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7.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9.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0.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2.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3.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4.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5.xml" ContentType="application/vnd.openxmlformats-officedocument.theme+xml"/>
  <Override PartName="/ppt/media/image25.jpg" ContentType="image/jpg"/>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78.jpg" ContentType="image/jpg"/>
  <Override PartName="/ppt/media/image79.jpg" ContentType="image/jpg"/>
  <Override PartName="/ppt/media/image85.jpg" ContentType="image/jpg"/>
  <Override PartName="/ppt/media/image86.jpg" ContentType="image/jpg"/>
  <Override PartName="/ppt/media/image87.jpg" ContentType="image/jpg"/>
  <Override PartName="/ppt/media/image91.jpg" ContentType="image/jp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image116.jpg" ContentType="image/jpg"/>
  <Override PartName="/ppt/notesSlides/notesSlide31.xml" ContentType="application/vnd.openxmlformats-officedocument.presentationml.notesSlide+xml"/>
  <Override PartName="/ppt/media/image123.jpg" ContentType="image/jpg"/>
  <Override PartName="/ppt/media/image142.jpg" ContentType="image/jpg"/>
  <Override PartName="/ppt/media/image143.jpg" ContentType="image/jpg"/>
  <Override PartName="/ppt/media/image144.jpg" ContentType="image/jpg"/>
  <Override PartName="/ppt/media/image145.jpg" ContentType="image/jpg"/>
  <Override PartName="/ppt/media/image146.jpg" ContentType="image/jpg"/>
  <Override PartName="/ppt/media/image147.jpg" ContentType="image/jpg"/>
  <Override PartName="/ppt/media/image148.jpg" ContentType="image/jpg"/>
  <Override PartName="/ppt/media/image149.jpg" ContentType="image/jpg"/>
  <Override PartName="/ppt/media/image150.jpg" ContentType="image/jpg"/>
  <Override PartName="/ppt/media/image151.jpg" ContentType="image/jpg"/>
  <Override PartName="/ppt/media/image152.jpg" ContentType="image/jpg"/>
  <Override PartName="/ppt/media/image153.jpg" ContentType="image/jpg"/>
  <Override PartName="/ppt/media/image154.jpg" ContentType="image/jpg"/>
  <Override PartName="/ppt/media/image161.jpg" ContentType="image/jpg"/>
  <Override PartName="/ppt/media/image166.jpg" ContentType="image/jpg"/>
  <Override PartName="/ppt/media/image167.jpg" ContentType="image/jpg"/>
  <Override PartName="/ppt/media/image169.jpg" ContentType="image/jpg"/>
  <Override PartName="/ppt/media/image170.jpg" ContentType="image/jpg"/>
  <Override PartName="/ppt/media/image171.jpg" ContentType="image/jpg"/>
  <Override PartName="/ppt/media/image172.jpg" ContentType="image/jpg"/>
  <Override PartName="/ppt/media/image173.jpg" ContentType="image/jpg"/>
  <Override PartName="/ppt/media/image174.jpg" ContentType="image/jpg"/>
  <Override PartName="/ppt/media/image178.jpg" ContentType="image/jpg"/>
  <Override PartName="/ppt/media/image180.jpg" ContentType="image/jpg"/>
  <Override PartName="/ppt/media/image184.jpg" ContentType="image/jp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xml" ContentType="application/vnd.openxmlformats-officedocument.presentationml.tags+xml"/>
  <Override PartName="/ppt/notesSlides/notesSlide35.xml" ContentType="application/vnd.openxmlformats-officedocument.presentationml.notesSlide+xml"/>
  <Override PartName="/ppt/media/image192.jpg" ContentType="image/jpg"/>
  <Override PartName="/ppt/media/image193.jpg" ContentType="image/jpg"/>
  <Override PartName="/ppt/media/image194.jpg" ContentType="image/jpg"/>
  <Override PartName="/ppt/tags/tag2.xml" ContentType="application/vnd.openxmlformats-officedocument.presentationml.tags+xml"/>
  <Override PartName="/ppt/notesSlides/notesSlide36.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chart9.xml" ContentType="application/vnd.openxmlformats-officedocument.drawingml.chart+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78" r:id="rId3"/>
    <p:sldMasterId id="2147483693" r:id="rId4"/>
    <p:sldMasterId id="2147483705" r:id="rId5"/>
    <p:sldMasterId id="2147483717" r:id="rId6"/>
    <p:sldMasterId id="2147483735" r:id="rId7"/>
    <p:sldMasterId id="2147483741" r:id="rId8"/>
    <p:sldMasterId id="2147483753" r:id="rId9"/>
    <p:sldMasterId id="2147483766" r:id="rId10"/>
    <p:sldMasterId id="2147483778" r:id="rId11"/>
    <p:sldMasterId id="2147483796" r:id="rId12"/>
    <p:sldMasterId id="2147483802" r:id="rId13"/>
    <p:sldMasterId id="2147483815" r:id="rId14"/>
    <p:sldMasterId id="2147483830" r:id="rId15"/>
  </p:sldMasterIdLst>
  <p:notesMasterIdLst>
    <p:notesMasterId r:id="rId208"/>
  </p:notesMasterIdLst>
  <p:sldIdLst>
    <p:sldId id="257" r:id="rId16"/>
    <p:sldId id="258" r:id="rId17"/>
    <p:sldId id="259" r:id="rId18"/>
    <p:sldId id="430" r:id="rId19"/>
    <p:sldId id="429" r:id="rId20"/>
    <p:sldId id="473" r:id="rId21"/>
    <p:sldId id="472"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37" r:id="rId35"/>
    <p:sldId id="338" r:id="rId36"/>
    <p:sldId id="339" r:id="rId37"/>
    <p:sldId id="459" r:id="rId38"/>
    <p:sldId id="340" r:id="rId39"/>
    <p:sldId id="341" r:id="rId40"/>
    <p:sldId id="342" r:id="rId41"/>
    <p:sldId id="343" r:id="rId42"/>
    <p:sldId id="344" r:id="rId43"/>
    <p:sldId id="345" r:id="rId44"/>
    <p:sldId id="346" r:id="rId45"/>
    <p:sldId id="347" r:id="rId46"/>
    <p:sldId id="348" r:id="rId47"/>
    <p:sldId id="349" r:id="rId48"/>
    <p:sldId id="460"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62" r:id="rId62"/>
    <p:sldId id="461" r:id="rId63"/>
    <p:sldId id="363" r:id="rId64"/>
    <p:sldId id="364" r:id="rId65"/>
    <p:sldId id="365" r:id="rId66"/>
    <p:sldId id="366" r:id="rId67"/>
    <p:sldId id="367" r:id="rId68"/>
    <p:sldId id="368" r:id="rId69"/>
    <p:sldId id="369" r:id="rId70"/>
    <p:sldId id="370" r:id="rId71"/>
    <p:sldId id="371" r:id="rId72"/>
    <p:sldId id="372" r:id="rId73"/>
    <p:sldId id="462" r:id="rId74"/>
    <p:sldId id="300" r:id="rId75"/>
    <p:sldId id="301" r:id="rId76"/>
    <p:sldId id="302" r:id="rId77"/>
    <p:sldId id="303" r:id="rId78"/>
    <p:sldId id="304" r:id="rId79"/>
    <p:sldId id="305" r:id="rId80"/>
    <p:sldId id="306" r:id="rId81"/>
    <p:sldId id="307" r:id="rId82"/>
    <p:sldId id="308" r:id="rId83"/>
    <p:sldId id="309" r:id="rId84"/>
    <p:sldId id="310" r:id="rId85"/>
    <p:sldId id="311" r:id="rId86"/>
    <p:sldId id="312" r:id="rId87"/>
    <p:sldId id="313" r:id="rId88"/>
    <p:sldId id="314" r:id="rId89"/>
    <p:sldId id="315" r:id="rId90"/>
    <p:sldId id="316" r:id="rId91"/>
    <p:sldId id="317" r:id="rId92"/>
    <p:sldId id="318" r:id="rId93"/>
    <p:sldId id="319" r:id="rId94"/>
    <p:sldId id="320" r:id="rId95"/>
    <p:sldId id="321" r:id="rId96"/>
    <p:sldId id="322" r:id="rId97"/>
    <p:sldId id="323" r:id="rId98"/>
    <p:sldId id="324" r:id="rId99"/>
    <p:sldId id="463" r:id="rId100"/>
    <p:sldId id="373" r:id="rId101"/>
    <p:sldId id="374" r:id="rId102"/>
    <p:sldId id="375" r:id="rId103"/>
    <p:sldId id="376" r:id="rId104"/>
    <p:sldId id="377" r:id="rId105"/>
    <p:sldId id="378" r:id="rId106"/>
    <p:sldId id="379" r:id="rId107"/>
    <p:sldId id="380" r:id="rId108"/>
    <p:sldId id="381" r:id="rId109"/>
    <p:sldId id="464" r:id="rId110"/>
    <p:sldId id="465" r:id="rId111"/>
    <p:sldId id="474" r:id="rId112"/>
    <p:sldId id="475" r:id="rId113"/>
    <p:sldId id="476" r:id="rId114"/>
    <p:sldId id="477" r:id="rId115"/>
    <p:sldId id="478" r:id="rId116"/>
    <p:sldId id="479" r:id="rId117"/>
    <p:sldId id="480" r:id="rId118"/>
    <p:sldId id="481" r:id="rId119"/>
    <p:sldId id="482" r:id="rId120"/>
    <p:sldId id="483" r:id="rId121"/>
    <p:sldId id="484" r:id="rId122"/>
    <p:sldId id="485" r:id="rId123"/>
    <p:sldId id="486" r:id="rId124"/>
    <p:sldId id="487" r:id="rId125"/>
    <p:sldId id="488" r:id="rId126"/>
    <p:sldId id="466" r:id="rId127"/>
    <p:sldId id="382" r:id="rId128"/>
    <p:sldId id="383" r:id="rId129"/>
    <p:sldId id="384" r:id="rId130"/>
    <p:sldId id="385" r:id="rId131"/>
    <p:sldId id="386" r:id="rId132"/>
    <p:sldId id="387" r:id="rId133"/>
    <p:sldId id="388" r:id="rId134"/>
    <p:sldId id="389" r:id="rId135"/>
    <p:sldId id="390" r:id="rId136"/>
    <p:sldId id="391" r:id="rId137"/>
    <p:sldId id="392" r:id="rId138"/>
    <p:sldId id="467"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6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69" r:id="rId177"/>
    <p:sldId id="431" r:id="rId178"/>
    <p:sldId id="432" r:id="rId179"/>
    <p:sldId id="433" r:id="rId180"/>
    <p:sldId id="434" r:id="rId181"/>
    <p:sldId id="435" r:id="rId182"/>
    <p:sldId id="436" r:id="rId183"/>
    <p:sldId id="437" r:id="rId184"/>
    <p:sldId id="438" r:id="rId185"/>
    <p:sldId id="439" r:id="rId186"/>
    <p:sldId id="440" r:id="rId187"/>
    <p:sldId id="470" r:id="rId188"/>
    <p:sldId id="441" r:id="rId189"/>
    <p:sldId id="442" r:id="rId190"/>
    <p:sldId id="443" r:id="rId191"/>
    <p:sldId id="444" r:id="rId192"/>
    <p:sldId id="445" r:id="rId193"/>
    <p:sldId id="446" r:id="rId194"/>
    <p:sldId id="447" r:id="rId195"/>
    <p:sldId id="448" r:id="rId196"/>
    <p:sldId id="449" r:id="rId197"/>
    <p:sldId id="450" r:id="rId198"/>
    <p:sldId id="451" r:id="rId199"/>
    <p:sldId id="452" r:id="rId200"/>
    <p:sldId id="453" r:id="rId201"/>
    <p:sldId id="454" r:id="rId202"/>
    <p:sldId id="455" r:id="rId203"/>
    <p:sldId id="456" r:id="rId204"/>
    <p:sldId id="457" r:id="rId205"/>
    <p:sldId id="458" r:id="rId206"/>
    <p:sldId id="471" r:id="rId2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9E63B032-4F5B-44BB-B307-1628B1B2C8AD}">
          <p14:sldIdLst>
            <p14:sldId id="257"/>
            <p14:sldId id="258"/>
            <p14:sldId id="259"/>
            <p14:sldId id="430"/>
            <p14:sldId id="429"/>
            <p14:sldId id="473"/>
            <p14:sldId id="472"/>
          </p14:sldIdLst>
        </p14:section>
        <p14:section name="HIV/STI Prevention" id="{AE7C2BD9-FB70-47DF-BE1D-8CB4A8150A18}">
          <p14:sldIdLst>
            <p14:sldId id="325"/>
            <p14:sldId id="326"/>
            <p14:sldId id="327"/>
            <p14:sldId id="328"/>
            <p14:sldId id="329"/>
            <p14:sldId id="330"/>
            <p14:sldId id="331"/>
            <p14:sldId id="332"/>
            <p14:sldId id="333"/>
            <p14:sldId id="334"/>
            <p14:sldId id="335"/>
            <p14:sldId id="336"/>
            <p14:sldId id="337"/>
            <p14:sldId id="338"/>
            <p14:sldId id="339"/>
            <p14:sldId id="459"/>
          </p14:sldIdLst>
        </p14:section>
        <p14:section name="AIDS Taskforce" id="{D13FBD7F-FF12-4F3F-A88D-437950E58059}">
          <p14:sldIdLst>
            <p14:sldId id="340"/>
            <p14:sldId id="341"/>
            <p14:sldId id="342"/>
            <p14:sldId id="343"/>
            <p14:sldId id="344"/>
            <p14:sldId id="345"/>
            <p14:sldId id="346"/>
            <p14:sldId id="347"/>
            <p14:sldId id="348"/>
            <p14:sldId id="349"/>
            <p14:sldId id="460"/>
          </p14:sldIdLst>
        </p14:section>
        <p14:section name="Cleveland Clinic" id="{8C404885-772F-48D6-A44B-A1B60AA493F6}">
          <p14:sldIdLst>
            <p14:sldId id="350"/>
            <p14:sldId id="351"/>
            <p14:sldId id="352"/>
            <p14:sldId id="353"/>
            <p14:sldId id="354"/>
            <p14:sldId id="355"/>
            <p14:sldId id="356"/>
            <p14:sldId id="357"/>
            <p14:sldId id="358"/>
            <p14:sldId id="359"/>
            <p14:sldId id="360"/>
            <p14:sldId id="361"/>
            <p14:sldId id="362"/>
            <p14:sldId id="461"/>
          </p14:sldIdLst>
        </p14:section>
        <p14:section name="DSAS" id="{A4B3F599-ED95-4419-A9E8-36687BC89C4F}">
          <p14:sldIdLst>
            <p14:sldId id="363"/>
            <p14:sldId id="364"/>
            <p14:sldId id="365"/>
            <p14:sldId id="366"/>
            <p14:sldId id="367"/>
            <p14:sldId id="368"/>
            <p14:sldId id="369"/>
            <p14:sldId id="370"/>
            <p14:sldId id="371"/>
            <p14:sldId id="372"/>
            <p14:sldId id="462"/>
          </p14:sldIdLst>
        </p14:section>
        <p14:section name="May Dugan" id="{56AD7430-AEC9-47B0-8E35-4163759FE0BB}">
          <p14:sldIdLst>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463"/>
          </p14:sldIdLst>
        </p14:section>
        <p14:section name="Mercy" id="{3A35995F-9A3F-468D-93E7-757E34FCF554}">
          <p14:sldIdLst>
            <p14:sldId id="373"/>
            <p14:sldId id="374"/>
            <p14:sldId id="375"/>
            <p14:sldId id="376"/>
            <p14:sldId id="377"/>
            <p14:sldId id="378"/>
            <p14:sldId id="379"/>
            <p14:sldId id="380"/>
            <p14:sldId id="381"/>
            <p14:sldId id="464"/>
            <p14:sldId id="465"/>
          </p14:sldIdLst>
        </p14:section>
        <p14:section name="MetroHealth" id="{6421779C-9AEC-48A5-9C7C-2E902CC85441}">
          <p14:sldIdLst>
            <p14:sldId id="474"/>
            <p14:sldId id="475"/>
            <p14:sldId id="476"/>
            <p14:sldId id="477"/>
            <p14:sldId id="478"/>
            <p14:sldId id="479"/>
            <p14:sldId id="480"/>
            <p14:sldId id="481"/>
            <p14:sldId id="482"/>
            <p14:sldId id="483"/>
            <p14:sldId id="484"/>
            <p14:sldId id="485"/>
            <p14:sldId id="486"/>
            <p14:sldId id="487"/>
            <p14:sldId id="488"/>
            <p14:sldId id="466"/>
          </p14:sldIdLst>
        </p14:section>
        <p14:section name="NFP" id="{93643068-EE61-45B8-B9AB-59C9BCC65849}">
          <p14:sldIdLst>
            <p14:sldId id="382"/>
            <p14:sldId id="383"/>
            <p14:sldId id="384"/>
            <p14:sldId id="385"/>
            <p14:sldId id="386"/>
            <p14:sldId id="387"/>
            <p14:sldId id="388"/>
            <p14:sldId id="389"/>
            <p14:sldId id="390"/>
            <p14:sldId id="391"/>
            <p14:sldId id="392"/>
            <p14:sldId id="467"/>
          </p14:sldIdLst>
        </p14:section>
        <p14:section name="NLURC" id="{D0E30330-F970-4686-B1AB-9D32A98C3694}">
          <p14:sldIdLst>
            <p14:sldId id="393"/>
            <p14:sldId id="394"/>
            <p14:sldId id="395"/>
            <p14:sldId id="396"/>
            <p14:sldId id="397"/>
            <p14:sldId id="398"/>
            <p14:sldId id="399"/>
            <p14:sldId id="400"/>
            <p14:sldId id="401"/>
            <p14:sldId id="402"/>
            <p14:sldId id="403"/>
            <p14:sldId id="404"/>
            <p14:sldId id="405"/>
            <p14:sldId id="406"/>
            <p14:sldId id="407"/>
            <p14:sldId id="408"/>
            <p14:sldId id="468"/>
          </p14:sldIdLst>
        </p14:section>
        <p14:section name="Signature Health" id="{3875B270-0E29-4A92-A53F-0CF7607607BF}">
          <p14:sldIdLst>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69"/>
          </p14:sldIdLst>
        </p14:section>
        <p14:section name="The Centers" id="{992EAAE4-C83B-46BF-97F8-D0726DD3905A}">
          <p14:sldIdLst>
            <p14:sldId id="431"/>
            <p14:sldId id="432"/>
            <p14:sldId id="433"/>
            <p14:sldId id="434"/>
            <p14:sldId id="435"/>
            <p14:sldId id="436"/>
            <p14:sldId id="437"/>
            <p14:sldId id="438"/>
            <p14:sldId id="439"/>
            <p14:sldId id="440"/>
            <p14:sldId id="470"/>
          </p14:sldIdLst>
        </p14:section>
        <p14:section name="UH" id="{29CE980C-AD67-4F24-A4E6-7C45E5439771}">
          <p14:sldIdLst>
            <p14:sldId id="441"/>
            <p14:sldId id="442"/>
            <p14:sldId id="443"/>
            <p14:sldId id="444"/>
            <p14:sldId id="445"/>
            <p14:sldId id="446"/>
            <p14:sldId id="447"/>
            <p14:sldId id="448"/>
            <p14:sldId id="449"/>
            <p14:sldId id="450"/>
            <p14:sldId id="451"/>
            <p14:sldId id="452"/>
            <p14:sldId id="453"/>
            <p14:sldId id="454"/>
            <p14:sldId id="455"/>
            <p14:sldId id="456"/>
            <p14:sldId id="457"/>
            <p14:sldId id="458"/>
          </p14:sldIdLst>
        </p14:section>
        <p14:section name="Closing" id="{2AB19E88-67CF-492A-8356-505E03FADB7F}">
          <p14:sldIdLst>
            <p14:sldId id="4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7" d="100"/>
          <a:sy n="77" d="100"/>
        </p:scale>
        <p:origin x="85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63" Type="http://schemas.openxmlformats.org/officeDocument/2006/relationships/slide" Target="slides/slide48.xml"/><Relationship Id="rId84" Type="http://schemas.openxmlformats.org/officeDocument/2006/relationships/slide" Target="slides/slide69.xml"/><Relationship Id="rId138" Type="http://schemas.openxmlformats.org/officeDocument/2006/relationships/slide" Target="slides/slide123.xml"/><Relationship Id="rId159" Type="http://schemas.openxmlformats.org/officeDocument/2006/relationships/slide" Target="slides/slide144.xml"/><Relationship Id="rId170" Type="http://schemas.openxmlformats.org/officeDocument/2006/relationships/slide" Target="slides/slide155.xml"/><Relationship Id="rId191" Type="http://schemas.openxmlformats.org/officeDocument/2006/relationships/slide" Target="slides/slide176.xml"/><Relationship Id="rId205" Type="http://schemas.openxmlformats.org/officeDocument/2006/relationships/slide" Target="slides/slide190.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53" Type="http://schemas.openxmlformats.org/officeDocument/2006/relationships/slide" Target="slides/slide38.xml"/><Relationship Id="rId74" Type="http://schemas.openxmlformats.org/officeDocument/2006/relationships/slide" Target="slides/slide59.xml"/><Relationship Id="rId128" Type="http://schemas.openxmlformats.org/officeDocument/2006/relationships/slide" Target="slides/slide113.xml"/><Relationship Id="rId149" Type="http://schemas.openxmlformats.org/officeDocument/2006/relationships/slide" Target="slides/slide134.xml"/><Relationship Id="rId5" Type="http://schemas.openxmlformats.org/officeDocument/2006/relationships/slideMaster" Target="slideMasters/slideMaster5.xml"/><Relationship Id="rId95" Type="http://schemas.openxmlformats.org/officeDocument/2006/relationships/slide" Target="slides/slide80.xml"/><Relationship Id="rId160" Type="http://schemas.openxmlformats.org/officeDocument/2006/relationships/slide" Target="slides/slide145.xml"/><Relationship Id="rId181" Type="http://schemas.openxmlformats.org/officeDocument/2006/relationships/slide" Target="slides/slide166.xml"/><Relationship Id="rId22" Type="http://schemas.openxmlformats.org/officeDocument/2006/relationships/slide" Target="slides/slide7.xml"/><Relationship Id="rId43" Type="http://schemas.openxmlformats.org/officeDocument/2006/relationships/slide" Target="slides/slide28.xml"/><Relationship Id="rId64" Type="http://schemas.openxmlformats.org/officeDocument/2006/relationships/slide" Target="slides/slide49.xml"/><Relationship Id="rId118" Type="http://schemas.openxmlformats.org/officeDocument/2006/relationships/slide" Target="slides/slide103.xml"/><Relationship Id="rId139" Type="http://schemas.openxmlformats.org/officeDocument/2006/relationships/slide" Target="slides/slide124.xml"/><Relationship Id="rId85" Type="http://schemas.openxmlformats.org/officeDocument/2006/relationships/slide" Target="slides/slide70.xml"/><Relationship Id="rId150" Type="http://schemas.openxmlformats.org/officeDocument/2006/relationships/slide" Target="slides/slide135.xml"/><Relationship Id="rId171" Type="http://schemas.openxmlformats.org/officeDocument/2006/relationships/slide" Target="slides/slide156.xml"/><Relationship Id="rId192" Type="http://schemas.openxmlformats.org/officeDocument/2006/relationships/slide" Target="slides/slide177.xml"/><Relationship Id="rId206" Type="http://schemas.openxmlformats.org/officeDocument/2006/relationships/slide" Target="slides/slide191.xml"/><Relationship Id="rId12" Type="http://schemas.openxmlformats.org/officeDocument/2006/relationships/slideMaster" Target="slideMasters/slideMaster12.xml"/><Relationship Id="rId33" Type="http://schemas.openxmlformats.org/officeDocument/2006/relationships/slide" Target="slides/slide18.xml"/><Relationship Id="rId108" Type="http://schemas.openxmlformats.org/officeDocument/2006/relationships/slide" Target="slides/slide93.xml"/><Relationship Id="rId129" Type="http://schemas.openxmlformats.org/officeDocument/2006/relationships/slide" Target="slides/slide114.xml"/><Relationship Id="rId54" Type="http://schemas.openxmlformats.org/officeDocument/2006/relationships/slide" Target="slides/slide39.xml"/><Relationship Id="rId75" Type="http://schemas.openxmlformats.org/officeDocument/2006/relationships/slide" Target="slides/slide60.xml"/><Relationship Id="rId96" Type="http://schemas.openxmlformats.org/officeDocument/2006/relationships/slide" Target="slides/slide81.xml"/><Relationship Id="rId140" Type="http://schemas.openxmlformats.org/officeDocument/2006/relationships/slide" Target="slides/slide125.xml"/><Relationship Id="rId161" Type="http://schemas.openxmlformats.org/officeDocument/2006/relationships/slide" Target="slides/slide146.xml"/><Relationship Id="rId182" Type="http://schemas.openxmlformats.org/officeDocument/2006/relationships/slide" Target="slides/slide167.xml"/><Relationship Id="rId6" Type="http://schemas.openxmlformats.org/officeDocument/2006/relationships/slideMaster" Target="slideMasters/slideMaster6.xml"/><Relationship Id="rId23" Type="http://schemas.openxmlformats.org/officeDocument/2006/relationships/slide" Target="slides/slide8.xml"/><Relationship Id="rId119" Type="http://schemas.openxmlformats.org/officeDocument/2006/relationships/slide" Target="slides/slide104.xml"/><Relationship Id="rId44" Type="http://schemas.openxmlformats.org/officeDocument/2006/relationships/slide" Target="slides/slide29.xml"/><Relationship Id="rId65" Type="http://schemas.openxmlformats.org/officeDocument/2006/relationships/slide" Target="slides/slide50.xml"/><Relationship Id="rId86" Type="http://schemas.openxmlformats.org/officeDocument/2006/relationships/slide" Target="slides/slide71.xml"/><Relationship Id="rId130" Type="http://schemas.openxmlformats.org/officeDocument/2006/relationships/slide" Target="slides/slide115.xml"/><Relationship Id="rId151" Type="http://schemas.openxmlformats.org/officeDocument/2006/relationships/slide" Target="slides/slide136.xml"/><Relationship Id="rId172" Type="http://schemas.openxmlformats.org/officeDocument/2006/relationships/slide" Target="slides/slide157.xml"/><Relationship Id="rId193" Type="http://schemas.openxmlformats.org/officeDocument/2006/relationships/slide" Target="slides/slide178.xml"/><Relationship Id="rId207" Type="http://schemas.openxmlformats.org/officeDocument/2006/relationships/slide" Target="slides/slide192.xml"/><Relationship Id="rId13" Type="http://schemas.openxmlformats.org/officeDocument/2006/relationships/slideMaster" Target="slideMasters/slideMaster13.xml"/><Relationship Id="rId109" Type="http://schemas.openxmlformats.org/officeDocument/2006/relationships/slide" Target="slides/slide94.xml"/><Relationship Id="rId34" Type="http://schemas.openxmlformats.org/officeDocument/2006/relationships/slide" Target="slides/slide19.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20" Type="http://schemas.openxmlformats.org/officeDocument/2006/relationships/slide" Target="slides/slide105.xml"/><Relationship Id="rId141" Type="http://schemas.openxmlformats.org/officeDocument/2006/relationships/slide" Target="slides/slide126.xml"/><Relationship Id="rId7" Type="http://schemas.openxmlformats.org/officeDocument/2006/relationships/slideMaster" Target="slideMasters/slideMaster7.xml"/><Relationship Id="rId162" Type="http://schemas.openxmlformats.org/officeDocument/2006/relationships/slide" Target="slides/slide147.xml"/><Relationship Id="rId183" Type="http://schemas.openxmlformats.org/officeDocument/2006/relationships/slide" Target="slides/slide168.xml"/><Relationship Id="rId24" Type="http://schemas.openxmlformats.org/officeDocument/2006/relationships/slide" Target="slides/slide9.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31" Type="http://schemas.openxmlformats.org/officeDocument/2006/relationships/slide" Target="slides/slide116.xml"/><Relationship Id="rId61" Type="http://schemas.openxmlformats.org/officeDocument/2006/relationships/slide" Target="slides/slide46.xml"/><Relationship Id="rId82" Type="http://schemas.openxmlformats.org/officeDocument/2006/relationships/slide" Target="slides/slide67.xml"/><Relationship Id="rId152" Type="http://schemas.openxmlformats.org/officeDocument/2006/relationships/slide" Target="slides/slide137.xml"/><Relationship Id="rId173" Type="http://schemas.openxmlformats.org/officeDocument/2006/relationships/slide" Target="slides/slide158.xml"/><Relationship Id="rId194" Type="http://schemas.openxmlformats.org/officeDocument/2006/relationships/slide" Target="slides/slide179.xml"/><Relationship Id="rId199" Type="http://schemas.openxmlformats.org/officeDocument/2006/relationships/slide" Target="slides/slide184.xml"/><Relationship Id="rId203" Type="http://schemas.openxmlformats.org/officeDocument/2006/relationships/slide" Target="slides/slide188.xml"/><Relationship Id="rId208" Type="http://schemas.openxmlformats.org/officeDocument/2006/relationships/notesMaster" Target="notesMasters/notesMaster1.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slide" Target="slides/slide111.xml"/><Relationship Id="rId147" Type="http://schemas.openxmlformats.org/officeDocument/2006/relationships/slide" Target="slides/slide132.xml"/><Relationship Id="rId168" Type="http://schemas.openxmlformats.org/officeDocument/2006/relationships/slide" Target="slides/slide153.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slide" Target="slides/slide127.xml"/><Relationship Id="rId163" Type="http://schemas.openxmlformats.org/officeDocument/2006/relationships/slide" Target="slides/slide148.xml"/><Relationship Id="rId184" Type="http://schemas.openxmlformats.org/officeDocument/2006/relationships/slide" Target="slides/slide169.xml"/><Relationship Id="rId189" Type="http://schemas.openxmlformats.org/officeDocument/2006/relationships/slide" Target="slides/slide174.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137" Type="http://schemas.openxmlformats.org/officeDocument/2006/relationships/slide" Target="slides/slide122.xml"/><Relationship Id="rId158" Type="http://schemas.openxmlformats.org/officeDocument/2006/relationships/slide" Target="slides/slide143.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3" Type="http://schemas.openxmlformats.org/officeDocument/2006/relationships/slide" Target="slides/slide138.xml"/><Relationship Id="rId174" Type="http://schemas.openxmlformats.org/officeDocument/2006/relationships/slide" Target="slides/slide159.xml"/><Relationship Id="rId179" Type="http://schemas.openxmlformats.org/officeDocument/2006/relationships/slide" Target="slides/slide164.xml"/><Relationship Id="rId195" Type="http://schemas.openxmlformats.org/officeDocument/2006/relationships/slide" Target="slides/slide180.xml"/><Relationship Id="rId209" Type="http://schemas.openxmlformats.org/officeDocument/2006/relationships/presProps" Target="presProps.xml"/><Relationship Id="rId190" Type="http://schemas.openxmlformats.org/officeDocument/2006/relationships/slide" Target="slides/slide175.xml"/><Relationship Id="rId204" Type="http://schemas.openxmlformats.org/officeDocument/2006/relationships/slide" Target="slides/slide189.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27" Type="http://schemas.openxmlformats.org/officeDocument/2006/relationships/slide" Target="slides/slide112.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143" Type="http://schemas.openxmlformats.org/officeDocument/2006/relationships/slide" Target="slides/slide128.xml"/><Relationship Id="rId148" Type="http://schemas.openxmlformats.org/officeDocument/2006/relationships/slide" Target="slides/slide133.xml"/><Relationship Id="rId164" Type="http://schemas.openxmlformats.org/officeDocument/2006/relationships/slide" Target="slides/slide149.xml"/><Relationship Id="rId169" Type="http://schemas.openxmlformats.org/officeDocument/2006/relationships/slide" Target="slides/slide154.xml"/><Relationship Id="rId185" Type="http://schemas.openxmlformats.org/officeDocument/2006/relationships/slide" Target="slides/slide170.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65.xml"/><Relationship Id="rId210" Type="http://schemas.openxmlformats.org/officeDocument/2006/relationships/viewProps" Target="viewProps.xml"/><Relationship Id="rId26" Type="http://schemas.openxmlformats.org/officeDocument/2006/relationships/slide" Target="slides/slide11.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54" Type="http://schemas.openxmlformats.org/officeDocument/2006/relationships/slide" Target="slides/slide139.xml"/><Relationship Id="rId175" Type="http://schemas.openxmlformats.org/officeDocument/2006/relationships/slide" Target="slides/slide160.xml"/><Relationship Id="rId196" Type="http://schemas.openxmlformats.org/officeDocument/2006/relationships/slide" Target="slides/slide181.xml"/><Relationship Id="rId200" Type="http://schemas.openxmlformats.org/officeDocument/2006/relationships/slide" Target="slides/slide185.xml"/><Relationship Id="rId16" Type="http://schemas.openxmlformats.org/officeDocument/2006/relationships/slide" Target="slides/slide1.xml"/><Relationship Id="rId37" Type="http://schemas.openxmlformats.org/officeDocument/2006/relationships/slide" Target="slides/slide22.xml"/><Relationship Id="rId58" Type="http://schemas.openxmlformats.org/officeDocument/2006/relationships/slide" Target="slides/slide43.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44" Type="http://schemas.openxmlformats.org/officeDocument/2006/relationships/slide" Target="slides/slide129.xml"/><Relationship Id="rId90" Type="http://schemas.openxmlformats.org/officeDocument/2006/relationships/slide" Target="slides/slide75.xml"/><Relationship Id="rId165" Type="http://schemas.openxmlformats.org/officeDocument/2006/relationships/slide" Target="slides/slide150.xml"/><Relationship Id="rId186" Type="http://schemas.openxmlformats.org/officeDocument/2006/relationships/slide" Target="slides/slide171.xml"/><Relationship Id="rId211" Type="http://schemas.openxmlformats.org/officeDocument/2006/relationships/theme" Target="theme/theme1.xml"/><Relationship Id="rId27" Type="http://schemas.openxmlformats.org/officeDocument/2006/relationships/slide" Target="slides/slide12.xml"/><Relationship Id="rId48" Type="http://schemas.openxmlformats.org/officeDocument/2006/relationships/slide" Target="slides/slide33.xml"/><Relationship Id="rId69" Type="http://schemas.openxmlformats.org/officeDocument/2006/relationships/slide" Target="slides/slide54.xml"/><Relationship Id="rId113" Type="http://schemas.openxmlformats.org/officeDocument/2006/relationships/slide" Target="slides/slide98.xml"/><Relationship Id="rId134" Type="http://schemas.openxmlformats.org/officeDocument/2006/relationships/slide" Target="slides/slide119.xml"/><Relationship Id="rId80" Type="http://schemas.openxmlformats.org/officeDocument/2006/relationships/slide" Target="slides/slide65.xml"/><Relationship Id="rId155" Type="http://schemas.openxmlformats.org/officeDocument/2006/relationships/slide" Target="slides/slide140.xml"/><Relationship Id="rId176" Type="http://schemas.openxmlformats.org/officeDocument/2006/relationships/slide" Target="slides/slide161.xml"/><Relationship Id="rId197" Type="http://schemas.openxmlformats.org/officeDocument/2006/relationships/slide" Target="slides/slide182.xml"/><Relationship Id="rId201" Type="http://schemas.openxmlformats.org/officeDocument/2006/relationships/slide" Target="slides/slide186.xml"/><Relationship Id="rId17" Type="http://schemas.openxmlformats.org/officeDocument/2006/relationships/slide" Target="slides/slide2.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24" Type="http://schemas.openxmlformats.org/officeDocument/2006/relationships/slide" Target="slides/slide109.xml"/><Relationship Id="rId70" Type="http://schemas.openxmlformats.org/officeDocument/2006/relationships/slide" Target="slides/slide55.xml"/><Relationship Id="rId91" Type="http://schemas.openxmlformats.org/officeDocument/2006/relationships/slide" Target="slides/slide76.xml"/><Relationship Id="rId145" Type="http://schemas.openxmlformats.org/officeDocument/2006/relationships/slide" Target="slides/slide130.xml"/><Relationship Id="rId166" Type="http://schemas.openxmlformats.org/officeDocument/2006/relationships/slide" Target="slides/slide151.xml"/><Relationship Id="rId187" Type="http://schemas.openxmlformats.org/officeDocument/2006/relationships/slide" Target="slides/slide172.xml"/><Relationship Id="rId1" Type="http://schemas.openxmlformats.org/officeDocument/2006/relationships/slideMaster" Target="slideMasters/slideMaster1.xml"/><Relationship Id="rId212" Type="http://schemas.openxmlformats.org/officeDocument/2006/relationships/tableStyles" Target="tableStyles.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60" Type="http://schemas.openxmlformats.org/officeDocument/2006/relationships/slide" Target="slides/slide45.xml"/><Relationship Id="rId81" Type="http://schemas.openxmlformats.org/officeDocument/2006/relationships/slide" Target="slides/slide66.xml"/><Relationship Id="rId135" Type="http://schemas.openxmlformats.org/officeDocument/2006/relationships/slide" Target="slides/slide120.xml"/><Relationship Id="rId156" Type="http://schemas.openxmlformats.org/officeDocument/2006/relationships/slide" Target="slides/slide141.xml"/><Relationship Id="rId177" Type="http://schemas.openxmlformats.org/officeDocument/2006/relationships/slide" Target="slides/slide162.xml"/><Relationship Id="rId198" Type="http://schemas.openxmlformats.org/officeDocument/2006/relationships/slide" Target="slides/slide183.xml"/><Relationship Id="rId202" Type="http://schemas.openxmlformats.org/officeDocument/2006/relationships/slide" Target="slides/slide187.xml"/><Relationship Id="rId18" Type="http://schemas.openxmlformats.org/officeDocument/2006/relationships/slide" Target="slides/slide3.xml"/><Relationship Id="rId39" Type="http://schemas.openxmlformats.org/officeDocument/2006/relationships/slide" Target="slides/slide24.xml"/><Relationship Id="rId50" Type="http://schemas.openxmlformats.org/officeDocument/2006/relationships/slide" Target="slides/slide35.xml"/><Relationship Id="rId104" Type="http://schemas.openxmlformats.org/officeDocument/2006/relationships/slide" Target="slides/slide89.xml"/><Relationship Id="rId125" Type="http://schemas.openxmlformats.org/officeDocument/2006/relationships/slide" Target="slides/slide110.xml"/><Relationship Id="rId146" Type="http://schemas.openxmlformats.org/officeDocument/2006/relationships/slide" Target="slides/slide131.xml"/><Relationship Id="rId167" Type="http://schemas.openxmlformats.org/officeDocument/2006/relationships/slide" Target="slides/slide152.xml"/><Relationship Id="rId188" Type="http://schemas.openxmlformats.org/officeDocument/2006/relationships/slide" Target="slides/slide173.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40" Type="http://schemas.openxmlformats.org/officeDocument/2006/relationships/slide" Target="slides/slide25.xml"/><Relationship Id="rId115" Type="http://schemas.openxmlformats.org/officeDocument/2006/relationships/slide" Target="slides/slide100.xml"/><Relationship Id="rId136" Type="http://schemas.openxmlformats.org/officeDocument/2006/relationships/slide" Target="slides/slide121.xml"/><Relationship Id="rId157" Type="http://schemas.openxmlformats.org/officeDocument/2006/relationships/slide" Target="slides/slide142.xml"/><Relationship Id="rId178" Type="http://schemas.openxmlformats.org/officeDocument/2006/relationships/slide" Target="slides/slide16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PLWH</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649-4867-A926-AAF09C6057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649-4867-A926-AAF09C6057CA}"/>
              </c:ext>
            </c:extLst>
          </c:dPt>
          <c:cat>
            <c:strRef>
              <c:f>Sheet1!$A$2:$A$3</c:f>
              <c:strCache>
                <c:ptCount val="2"/>
                <c:pt idx="0">
                  <c:v>Received Part A Services</c:v>
                </c:pt>
                <c:pt idx="1">
                  <c:v>Did Not Receive Services</c:v>
                </c:pt>
              </c:strCache>
            </c:strRef>
          </c:cat>
          <c:val>
            <c:numRef>
              <c:f>Sheet1!$B$2:$B$3</c:f>
              <c:numCache>
                <c:formatCode>#,##0</c:formatCode>
                <c:ptCount val="2"/>
                <c:pt idx="0">
                  <c:v>3231</c:v>
                </c:pt>
                <c:pt idx="1">
                  <c:v>2982</c:v>
                </c:pt>
              </c:numCache>
            </c:numRef>
          </c:val>
          <c:extLst>
            <c:ext xmlns:c16="http://schemas.microsoft.com/office/drawing/2014/chart" uri="{C3380CC4-5D6E-409C-BE32-E72D297353CC}">
              <c16:uniqueId val="{00000000-414E-41D7-BCCC-4D13FE98E71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0735713526927855"/>
          <c:y val="0.85700443600254861"/>
          <c:w val="0.78528572946144293"/>
          <c:h val="0.1200942500270487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RETENTION IN CARE</c:v>
                </c:pt>
              </c:strCache>
            </c:strRef>
          </c:tx>
          <c:explosion val="1"/>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ABA2-4378-9E81-6D5759421AE8}"/>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ABA2-4378-9E81-6D5759421AE8}"/>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A828-48CE-9E90-D95E804ED7C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A828-48CE-9E90-D95E804ED7C6}"/>
              </c:ext>
            </c:extLst>
          </c:dPt>
          <c:dLbls>
            <c:dLbl>
              <c:idx val="0"/>
              <c:tx>
                <c:rich>
                  <a:bodyPr/>
                  <a:lstStyle/>
                  <a:p>
                    <a:fld id="{06EAAC31-19C8-482A-BCA3-DC1C6FB1FA34}" type="VALUE">
                      <a:rPr lang="en-US" smtClean="0"/>
                      <a:pPr/>
                      <a:t>[VALUE]</a:t>
                    </a:fld>
                    <a:endParaRPr lang="en-US"/>
                  </a:p>
                </c:rich>
              </c:tx>
              <c:dLblPos val="ct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ABA2-4378-9E81-6D5759421AE8}"/>
                </c:ext>
              </c:extLst>
            </c:dLbl>
            <c:dLbl>
              <c:idx val="1"/>
              <c:tx>
                <c:rich>
                  <a:bodyPr/>
                  <a:lstStyle/>
                  <a:p>
                    <a:r>
                      <a:rPr lang="en-US" dirty="0"/>
                      <a:t>9.93%</a:t>
                    </a:r>
                  </a:p>
                  <a:p>
                    <a:endParaRPr lang="en-US" dirty="0"/>
                  </a:p>
                </c:rich>
              </c:tx>
              <c:dLblPos val="ctr"/>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A2-4378-9E81-6D5759421AE8}"/>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2"/>
                <c:pt idx="0">
                  <c:v>CLIENTS WITH A A VISIT IN PAST 4 MONTHS </c:v>
                </c:pt>
                <c:pt idx="1">
                  <c:v>CLIENTS WITH AT LEAST 1 VISIT IN PAST YEAR</c:v>
                </c:pt>
              </c:strCache>
            </c:strRef>
          </c:cat>
          <c:val>
            <c:numRef>
              <c:f>Sheet1!$B$2:$B$5</c:f>
              <c:numCache>
                <c:formatCode>0.00%</c:formatCode>
                <c:ptCount val="4"/>
                <c:pt idx="0">
                  <c:v>0.90069999999999995</c:v>
                </c:pt>
                <c:pt idx="1">
                  <c:v>9.9299999999999999E-2</c:v>
                </c:pt>
              </c:numCache>
            </c:numRef>
          </c:val>
          <c:extLst>
            <c:ext xmlns:c16="http://schemas.microsoft.com/office/drawing/2014/chart" uri="{C3380CC4-5D6E-409C-BE32-E72D297353CC}">
              <c16:uniqueId val="{00000000-ABA2-4378-9E81-6D5759421AE8}"/>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5013221055262838"/>
          <c:y val="0.40368419138657313"/>
          <c:w val="0.33884481870467942"/>
          <c:h val="0.1255904101372440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00437B"/>
                </a:solidFill>
              </a:rPr>
              <a:t>Patient Race</a:t>
            </a:r>
            <a:r>
              <a:rPr lang="en-US" baseline="0" dirty="0">
                <a:solidFill>
                  <a:srgbClr val="00437B"/>
                </a:solidFill>
              </a:rPr>
              <a:t> and Ethnicity</a:t>
            </a:r>
            <a:endParaRPr lang="en-US" dirty="0">
              <a:solidFill>
                <a:srgbClr val="00437B"/>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rgbClr val="213469"/>
              </a:solidFill>
              <a:ln w="19050">
                <a:solidFill>
                  <a:schemeClr val="lt1"/>
                </a:solidFill>
              </a:ln>
              <a:effectLst/>
            </c:spPr>
            <c:extLst>
              <c:ext xmlns:c16="http://schemas.microsoft.com/office/drawing/2014/chart" uri="{C3380CC4-5D6E-409C-BE32-E72D297353CC}">
                <c16:uniqueId val="{00000001-B6E5-474D-927F-5998D41F95D4}"/>
              </c:ext>
            </c:extLst>
          </c:dPt>
          <c:dPt>
            <c:idx val="1"/>
            <c:bubble3D val="0"/>
            <c:spPr>
              <a:solidFill>
                <a:srgbClr val="75BB42"/>
              </a:solidFill>
              <a:ln w="19050">
                <a:solidFill>
                  <a:schemeClr val="lt1"/>
                </a:solidFill>
              </a:ln>
              <a:effectLst/>
            </c:spPr>
            <c:extLst>
              <c:ext xmlns:c16="http://schemas.microsoft.com/office/drawing/2014/chart" uri="{C3380CC4-5D6E-409C-BE32-E72D297353CC}">
                <c16:uniqueId val="{00000003-B6E5-474D-927F-5998D41F95D4}"/>
              </c:ext>
            </c:extLst>
          </c:dPt>
          <c:dPt>
            <c:idx val="2"/>
            <c:bubble3D val="0"/>
            <c:spPr>
              <a:solidFill>
                <a:srgbClr val="3AC1CC"/>
              </a:solidFill>
              <a:ln w="19050">
                <a:solidFill>
                  <a:schemeClr val="lt1"/>
                </a:solidFill>
              </a:ln>
              <a:effectLst/>
            </c:spPr>
            <c:extLst>
              <c:ext xmlns:c16="http://schemas.microsoft.com/office/drawing/2014/chart" uri="{C3380CC4-5D6E-409C-BE32-E72D297353CC}">
                <c16:uniqueId val="{00000005-B6E5-474D-927F-5998D41F95D4}"/>
              </c:ext>
            </c:extLst>
          </c:dPt>
          <c:dPt>
            <c:idx val="3"/>
            <c:bubble3D val="0"/>
            <c:spPr>
              <a:solidFill>
                <a:srgbClr val="F58025"/>
              </a:solidFill>
              <a:ln w="19050">
                <a:solidFill>
                  <a:schemeClr val="lt1"/>
                </a:solidFill>
              </a:ln>
              <a:effectLst/>
            </c:spPr>
            <c:extLst>
              <c:ext xmlns:c16="http://schemas.microsoft.com/office/drawing/2014/chart" uri="{C3380CC4-5D6E-409C-BE32-E72D297353CC}">
                <c16:uniqueId val="{00000007-B6E5-474D-927F-5998D41F95D4}"/>
              </c:ext>
            </c:extLst>
          </c:dPt>
          <c:dPt>
            <c:idx val="4"/>
            <c:bubble3D val="0"/>
            <c:spPr>
              <a:solidFill>
                <a:srgbClr val="CE0058"/>
              </a:solidFill>
              <a:ln w="19050">
                <a:solidFill>
                  <a:schemeClr val="lt1"/>
                </a:solidFill>
              </a:ln>
              <a:effectLst/>
            </c:spPr>
            <c:extLst>
              <c:ext xmlns:c16="http://schemas.microsoft.com/office/drawing/2014/chart" uri="{C3380CC4-5D6E-409C-BE32-E72D297353CC}">
                <c16:uniqueId val="{00000009-B6E5-474D-927F-5998D41F95D4}"/>
              </c:ext>
            </c:extLst>
          </c:dPt>
          <c:dLbls>
            <c:dLbl>
              <c:idx val="4"/>
              <c:layout>
                <c:manualLayout>
                  <c:x val="6.4402572028039118E-2"/>
                  <c:y val="8.7179971184318611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B6E5-474D-927F-5998D41F95D4}"/>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White</c:v>
                </c:pt>
                <c:pt idx="1">
                  <c:v>Hispanic/Latino(a)</c:v>
                </c:pt>
                <c:pt idx="2">
                  <c:v>Black/African American</c:v>
                </c:pt>
                <c:pt idx="3">
                  <c:v>Asian</c:v>
                </c:pt>
                <c:pt idx="4">
                  <c:v>Other</c:v>
                </c:pt>
              </c:strCache>
            </c:strRef>
          </c:cat>
          <c:val>
            <c:numRef>
              <c:f>Sheet1!$B$2:$B$6</c:f>
              <c:numCache>
                <c:formatCode>General</c:formatCode>
                <c:ptCount val="5"/>
                <c:pt idx="0">
                  <c:v>43</c:v>
                </c:pt>
                <c:pt idx="1">
                  <c:v>24</c:v>
                </c:pt>
                <c:pt idx="2">
                  <c:v>18</c:v>
                </c:pt>
                <c:pt idx="3">
                  <c:v>13</c:v>
                </c:pt>
                <c:pt idx="4">
                  <c:v>2</c:v>
                </c:pt>
              </c:numCache>
            </c:numRef>
          </c:val>
          <c:extLst>
            <c:ext xmlns:c16="http://schemas.microsoft.com/office/drawing/2014/chart" uri="{C3380CC4-5D6E-409C-BE32-E72D297353CC}">
              <c16:uniqueId val="{0000000A-B6E5-474D-927F-5998D41F95D4}"/>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3003047348395885"/>
          <c:y val="0.7496350166043112"/>
          <c:w val="0.86064839823382966"/>
          <c:h val="0.2115168459650494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rgbClr val="00437B"/>
                </a:solidFill>
              </a:rPr>
              <a:t>Patient Insurance Providers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Percent</c:v>
                </c:pt>
              </c:strCache>
            </c:strRef>
          </c:tx>
          <c:dPt>
            <c:idx val="0"/>
            <c:bubble3D val="0"/>
            <c:spPr>
              <a:solidFill>
                <a:srgbClr val="213469"/>
              </a:solidFill>
              <a:ln w="19050">
                <a:solidFill>
                  <a:schemeClr val="lt1"/>
                </a:solidFill>
              </a:ln>
              <a:effectLst/>
            </c:spPr>
            <c:extLst>
              <c:ext xmlns:c16="http://schemas.microsoft.com/office/drawing/2014/chart" uri="{C3380CC4-5D6E-409C-BE32-E72D297353CC}">
                <c16:uniqueId val="{00000001-2F02-4A9E-9DA3-377E6D325C83}"/>
              </c:ext>
            </c:extLst>
          </c:dPt>
          <c:dPt>
            <c:idx val="1"/>
            <c:bubble3D val="0"/>
            <c:spPr>
              <a:solidFill>
                <a:srgbClr val="75BB42"/>
              </a:solidFill>
              <a:ln w="19050">
                <a:solidFill>
                  <a:schemeClr val="lt1"/>
                </a:solidFill>
              </a:ln>
              <a:effectLst/>
            </c:spPr>
            <c:extLst>
              <c:ext xmlns:c16="http://schemas.microsoft.com/office/drawing/2014/chart" uri="{C3380CC4-5D6E-409C-BE32-E72D297353CC}">
                <c16:uniqueId val="{00000003-2F02-4A9E-9DA3-377E6D325C83}"/>
              </c:ext>
            </c:extLst>
          </c:dPt>
          <c:dPt>
            <c:idx val="2"/>
            <c:bubble3D val="0"/>
            <c:spPr>
              <a:solidFill>
                <a:srgbClr val="3AC1CC"/>
              </a:solidFill>
              <a:ln w="19050">
                <a:solidFill>
                  <a:schemeClr val="lt1"/>
                </a:solidFill>
              </a:ln>
              <a:effectLst/>
            </c:spPr>
            <c:extLst>
              <c:ext xmlns:c16="http://schemas.microsoft.com/office/drawing/2014/chart" uri="{C3380CC4-5D6E-409C-BE32-E72D297353CC}">
                <c16:uniqueId val="{00000005-2F02-4A9E-9DA3-377E6D325C83}"/>
              </c:ext>
            </c:extLst>
          </c:dPt>
          <c:dPt>
            <c:idx val="3"/>
            <c:bubble3D val="0"/>
            <c:spPr>
              <a:solidFill>
                <a:srgbClr val="F58025"/>
              </a:solidFill>
              <a:ln w="19050">
                <a:solidFill>
                  <a:schemeClr val="lt1"/>
                </a:solidFill>
              </a:ln>
              <a:effectLst/>
            </c:spPr>
            <c:extLst>
              <c:ext xmlns:c16="http://schemas.microsoft.com/office/drawing/2014/chart" uri="{C3380CC4-5D6E-409C-BE32-E72D297353CC}">
                <c16:uniqueId val="{00000007-2F02-4A9E-9DA3-377E6D325C8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0"/>
            <c:extLst>
              <c:ext xmlns:c15="http://schemas.microsoft.com/office/drawing/2012/chart" uri="{CE6537A1-D6FC-4f65-9D91-7224C49458BB}"/>
            </c:extLst>
          </c:dLbls>
          <c:cat>
            <c:strRef>
              <c:f>Sheet1!$A$2:$A$5</c:f>
              <c:strCache>
                <c:ptCount val="4"/>
                <c:pt idx="0">
                  <c:v>Medicaid</c:v>
                </c:pt>
                <c:pt idx="1">
                  <c:v>Commercial</c:v>
                </c:pt>
                <c:pt idx="2">
                  <c:v>Medicare</c:v>
                </c:pt>
                <c:pt idx="3">
                  <c:v>Uninsured</c:v>
                </c:pt>
              </c:strCache>
            </c:strRef>
          </c:cat>
          <c:val>
            <c:numRef>
              <c:f>Sheet1!$B$2:$B$5</c:f>
              <c:numCache>
                <c:formatCode>General</c:formatCode>
                <c:ptCount val="4"/>
                <c:pt idx="0">
                  <c:v>51</c:v>
                </c:pt>
                <c:pt idx="1">
                  <c:v>30</c:v>
                </c:pt>
                <c:pt idx="2">
                  <c:v>11</c:v>
                </c:pt>
                <c:pt idx="3">
                  <c:v>8</c:v>
                </c:pt>
              </c:numCache>
            </c:numRef>
          </c:val>
          <c:extLst>
            <c:ext xmlns:c16="http://schemas.microsoft.com/office/drawing/2014/chart" uri="{C3380CC4-5D6E-409C-BE32-E72D297353CC}">
              <c16:uniqueId val="{00000000-2900-4F73-BB2E-63B3BCFBDDD8}"/>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1"/>
                </a:solidFill>
              </a:rPr>
              <a:t>Race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Race</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DF80-4FA9-AD2E-D32B1DCAFB4D}"/>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1-8D44-49FC-BF62-910D17D77327}"/>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DF80-4FA9-AD2E-D32B1DCAFB4D}"/>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White</c:v>
                </c:pt>
                <c:pt idx="1">
                  <c:v>Black or African American</c:v>
                </c:pt>
                <c:pt idx="2">
                  <c:v>Asian</c:v>
                </c:pt>
              </c:strCache>
            </c:strRef>
          </c:cat>
          <c:val>
            <c:numRef>
              <c:f>Sheet1!$B$2:$B$4</c:f>
              <c:numCache>
                <c:formatCode>General</c:formatCode>
                <c:ptCount val="3"/>
                <c:pt idx="0">
                  <c:v>37.700000000000003</c:v>
                </c:pt>
                <c:pt idx="1">
                  <c:v>63.1</c:v>
                </c:pt>
                <c:pt idx="2">
                  <c:v>0.7</c:v>
                </c:pt>
              </c:numCache>
            </c:numRef>
          </c:val>
          <c:extLst>
            <c:ext xmlns:c16="http://schemas.microsoft.com/office/drawing/2014/chart" uri="{C3380CC4-5D6E-409C-BE32-E72D297353CC}">
              <c16:uniqueId val="{00000000-8D44-49FC-BF62-910D17D7732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1"/>
                </a:solidFill>
              </a:rPr>
              <a:t>Ethnicity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Ethnicity</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CE8F-49C4-8B43-1527F604F12B}"/>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CE8F-49C4-8B43-1527F604F12B}"/>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CE8F-49C4-8B43-1527F604F12B}"/>
              </c:ext>
            </c:extLst>
          </c:dPt>
          <c:dLbls>
            <c:dLbl>
              <c:idx val="0"/>
              <c:layout>
                <c:manualLayout>
                  <c:x val="0.27191128027280548"/>
                  <c:y val="5.3918292199174218E-2"/>
                </c:manualLayout>
              </c:layout>
              <c:showLegendKey val="0"/>
              <c:showVal val="0"/>
              <c:showCatName val="1"/>
              <c:showSerName val="0"/>
              <c:showPercent val="1"/>
              <c:showBubbleSize val="0"/>
              <c:extLst>
                <c:ext xmlns:c15="http://schemas.microsoft.com/office/drawing/2012/chart" uri="{CE6537A1-D6FC-4f65-9D91-7224C49458BB}">
                  <c15:layout>
                    <c:manualLayout>
                      <c:w val="0.24842025947428925"/>
                      <c:h val="0.23618246635774126"/>
                    </c:manualLayout>
                  </c15:layout>
                </c:ext>
                <c:ext xmlns:c16="http://schemas.microsoft.com/office/drawing/2014/chart" uri="{C3380CC4-5D6E-409C-BE32-E72D297353CC}">
                  <c16:uniqueId val="{00000001-CE8F-49C4-8B43-1527F604F12B}"/>
                </c:ext>
              </c:extLst>
            </c:dLbl>
            <c:dLbl>
              <c:idx val="1"/>
              <c:layout>
                <c:manualLayout>
                  <c:x val="4.5863608129775912E-2"/>
                  <c:y val="-0.12713406213412301"/>
                </c:manualLayout>
              </c:layout>
              <c:showLegendKey val="0"/>
              <c:showVal val="0"/>
              <c:showCatName val="1"/>
              <c:showSerName val="0"/>
              <c:showPercent val="1"/>
              <c:showBubbleSize val="0"/>
              <c:extLst>
                <c:ext xmlns:c15="http://schemas.microsoft.com/office/drawing/2012/chart" uri="{CE6537A1-D6FC-4f65-9D91-7224C49458BB}">
                  <c15:layout>
                    <c:manualLayout>
                      <c:w val="0.30499299406301011"/>
                      <c:h val="0.28993798635405005"/>
                    </c:manualLayout>
                  </c15:layout>
                </c:ext>
                <c:ext xmlns:c16="http://schemas.microsoft.com/office/drawing/2014/chart" uri="{C3380CC4-5D6E-409C-BE32-E72D297353CC}">
                  <c16:uniqueId val="{00000003-CE8F-49C4-8B43-1527F604F12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2"/>
                <c:pt idx="0">
                  <c:v>Hispanic or Latino</c:v>
                </c:pt>
                <c:pt idx="1">
                  <c:v>Not Hispanic or Latino</c:v>
                </c:pt>
              </c:strCache>
            </c:strRef>
          </c:cat>
          <c:val>
            <c:numRef>
              <c:f>Sheet1!$B$2:$B$4</c:f>
              <c:numCache>
                <c:formatCode>General</c:formatCode>
                <c:ptCount val="3"/>
                <c:pt idx="0">
                  <c:v>4.3</c:v>
                </c:pt>
                <c:pt idx="1">
                  <c:v>95.7</c:v>
                </c:pt>
              </c:numCache>
            </c:numRef>
          </c:val>
          <c:extLst>
            <c:ext xmlns:c16="http://schemas.microsoft.com/office/drawing/2014/chart" uri="{C3380CC4-5D6E-409C-BE32-E72D297353CC}">
              <c16:uniqueId val="{00000006-CE8F-49C4-8B43-1527F604F12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1"/>
                </a:solidFill>
              </a:rPr>
              <a:t>Sex at Birth</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Sex at Birth</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831C-4BDC-BE92-7BBE411DCC7C}"/>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31C-4BDC-BE92-7BBE411DCC7C}"/>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831C-4BDC-BE92-7BBE411DCC7C}"/>
              </c:ext>
            </c:extLst>
          </c:dPt>
          <c:dLbls>
            <c:dLbl>
              <c:idx val="0"/>
              <c:layout>
                <c:manualLayout>
                  <c:x val="0.27191128027280548"/>
                  <c:y val="5.3918292199174218E-2"/>
                </c:manualLayout>
              </c:layout>
              <c:showLegendKey val="0"/>
              <c:showVal val="0"/>
              <c:showCatName val="1"/>
              <c:showSerName val="0"/>
              <c:showPercent val="1"/>
              <c:showBubbleSize val="0"/>
              <c:extLst>
                <c:ext xmlns:c15="http://schemas.microsoft.com/office/drawing/2012/chart" uri="{CE6537A1-D6FC-4f65-9D91-7224C49458BB}">
                  <c15:layout>
                    <c:manualLayout>
                      <c:w val="0.24842025947428925"/>
                      <c:h val="0.23618246635774126"/>
                    </c:manualLayout>
                  </c15:layout>
                </c:ext>
                <c:ext xmlns:c16="http://schemas.microsoft.com/office/drawing/2014/chart" uri="{C3380CC4-5D6E-409C-BE32-E72D297353CC}">
                  <c16:uniqueId val="{00000001-831C-4BDC-BE92-7BBE411DCC7C}"/>
                </c:ext>
              </c:extLst>
            </c:dLbl>
            <c:dLbl>
              <c:idx val="1"/>
              <c:layout>
                <c:manualLayout>
                  <c:x val="9.1766189111747845E-2"/>
                  <c:y val="0.20267558410548664"/>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48042144903806794"/>
                      <c:h val="0.13835637243561685"/>
                    </c:manualLayout>
                  </c15:layout>
                </c:ext>
                <c:ext xmlns:c16="http://schemas.microsoft.com/office/drawing/2014/chart" uri="{C3380CC4-5D6E-409C-BE32-E72D297353CC}">
                  <c16:uniqueId val="{00000003-831C-4BDC-BE92-7BBE411DCC7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2"/>
                <c:pt idx="0">
                  <c:v>Male</c:v>
                </c:pt>
                <c:pt idx="1">
                  <c:v>Female</c:v>
                </c:pt>
              </c:strCache>
            </c:strRef>
          </c:cat>
          <c:val>
            <c:numRef>
              <c:f>Sheet1!$B$2:$B$4</c:f>
              <c:numCache>
                <c:formatCode>General</c:formatCode>
                <c:ptCount val="3"/>
                <c:pt idx="0">
                  <c:v>76.400000000000006</c:v>
                </c:pt>
                <c:pt idx="1">
                  <c:v>23.2</c:v>
                </c:pt>
              </c:numCache>
            </c:numRef>
          </c:val>
          <c:extLst>
            <c:ext xmlns:c16="http://schemas.microsoft.com/office/drawing/2014/chart" uri="{C3380CC4-5D6E-409C-BE32-E72D297353CC}">
              <c16:uniqueId val="{00000006-831C-4BDC-BE92-7BBE411DCC7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1"/>
                </a:solidFill>
              </a:rPr>
              <a:t>Prescribed ARVs</a:t>
            </a:r>
          </a:p>
        </c:rich>
      </c:tx>
      <c:layout>
        <c:manualLayout>
          <c:xMode val="edge"/>
          <c:yMode val="edge"/>
          <c:x val="0.24685662718298257"/>
          <c:y val="2.0167426694579937E-2"/>
        </c:manualLayout>
      </c:layout>
      <c:overlay val="0"/>
      <c:spPr>
        <a:noFill/>
        <a:ln>
          <a:noFill/>
        </a:ln>
        <a:effectLst/>
      </c:spPr>
    </c:title>
    <c:autoTitleDeleted val="0"/>
    <c:plotArea>
      <c:layout/>
      <c:pieChart>
        <c:varyColors val="1"/>
        <c:ser>
          <c:idx val="0"/>
          <c:order val="0"/>
          <c:tx>
            <c:strRef>
              <c:f>Sheet1!$B$1</c:f>
              <c:strCache>
                <c:ptCount val="1"/>
                <c:pt idx="0">
                  <c:v>Prescribed ARVs</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1EE1-44A6-B61B-F5F44F1096A4}"/>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1EE1-44A6-B61B-F5F44F1096A4}"/>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1EE1-44A6-B61B-F5F44F1096A4}"/>
              </c:ext>
            </c:extLst>
          </c:dPt>
          <c:dLbls>
            <c:dLbl>
              <c:idx val="0"/>
              <c:layout>
                <c:manualLayout>
                  <c:x val="6.8786242335905981E-3"/>
                  <c:y val="-0.17306828076657393"/>
                </c:manualLayout>
              </c:layout>
              <c:tx>
                <c:rich>
                  <a:bodyPr/>
                  <a:lstStyle/>
                  <a:p>
                    <a:fld id="{2303FF50-79AA-481E-A5D6-23B0CAFF7358}" type="CATEGORYNAME">
                      <a:rPr lang="en-US"/>
                      <a:pPr/>
                      <a:t>[CATEGORY NAME]</a:t>
                    </a:fld>
                    <a:r>
                      <a:rPr lang="en-US" baseline="0" dirty="0"/>
                      <a:t>
</a:t>
                    </a:r>
                    <a:fld id="{B52E31CF-4BF4-44FF-9A21-98D0602E0DB8}" type="VALUE">
                      <a:rPr lang="en-US" baseline="0" smtClean="0"/>
                      <a:pPr/>
                      <a:t>[VALUE]</a:t>
                    </a:fld>
                    <a:endParaRPr 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EE1-44A6-B61B-F5F44F1096A4}"/>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250D8078-938B-4850-8178-31E79E962ABE}" type="CATEGORYNAME">
                      <a:rPr lang="en-US"/>
                      <a:pPr>
                        <a:defRPr sz="1197" b="0" i="0" u="none" strike="noStrike" kern="1200" baseline="0">
                          <a:solidFill>
                            <a:schemeClr val="tx1">
                              <a:lumMod val="75000"/>
                              <a:lumOff val="25000"/>
                            </a:schemeClr>
                          </a:solidFill>
                          <a:latin typeface="+mn-lt"/>
                          <a:ea typeface="+mn-ea"/>
                          <a:cs typeface="+mn-cs"/>
                        </a:defRPr>
                      </a:pPr>
                      <a:t>[CATEGORY NAME]</a:t>
                    </a:fld>
                    <a:r>
                      <a:rPr lang="en-US" baseline="0" dirty="0"/>
                      <a:t>
</a:t>
                    </a:r>
                    <a:fld id="{5E2EFEB6-0D96-4EA7-B5BD-DEDF1E59EF6B}" type="VALUE">
                      <a:rPr lang="en-US" baseline="0" smtClean="0"/>
                      <a:pPr>
                        <a:defRPr sz="1197" b="0" i="0" u="none" strike="noStrike" kern="1200" baseline="0">
                          <a:solidFill>
                            <a:schemeClr val="tx1">
                              <a:lumMod val="75000"/>
                              <a:lumOff val="25000"/>
                            </a:schemeClr>
                          </a:solidFill>
                          <a:latin typeface="+mn-lt"/>
                          <a:ea typeface="+mn-ea"/>
                          <a:cs typeface="+mn-cs"/>
                        </a:defRPr>
                      </a:pPr>
                      <a:t>[VALUE]</a:t>
                    </a:fld>
                    <a:endParaRPr lang="en-US"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1EE1-44A6-B61B-F5F44F1096A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2"/>
                <c:pt idx="0">
                  <c:v>Yes</c:v>
                </c:pt>
                <c:pt idx="1">
                  <c:v>No</c:v>
                </c:pt>
              </c:strCache>
            </c:strRef>
          </c:cat>
          <c:val>
            <c:numRef>
              <c:f>Sheet1!$B$2:$B$4</c:f>
              <c:numCache>
                <c:formatCode>General</c:formatCode>
                <c:ptCount val="3"/>
                <c:pt idx="0">
                  <c:v>99.8</c:v>
                </c:pt>
                <c:pt idx="1">
                  <c:v>0.2</c:v>
                </c:pt>
              </c:numCache>
            </c:numRef>
          </c:val>
          <c:extLst>
            <c:ext xmlns:c16="http://schemas.microsoft.com/office/drawing/2014/chart" uri="{C3380CC4-5D6E-409C-BE32-E72D297353CC}">
              <c16:uniqueId val="{00000006-1EE1-44A6-B61B-F5F44F1096A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solidFill>
                  <a:schemeClr val="tx1"/>
                </a:solidFill>
              </a:rPr>
              <a:t>Most Recent VL</a:t>
            </a:r>
          </a:p>
        </c:rich>
      </c:tx>
      <c:layout>
        <c:manualLayout>
          <c:xMode val="edge"/>
          <c:yMode val="edge"/>
          <c:x val="0.24685662718298257"/>
          <c:y val="2.0167426694579937E-2"/>
        </c:manualLayout>
      </c:layout>
      <c:overlay val="0"/>
      <c:spPr>
        <a:noFill/>
        <a:ln>
          <a:noFill/>
        </a:ln>
        <a:effectLst/>
      </c:spPr>
    </c:title>
    <c:autoTitleDeleted val="0"/>
    <c:plotArea>
      <c:layout/>
      <c:pieChart>
        <c:varyColors val="1"/>
        <c:ser>
          <c:idx val="0"/>
          <c:order val="0"/>
          <c:tx>
            <c:strRef>
              <c:f>Sheet1!$B$1</c:f>
              <c:strCache>
                <c:ptCount val="1"/>
                <c:pt idx="0">
                  <c:v>Most Recent VL</c:v>
                </c:pt>
              </c:strCache>
            </c:strRef>
          </c:tx>
          <c:dPt>
            <c:idx val="0"/>
            <c:bubble3D val="0"/>
            <c:spPr>
              <a:solidFill>
                <a:schemeClr val="accent5">
                  <a:shade val="65000"/>
                </a:schemeClr>
              </a:solidFill>
              <a:ln w="19050">
                <a:solidFill>
                  <a:schemeClr val="lt1"/>
                </a:solidFill>
              </a:ln>
              <a:effectLst/>
            </c:spPr>
            <c:extLst>
              <c:ext xmlns:c16="http://schemas.microsoft.com/office/drawing/2014/chart" uri="{C3380CC4-5D6E-409C-BE32-E72D297353CC}">
                <c16:uniqueId val="{00000001-07BA-4D3E-BBC8-86F344D1FD9A}"/>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07BA-4D3E-BBC8-86F344D1FD9A}"/>
              </c:ext>
            </c:extLst>
          </c:dPt>
          <c:dPt>
            <c:idx val="2"/>
            <c:bubble3D val="0"/>
            <c:spPr>
              <a:solidFill>
                <a:schemeClr val="accent5">
                  <a:tint val="65000"/>
                </a:schemeClr>
              </a:solidFill>
              <a:ln w="19050">
                <a:solidFill>
                  <a:schemeClr val="lt1"/>
                </a:solidFill>
              </a:ln>
              <a:effectLst/>
            </c:spPr>
            <c:extLst>
              <c:ext xmlns:c16="http://schemas.microsoft.com/office/drawing/2014/chart" uri="{C3380CC4-5D6E-409C-BE32-E72D297353CC}">
                <c16:uniqueId val="{00000005-07BA-4D3E-BBC8-86F344D1FD9A}"/>
              </c:ext>
            </c:extLst>
          </c:dPt>
          <c:dLbls>
            <c:dLbl>
              <c:idx val="0"/>
              <c:layout>
                <c:manualLayout>
                  <c:x val="-0.1382790503030569"/>
                  <c:y val="-0.19659694524358387"/>
                </c:manualLayout>
              </c:layout>
              <c:tx>
                <c:rich>
                  <a:bodyPr/>
                  <a:lstStyle/>
                  <a:p>
                    <a:fld id="{2303FF50-79AA-481E-A5D6-23B0CAFF7358}" type="CATEGORYNAME">
                      <a:rPr lang="en-US"/>
                      <a:pPr/>
                      <a:t>[CATEGORY NAME]</a:t>
                    </a:fld>
                    <a:r>
                      <a:rPr lang="en-US" baseline="0" dirty="0"/>
                      <a:t>
</a:t>
                    </a:r>
                    <a:fld id="{B52E31CF-4BF4-44FF-9A21-98D0602E0DB8}" type="VALUE">
                      <a:rPr lang="en-US" baseline="0" smtClean="0"/>
                      <a:pPr/>
                      <a:t>[VALUE]</a:t>
                    </a:fld>
                    <a:endParaRPr lang="en-US" baseline="0" dirty="0"/>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7BA-4D3E-BBC8-86F344D1FD9A}"/>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250D8078-938B-4850-8178-31E79E962ABE}" type="CATEGORYNAME">
                      <a:rPr lang="en-US"/>
                      <a:pPr>
                        <a:defRPr sz="1197" b="0" i="0" u="none" strike="noStrike" kern="1200" baseline="0">
                          <a:solidFill>
                            <a:schemeClr val="tx1">
                              <a:lumMod val="75000"/>
                              <a:lumOff val="25000"/>
                            </a:schemeClr>
                          </a:solidFill>
                          <a:latin typeface="+mn-lt"/>
                          <a:ea typeface="+mn-ea"/>
                          <a:cs typeface="+mn-cs"/>
                        </a:defRPr>
                      </a:pPr>
                      <a:t>[CATEGORY NAME]</a:t>
                    </a:fld>
                    <a:r>
                      <a:rPr lang="en-US" baseline="0" dirty="0"/>
                      <a:t>
</a:t>
                    </a:r>
                    <a:fld id="{5E2EFEB6-0D96-4EA7-B5BD-DEDF1E59EF6B}" type="VALUE">
                      <a:rPr lang="en-US" baseline="0" smtClean="0"/>
                      <a:pPr>
                        <a:defRPr sz="1197" b="0" i="0" u="none" strike="noStrike" kern="1200" baseline="0">
                          <a:solidFill>
                            <a:schemeClr val="tx1">
                              <a:lumMod val="75000"/>
                              <a:lumOff val="25000"/>
                            </a:schemeClr>
                          </a:solidFill>
                          <a:latin typeface="+mn-lt"/>
                          <a:ea typeface="+mn-ea"/>
                          <a:cs typeface="+mn-cs"/>
                        </a:defRPr>
                      </a:pPr>
                      <a:t>[VALUE]</a:t>
                    </a:fld>
                    <a:endParaRPr lang="en-US" baseline="0" dirty="0"/>
                  </a:p>
                </c:rich>
              </c:tx>
              <c:spPr>
                <a:noFill/>
                <a:ln>
                  <a:noFill/>
                </a:ln>
                <a:effectLst/>
              </c:sp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3-07BA-4D3E-BBC8-86F344D1FD9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&lt;20</c:v>
                </c:pt>
                <c:pt idx="1">
                  <c:v>21-200</c:v>
                </c:pt>
                <c:pt idx="2">
                  <c:v>&gt;200</c:v>
                </c:pt>
              </c:strCache>
            </c:strRef>
          </c:cat>
          <c:val>
            <c:numRef>
              <c:f>Sheet1!$B$2:$B$4</c:f>
              <c:numCache>
                <c:formatCode>General</c:formatCode>
                <c:ptCount val="3"/>
                <c:pt idx="0">
                  <c:v>73.7</c:v>
                </c:pt>
                <c:pt idx="1">
                  <c:v>18.5</c:v>
                </c:pt>
                <c:pt idx="2">
                  <c:v>6.9</c:v>
                </c:pt>
              </c:numCache>
            </c:numRef>
          </c:val>
          <c:extLst>
            <c:ext xmlns:c16="http://schemas.microsoft.com/office/drawing/2014/chart" uri="{C3380CC4-5D6E-409C-BE32-E72D297353CC}">
              <c16:uniqueId val="{00000006-07BA-4D3E-BBC8-86F344D1FD9A}"/>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withinLinear" id="18">
  <a:schemeClr val="accent5"/>
</cs:colorStyle>
</file>

<file path=ppt/charts/colors7.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CAC466-49A0-456B-B8BE-36BE39F89DC5}" type="doc">
      <dgm:prSet loTypeId="urn:microsoft.com/office/officeart/2008/layout/LinedList" loCatId="list" qsTypeId="urn:microsoft.com/office/officeart/2005/8/quickstyle/simple1" qsCatId="simple" csTypeId="urn:microsoft.com/office/officeart/2005/8/colors/colorful1#1" csCatId="colorful" phldr="1"/>
      <dgm:spPr/>
      <dgm:t>
        <a:bodyPr/>
        <a:lstStyle/>
        <a:p>
          <a:endParaRPr lang="en-US"/>
        </a:p>
      </dgm:t>
    </dgm:pt>
    <dgm:pt modelId="{B55738AE-0216-4526-8837-30256F2C6E21}">
      <dgm:prSet custT="1"/>
      <dgm:spPr/>
      <dgm:t>
        <a:bodyPr/>
        <a:lstStyle/>
        <a:p>
          <a:pPr rtl="0"/>
          <a:endParaRPr lang="en-US" sz="2800" i="1" dirty="0"/>
        </a:p>
      </dgm:t>
    </dgm:pt>
    <dgm:pt modelId="{13A07642-722D-400D-BBA0-B8986EC2488A}" type="parTrans" cxnId="{E29B9EE2-C208-4912-9FBE-257755918E51}">
      <dgm:prSet/>
      <dgm:spPr/>
      <dgm:t>
        <a:bodyPr/>
        <a:lstStyle/>
        <a:p>
          <a:endParaRPr lang="en-US"/>
        </a:p>
      </dgm:t>
    </dgm:pt>
    <dgm:pt modelId="{BFDA641A-A786-4128-A719-7F8EA9BF9E99}" type="sibTrans" cxnId="{E29B9EE2-C208-4912-9FBE-257755918E51}">
      <dgm:prSet/>
      <dgm:spPr/>
      <dgm:t>
        <a:bodyPr/>
        <a:lstStyle/>
        <a:p>
          <a:endParaRPr lang="en-US"/>
        </a:p>
      </dgm:t>
    </dgm:pt>
    <dgm:pt modelId="{61992D56-0606-41D9-A8D5-62892C348DA4}">
      <dgm:prSet custT="1"/>
      <dgm:spPr/>
      <dgm:t>
        <a:bodyPr/>
        <a:lstStyle/>
        <a:p>
          <a:pPr rtl="0"/>
          <a:r>
            <a:rPr lang="en-US" sz="2400" b="0" i="0" dirty="0"/>
            <a:t>The AIDS Taskforce of Greater Cleveland provides a compassionate and collaborative response to the needs of people infected, affected, and at risk of HIV/AIDS. This is accomplished through leadership in prevention, education, supportive services, and advocacy. </a:t>
          </a:r>
          <a:endParaRPr lang="en-US" sz="2400" dirty="0"/>
        </a:p>
      </dgm:t>
    </dgm:pt>
    <dgm:pt modelId="{55662AF3-E99C-4CB6-A617-B7BF28159283}" type="parTrans" cxnId="{66F3D9DA-59B6-4313-88B0-16A1D8EBC4D8}">
      <dgm:prSet/>
      <dgm:spPr/>
      <dgm:t>
        <a:bodyPr/>
        <a:lstStyle/>
        <a:p>
          <a:endParaRPr lang="en-US"/>
        </a:p>
      </dgm:t>
    </dgm:pt>
    <dgm:pt modelId="{187E1C79-98C8-43C5-A67D-4F45913D3CD0}" type="sibTrans" cxnId="{66F3D9DA-59B6-4313-88B0-16A1D8EBC4D8}">
      <dgm:prSet/>
      <dgm:spPr/>
      <dgm:t>
        <a:bodyPr/>
        <a:lstStyle/>
        <a:p>
          <a:endParaRPr lang="en-US"/>
        </a:p>
      </dgm:t>
    </dgm:pt>
    <dgm:pt modelId="{38A589EE-5E2E-487F-935A-723D44392AF9}" type="pres">
      <dgm:prSet presAssocID="{F2CAC466-49A0-456B-B8BE-36BE39F89DC5}" presName="vert0" presStyleCnt="0">
        <dgm:presLayoutVars>
          <dgm:dir/>
          <dgm:animOne val="branch"/>
          <dgm:animLvl val="lvl"/>
        </dgm:presLayoutVars>
      </dgm:prSet>
      <dgm:spPr/>
      <dgm:t>
        <a:bodyPr/>
        <a:lstStyle/>
        <a:p>
          <a:endParaRPr lang="en-US"/>
        </a:p>
      </dgm:t>
    </dgm:pt>
    <dgm:pt modelId="{64C8D170-AAFC-478E-8103-89F08E74FAF1}" type="pres">
      <dgm:prSet presAssocID="{61992D56-0606-41D9-A8D5-62892C348DA4}" presName="thickLine" presStyleLbl="alignNode1" presStyleIdx="0" presStyleCnt="2" custLinFactNeighborX="926" custLinFactNeighborY="-11031"/>
      <dgm:spPr/>
    </dgm:pt>
    <dgm:pt modelId="{4A8AA995-B2E8-42DA-9D28-4F54687E6815}" type="pres">
      <dgm:prSet presAssocID="{61992D56-0606-41D9-A8D5-62892C348DA4}" presName="horz1" presStyleCnt="0"/>
      <dgm:spPr/>
    </dgm:pt>
    <dgm:pt modelId="{E169E270-B554-4CFB-9E29-2A0F94696937}" type="pres">
      <dgm:prSet presAssocID="{61992D56-0606-41D9-A8D5-62892C348DA4}" presName="tx1" presStyleLbl="revTx" presStyleIdx="0" presStyleCnt="2" custLinFactNeighborY="-640"/>
      <dgm:spPr/>
      <dgm:t>
        <a:bodyPr/>
        <a:lstStyle/>
        <a:p>
          <a:endParaRPr lang="en-US"/>
        </a:p>
      </dgm:t>
    </dgm:pt>
    <dgm:pt modelId="{F4DE92F6-7AA2-4F9D-AFA8-BADCDA19A573}" type="pres">
      <dgm:prSet presAssocID="{61992D56-0606-41D9-A8D5-62892C348DA4}" presName="vert1" presStyleCnt="0"/>
      <dgm:spPr/>
    </dgm:pt>
    <dgm:pt modelId="{921EBDAC-5A20-4287-8ACC-52D757384B7D}" type="pres">
      <dgm:prSet presAssocID="{B55738AE-0216-4526-8837-30256F2C6E21}" presName="thickLine" presStyleLbl="alignNode1" presStyleIdx="1" presStyleCnt="2" custLinFactNeighborY="-71327"/>
      <dgm:spPr/>
    </dgm:pt>
    <dgm:pt modelId="{A6632999-0877-421A-BB5D-E21AD3509DE3}" type="pres">
      <dgm:prSet presAssocID="{B55738AE-0216-4526-8837-30256F2C6E21}" presName="horz1" presStyleCnt="0"/>
      <dgm:spPr/>
    </dgm:pt>
    <dgm:pt modelId="{B4ED07C4-CF16-4FED-B1CE-8D7C5609D7A3}" type="pres">
      <dgm:prSet presAssocID="{B55738AE-0216-4526-8837-30256F2C6E21}" presName="tx1" presStyleLbl="revTx" presStyleIdx="1" presStyleCnt="2" custScaleY="17069"/>
      <dgm:spPr/>
      <dgm:t>
        <a:bodyPr/>
        <a:lstStyle/>
        <a:p>
          <a:endParaRPr lang="en-US"/>
        </a:p>
      </dgm:t>
    </dgm:pt>
    <dgm:pt modelId="{A805E3C9-106A-405B-8697-CAF18D2EB57B}" type="pres">
      <dgm:prSet presAssocID="{B55738AE-0216-4526-8837-30256F2C6E21}" presName="vert1" presStyleCnt="0"/>
      <dgm:spPr/>
    </dgm:pt>
  </dgm:ptLst>
  <dgm:cxnLst>
    <dgm:cxn modelId="{E29B9EE2-C208-4912-9FBE-257755918E51}" srcId="{F2CAC466-49A0-456B-B8BE-36BE39F89DC5}" destId="{B55738AE-0216-4526-8837-30256F2C6E21}" srcOrd="1" destOrd="0" parTransId="{13A07642-722D-400D-BBA0-B8986EC2488A}" sibTransId="{BFDA641A-A786-4128-A719-7F8EA9BF9E99}"/>
    <dgm:cxn modelId="{8CE1A789-B756-4AC4-BF86-81DA0CB451C1}" type="presOf" srcId="{F2CAC466-49A0-456B-B8BE-36BE39F89DC5}" destId="{38A589EE-5E2E-487F-935A-723D44392AF9}" srcOrd="0" destOrd="0" presId="urn:microsoft.com/office/officeart/2008/layout/LinedList"/>
    <dgm:cxn modelId="{FC61015D-AD74-4EC0-9616-3CC43C187957}" type="presOf" srcId="{61992D56-0606-41D9-A8D5-62892C348DA4}" destId="{E169E270-B554-4CFB-9E29-2A0F94696937}" srcOrd="0" destOrd="0" presId="urn:microsoft.com/office/officeart/2008/layout/LinedList"/>
    <dgm:cxn modelId="{6EDDAD72-7BC0-484B-BE50-F48838F5063C}" type="presOf" srcId="{B55738AE-0216-4526-8837-30256F2C6E21}" destId="{B4ED07C4-CF16-4FED-B1CE-8D7C5609D7A3}" srcOrd="0" destOrd="0" presId="urn:microsoft.com/office/officeart/2008/layout/LinedList"/>
    <dgm:cxn modelId="{66F3D9DA-59B6-4313-88B0-16A1D8EBC4D8}" srcId="{F2CAC466-49A0-456B-B8BE-36BE39F89DC5}" destId="{61992D56-0606-41D9-A8D5-62892C348DA4}" srcOrd="0" destOrd="0" parTransId="{55662AF3-E99C-4CB6-A617-B7BF28159283}" sibTransId="{187E1C79-98C8-43C5-A67D-4F45913D3CD0}"/>
    <dgm:cxn modelId="{EE933F32-C63E-4995-B1BB-D5B9D8E7609A}" type="presParOf" srcId="{38A589EE-5E2E-487F-935A-723D44392AF9}" destId="{64C8D170-AAFC-478E-8103-89F08E74FAF1}" srcOrd="0" destOrd="0" presId="urn:microsoft.com/office/officeart/2008/layout/LinedList"/>
    <dgm:cxn modelId="{2F0FA024-32F7-45AC-AE8E-A1D0C43B0806}" type="presParOf" srcId="{38A589EE-5E2E-487F-935A-723D44392AF9}" destId="{4A8AA995-B2E8-42DA-9D28-4F54687E6815}" srcOrd="1" destOrd="0" presId="urn:microsoft.com/office/officeart/2008/layout/LinedList"/>
    <dgm:cxn modelId="{33C6D549-2DFC-4055-B2AC-2A831C8190B0}" type="presParOf" srcId="{4A8AA995-B2E8-42DA-9D28-4F54687E6815}" destId="{E169E270-B554-4CFB-9E29-2A0F94696937}" srcOrd="0" destOrd="0" presId="urn:microsoft.com/office/officeart/2008/layout/LinedList"/>
    <dgm:cxn modelId="{FCC5C663-0DEB-4575-95C9-F4D1B82BAF6E}" type="presParOf" srcId="{4A8AA995-B2E8-42DA-9D28-4F54687E6815}" destId="{F4DE92F6-7AA2-4F9D-AFA8-BADCDA19A573}" srcOrd="1" destOrd="0" presId="urn:microsoft.com/office/officeart/2008/layout/LinedList"/>
    <dgm:cxn modelId="{7A19D9B2-E5FC-4629-9460-0C8CA45E935F}" type="presParOf" srcId="{38A589EE-5E2E-487F-935A-723D44392AF9}" destId="{921EBDAC-5A20-4287-8ACC-52D757384B7D}" srcOrd="2" destOrd="0" presId="urn:microsoft.com/office/officeart/2008/layout/LinedList"/>
    <dgm:cxn modelId="{86AE772F-F3C9-4DE9-98DD-1EA3A6863C0E}" type="presParOf" srcId="{38A589EE-5E2E-487F-935A-723D44392AF9}" destId="{A6632999-0877-421A-BB5D-E21AD3509DE3}" srcOrd="3" destOrd="0" presId="urn:microsoft.com/office/officeart/2008/layout/LinedList"/>
    <dgm:cxn modelId="{C3C188AC-0F95-45FF-82C5-DD2E82E95EDB}" type="presParOf" srcId="{A6632999-0877-421A-BB5D-E21AD3509DE3}" destId="{B4ED07C4-CF16-4FED-B1CE-8D7C5609D7A3}" srcOrd="0" destOrd="0" presId="urn:microsoft.com/office/officeart/2008/layout/LinedList"/>
    <dgm:cxn modelId="{6B19D0B9-6B2E-4B12-BC45-EA11CCEB9DBF}" type="presParOf" srcId="{A6632999-0877-421A-BB5D-E21AD3509DE3}" destId="{A805E3C9-106A-405B-8697-CAF18D2EB57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0AF259-172F-4349-8C8B-70DDC76B0B90}" type="doc">
      <dgm:prSet loTypeId="urn:microsoft.com/office/officeart/2005/8/layout/orgChart1" loCatId="hierarchy" qsTypeId="urn:microsoft.com/office/officeart/2005/8/quickstyle/3d7" qsCatId="3D" csTypeId="urn:microsoft.com/office/officeart/2005/8/colors/accent1_2" csCatId="accent1" phldr="1"/>
      <dgm:spPr/>
      <dgm:t>
        <a:bodyPr/>
        <a:lstStyle/>
        <a:p>
          <a:endParaRPr lang="en-US"/>
        </a:p>
      </dgm:t>
    </dgm:pt>
    <dgm:pt modelId="{25C90E01-88AB-4A06-82C2-421C8AFED987}">
      <dgm:prSet phldrT="[Text]"/>
      <dgm:spPr/>
      <dgm:t>
        <a:bodyPr/>
        <a:lstStyle/>
        <a:p>
          <a:r>
            <a:rPr lang="en-US" dirty="0"/>
            <a:t>Director of Nursing</a:t>
          </a:r>
        </a:p>
      </dgm:t>
    </dgm:pt>
    <dgm:pt modelId="{671188B1-1833-47F5-BBCC-67D210E45CA5}" type="parTrans" cxnId="{E3045811-9039-44F9-B5B9-15E8BEF88AAC}">
      <dgm:prSet/>
      <dgm:spPr/>
      <dgm:t>
        <a:bodyPr/>
        <a:lstStyle/>
        <a:p>
          <a:endParaRPr lang="en-US"/>
        </a:p>
      </dgm:t>
    </dgm:pt>
    <dgm:pt modelId="{AB4057AC-8EA8-4C96-B8E4-3287FC01345A}" type="sibTrans" cxnId="{E3045811-9039-44F9-B5B9-15E8BEF88AAC}">
      <dgm:prSet/>
      <dgm:spPr/>
      <dgm:t>
        <a:bodyPr/>
        <a:lstStyle/>
        <a:p>
          <a:endParaRPr lang="en-US"/>
        </a:p>
      </dgm:t>
    </dgm:pt>
    <dgm:pt modelId="{99833E5F-A235-450E-9996-5A476E61FF2D}" type="asst">
      <dgm:prSet phldrT="[Text]"/>
      <dgm:spPr/>
      <dgm:t>
        <a:bodyPr/>
        <a:lstStyle/>
        <a:p>
          <a:r>
            <a:rPr lang="en-US" dirty="0"/>
            <a:t>Assistant Director of Nursing</a:t>
          </a:r>
        </a:p>
      </dgm:t>
    </dgm:pt>
    <dgm:pt modelId="{352AEE9A-069F-4691-9F45-D8379089EEB2}" type="parTrans" cxnId="{3B453AB0-FE61-4B16-AA45-82C4AC42B8D7}">
      <dgm:prSet/>
      <dgm:spPr/>
      <dgm:t>
        <a:bodyPr/>
        <a:lstStyle/>
        <a:p>
          <a:endParaRPr lang="en-US"/>
        </a:p>
      </dgm:t>
    </dgm:pt>
    <dgm:pt modelId="{355AF75F-F6BF-41AC-8E20-49E7F75768A8}" type="sibTrans" cxnId="{3B453AB0-FE61-4B16-AA45-82C4AC42B8D7}">
      <dgm:prSet/>
      <dgm:spPr/>
      <dgm:t>
        <a:bodyPr/>
        <a:lstStyle/>
        <a:p>
          <a:endParaRPr lang="en-US"/>
        </a:p>
      </dgm:t>
    </dgm:pt>
    <dgm:pt modelId="{B0F75177-BF24-49F4-BC22-93C8FB6F6720}">
      <dgm:prSet phldrT="[Text]"/>
      <dgm:spPr/>
      <dgm:t>
        <a:bodyPr/>
        <a:lstStyle/>
        <a:p>
          <a:r>
            <a:rPr lang="en-US" dirty="0"/>
            <a:t>Nurse Supervisors(8)</a:t>
          </a:r>
        </a:p>
      </dgm:t>
    </dgm:pt>
    <dgm:pt modelId="{31A0F1F9-FBAE-4B1D-8B65-95194CEBAF36}" type="parTrans" cxnId="{7F2AF05A-BFD5-4D64-B0F1-A3DE97A92057}">
      <dgm:prSet/>
      <dgm:spPr/>
      <dgm:t>
        <a:bodyPr/>
        <a:lstStyle/>
        <a:p>
          <a:endParaRPr lang="en-US"/>
        </a:p>
      </dgm:t>
    </dgm:pt>
    <dgm:pt modelId="{47EDA268-F148-4FBC-9731-470F74224115}" type="sibTrans" cxnId="{7F2AF05A-BFD5-4D64-B0F1-A3DE97A92057}">
      <dgm:prSet/>
      <dgm:spPr/>
      <dgm:t>
        <a:bodyPr/>
        <a:lstStyle/>
        <a:p>
          <a:endParaRPr lang="en-US"/>
        </a:p>
      </dgm:t>
    </dgm:pt>
    <dgm:pt modelId="{E0432481-FF93-448E-970A-37A69EC79289}">
      <dgm:prSet/>
      <dgm:spPr/>
      <dgm:t>
        <a:bodyPr/>
        <a:lstStyle/>
        <a:p>
          <a:r>
            <a:rPr lang="en-US" dirty="0"/>
            <a:t>Scheduling Supervisor</a:t>
          </a:r>
        </a:p>
      </dgm:t>
    </dgm:pt>
    <dgm:pt modelId="{3A900BB4-B206-405D-9EDC-53DC9E1AC539}" type="parTrans" cxnId="{F0A0979F-7EA2-48FB-A3BA-C062D7252CD0}">
      <dgm:prSet/>
      <dgm:spPr/>
      <dgm:t>
        <a:bodyPr/>
        <a:lstStyle/>
        <a:p>
          <a:endParaRPr lang="en-US"/>
        </a:p>
      </dgm:t>
    </dgm:pt>
    <dgm:pt modelId="{F39DA471-0A41-4550-B6AF-FB083FB14697}" type="sibTrans" cxnId="{F0A0979F-7EA2-48FB-A3BA-C062D7252CD0}">
      <dgm:prSet/>
      <dgm:spPr/>
      <dgm:t>
        <a:bodyPr/>
        <a:lstStyle/>
        <a:p>
          <a:endParaRPr lang="en-US"/>
        </a:p>
      </dgm:t>
    </dgm:pt>
    <dgm:pt modelId="{8F8CC223-BCB8-4777-9129-7FBC1DBB3466}">
      <dgm:prSet/>
      <dgm:spPr/>
      <dgm:t>
        <a:bodyPr/>
        <a:lstStyle/>
        <a:p>
          <a:r>
            <a:rPr lang="en-US" dirty="0"/>
            <a:t>Home Health Aides (35)</a:t>
          </a:r>
        </a:p>
      </dgm:t>
    </dgm:pt>
    <dgm:pt modelId="{E7C55A7B-7FD8-4DF9-A8E4-D57A4B801315}" type="parTrans" cxnId="{C91293C1-CDE6-4B22-8494-E8DC38273298}">
      <dgm:prSet/>
      <dgm:spPr/>
      <dgm:t>
        <a:bodyPr/>
        <a:lstStyle/>
        <a:p>
          <a:endParaRPr lang="en-US"/>
        </a:p>
      </dgm:t>
    </dgm:pt>
    <dgm:pt modelId="{DD800460-565A-4964-83C2-9FA6C81607AB}" type="sibTrans" cxnId="{C91293C1-CDE6-4B22-8494-E8DC38273298}">
      <dgm:prSet/>
      <dgm:spPr/>
      <dgm:t>
        <a:bodyPr/>
        <a:lstStyle/>
        <a:p>
          <a:endParaRPr lang="en-US"/>
        </a:p>
      </dgm:t>
    </dgm:pt>
    <dgm:pt modelId="{FB296B7C-3367-4B95-8271-B6B4AB97635E}">
      <dgm:prSet/>
      <dgm:spPr/>
      <dgm:t>
        <a:bodyPr/>
        <a:lstStyle/>
        <a:p>
          <a:r>
            <a:rPr lang="en-US" dirty="0"/>
            <a:t>Schedulers (2)</a:t>
          </a:r>
        </a:p>
      </dgm:t>
    </dgm:pt>
    <dgm:pt modelId="{541AD3B9-5C4D-4C72-B602-89E354EEC458}" type="parTrans" cxnId="{2383E9E5-A30A-408F-8073-8E5F95A134BB}">
      <dgm:prSet/>
      <dgm:spPr/>
      <dgm:t>
        <a:bodyPr/>
        <a:lstStyle/>
        <a:p>
          <a:endParaRPr lang="en-US"/>
        </a:p>
      </dgm:t>
    </dgm:pt>
    <dgm:pt modelId="{408AD28F-18D3-43C4-9C44-F17BFAC6FF7A}" type="sibTrans" cxnId="{2383E9E5-A30A-408F-8073-8E5F95A134BB}">
      <dgm:prSet/>
      <dgm:spPr/>
      <dgm:t>
        <a:bodyPr/>
        <a:lstStyle/>
        <a:p>
          <a:endParaRPr lang="en-US"/>
        </a:p>
      </dgm:t>
    </dgm:pt>
    <dgm:pt modelId="{2B1A9CA3-E229-4983-A3F4-C50C0F9FE14E}" type="pres">
      <dgm:prSet presAssocID="{5F0AF259-172F-4349-8C8B-70DDC76B0B90}" presName="hierChild1" presStyleCnt="0">
        <dgm:presLayoutVars>
          <dgm:orgChart val="1"/>
          <dgm:chPref val="1"/>
          <dgm:dir/>
          <dgm:animOne val="branch"/>
          <dgm:animLvl val="lvl"/>
          <dgm:resizeHandles/>
        </dgm:presLayoutVars>
      </dgm:prSet>
      <dgm:spPr/>
      <dgm:t>
        <a:bodyPr/>
        <a:lstStyle/>
        <a:p>
          <a:endParaRPr lang="en-US"/>
        </a:p>
      </dgm:t>
    </dgm:pt>
    <dgm:pt modelId="{88F14F05-5983-49F2-B86C-F67B55277474}" type="pres">
      <dgm:prSet presAssocID="{25C90E01-88AB-4A06-82C2-421C8AFED987}" presName="hierRoot1" presStyleCnt="0">
        <dgm:presLayoutVars>
          <dgm:hierBranch val="init"/>
        </dgm:presLayoutVars>
      </dgm:prSet>
      <dgm:spPr/>
    </dgm:pt>
    <dgm:pt modelId="{42F2A9BC-3F6E-4469-8C72-03C1DE681658}" type="pres">
      <dgm:prSet presAssocID="{25C90E01-88AB-4A06-82C2-421C8AFED987}" presName="rootComposite1" presStyleCnt="0"/>
      <dgm:spPr/>
    </dgm:pt>
    <dgm:pt modelId="{BC582DB2-A4E7-41B0-B76E-D015A46AF7DA}" type="pres">
      <dgm:prSet presAssocID="{25C90E01-88AB-4A06-82C2-421C8AFED987}" presName="rootText1" presStyleLbl="node0" presStyleIdx="0" presStyleCnt="1">
        <dgm:presLayoutVars>
          <dgm:chPref val="3"/>
        </dgm:presLayoutVars>
      </dgm:prSet>
      <dgm:spPr/>
      <dgm:t>
        <a:bodyPr/>
        <a:lstStyle/>
        <a:p>
          <a:endParaRPr lang="en-US"/>
        </a:p>
      </dgm:t>
    </dgm:pt>
    <dgm:pt modelId="{87E28E04-036A-4C98-B9B4-694D151F75B6}" type="pres">
      <dgm:prSet presAssocID="{25C90E01-88AB-4A06-82C2-421C8AFED987}" presName="rootConnector1" presStyleLbl="node1" presStyleIdx="0" presStyleCnt="0"/>
      <dgm:spPr/>
      <dgm:t>
        <a:bodyPr/>
        <a:lstStyle/>
        <a:p>
          <a:endParaRPr lang="en-US"/>
        </a:p>
      </dgm:t>
    </dgm:pt>
    <dgm:pt modelId="{95389CA3-552C-4555-9F2A-111837CC66B8}" type="pres">
      <dgm:prSet presAssocID="{25C90E01-88AB-4A06-82C2-421C8AFED987}" presName="hierChild2" presStyleCnt="0"/>
      <dgm:spPr/>
    </dgm:pt>
    <dgm:pt modelId="{EAB31EDB-9AC6-448B-A47E-B7E369A73298}" type="pres">
      <dgm:prSet presAssocID="{31A0F1F9-FBAE-4B1D-8B65-95194CEBAF36}" presName="Name37" presStyleLbl="parChTrans1D2" presStyleIdx="0" presStyleCnt="3"/>
      <dgm:spPr/>
      <dgm:t>
        <a:bodyPr/>
        <a:lstStyle/>
        <a:p>
          <a:endParaRPr lang="en-US"/>
        </a:p>
      </dgm:t>
    </dgm:pt>
    <dgm:pt modelId="{E5DAA6DB-6C0F-4DAF-ACB8-BDF74F18A186}" type="pres">
      <dgm:prSet presAssocID="{B0F75177-BF24-49F4-BC22-93C8FB6F6720}" presName="hierRoot2" presStyleCnt="0">
        <dgm:presLayoutVars>
          <dgm:hierBranch val="init"/>
        </dgm:presLayoutVars>
      </dgm:prSet>
      <dgm:spPr/>
    </dgm:pt>
    <dgm:pt modelId="{7B6BEAF3-A68D-4E0D-A023-82E6E1621AB9}" type="pres">
      <dgm:prSet presAssocID="{B0F75177-BF24-49F4-BC22-93C8FB6F6720}" presName="rootComposite" presStyleCnt="0"/>
      <dgm:spPr/>
    </dgm:pt>
    <dgm:pt modelId="{AAFFCEBE-22F5-4675-9B4C-5A24E993E06C}" type="pres">
      <dgm:prSet presAssocID="{B0F75177-BF24-49F4-BC22-93C8FB6F6720}" presName="rootText" presStyleLbl="node2" presStyleIdx="0" presStyleCnt="2">
        <dgm:presLayoutVars>
          <dgm:chPref val="3"/>
        </dgm:presLayoutVars>
      </dgm:prSet>
      <dgm:spPr/>
      <dgm:t>
        <a:bodyPr/>
        <a:lstStyle/>
        <a:p>
          <a:endParaRPr lang="en-US"/>
        </a:p>
      </dgm:t>
    </dgm:pt>
    <dgm:pt modelId="{93550F00-D6F6-48D4-BCEE-9E39DCB48F6B}" type="pres">
      <dgm:prSet presAssocID="{B0F75177-BF24-49F4-BC22-93C8FB6F6720}" presName="rootConnector" presStyleLbl="node2" presStyleIdx="0" presStyleCnt="2"/>
      <dgm:spPr/>
      <dgm:t>
        <a:bodyPr/>
        <a:lstStyle/>
        <a:p>
          <a:endParaRPr lang="en-US"/>
        </a:p>
      </dgm:t>
    </dgm:pt>
    <dgm:pt modelId="{568C9332-863B-47F8-8E4D-819FE90F11D6}" type="pres">
      <dgm:prSet presAssocID="{B0F75177-BF24-49F4-BC22-93C8FB6F6720}" presName="hierChild4" presStyleCnt="0"/>
      <dgm:spPr/>
    </dgm:pt>
    <dgm:pt modelId="{A7EF4D23-21F4-464C-B53C-F545427919AC}" type="pres">
      <dgm:prSet presAssocID="{E7C55A7B-7FD8-4DF9-A8E4-D57A4B801315}" presName="Name37" presStyleLbl="parChTrans1D3" presStyleIdx="0" presStyleCnt="2"/>
      <dgm:spPr/>
      <dgm:t>
        <a:bodyPr/>
        <a:lstStyle/>
        <a:p>
          <a:endParaRPr lang="en-US"/>
        </a:p>
      </dgm:t>
    </dgm:pt>
    <dgm:pt modelId="{DA84D204-590F-425F-BD2C-F9EDB42BE39B}" type="pres">
      <dgm:prSet presAssocID="{8F8CC223-BCB8-4777-9129-7FBC1DBB3466}" presName="hierRoot2" presStyleCnt="0">
        <dgm:presLayoutVars>
          <dgm:hierBranch val="init"/>
        </dgm:presLayoutVars>
      </dgm:prSet>
      <dgm:spPr/>
    </dgm:pt>
    <dgm:pt modelId="{8AA56E94-47D3-4C43-9D5C-FEF88E069CDE}" type="pres">
      <dgm:prSet presAssocID="{8F8CC223-BCB8-4777-9129-7FBC1DBB3466}" presName="rootComposite" presStyleCnt="0"/>
      <dgm:spPr/>
    </dgm:pt>
    <dgm:pt modelId="{7286E162-BB67-4A66-A5E3-D2F707069F16}" type="pres">
      <dgm:prSet presAssocID="{8F8CC223-BCB8-4777-9129-7FBC1DBB3466}" presName="rootText" presStyleLbl="node3" presStyleIdx="0" presStyleCnt="2">
        <dgm:presLayoutVars>
          <dgm:chPref val="3"/>
        </dgm:presLayoutVars>
      </dgm:prSet>
      <dgm:spPr/>
      <dgm:t>
        <a:bodyPr/>
        <a:lstStyle/>
        <a:p>
          <a:endParaRPr lang="en-US"/>
        </a:p>
      </dgm:t>
    </dgm:pt>
    <dgm:pt modelId="{6A17BFAC-8DF6-428E-B667-CAB1BBD28F8C}" type="pres">
      <dgm:prSet presAssocID="{8F8CC223-BCB8-4777-9129-7FBC1DBB3466}" presName="rootConnector" presStyleLbl="node3" presStyleIdx="0" presStyleCnt="2"/>
      <dgm:spPr/>
      <dgm:t>
        <a:bodyPr/>
        <a:lstStyle/>
        <a:p>
          <a:endParaRPr lang="en-US"/>
        </a:p>
      </dgm:t>
    </dgm:pt>
    <dgm:pt modelId="{0E5573A3-47C4-46E2-9967-3DD1D06A2CBC}" type="pres">
      <dgm:prSet presAssocID="{8F8CC223-BCB8-4777-9129-7FBC1DBB3466}" presName="hierChild4" presStyleCnt="0"/>
      <dgm:spPr/>
    </dgm:pt>
    <dgm:pt modelId="{A52C9568-087B-4538-9B26-4E620B01F7AE}" type="pres">
      <dgm:prSet presAssocID="{8F8CC223-BCB8-4777-9129-7FBC1DBB3466}" presName="hierChild5" presStyleCnt="0"/>
      <dgm:spPr/>
    </dgm:pt>
    <dgm:pt modelId="{F244F9FF-40A7-437E-8904-BCF6D2D94ABE}" type="pres">
      <dgm:prSet presAssocID="{B0F75177-BF24-49F4-BC22-93C8FB6F6720}" presName="hierChild5" presStyleCnt="0"/>
      <dgm:spPr/>
    </dgm:pt>
    <dgm:pt modelId="{81634BE0-E2ED-441F-9B58-720E8CAB1308}" type="pres">
      <dgm:prSet presAssocID="{3A900BB4-B206-405D-9EDC-53DC9E1AC539}" presName="Name37" presStyleLbl="parChTrans1D2" presStyleIdx="1" presStyleCnt="3"/>
      <dgm:spPr/>
      <dgm:t>
        <a:bodyPr/>
        <a:lstStyle/>
        <a:p>
          <a:endParaRPr lang="en-US"/>
        </a:p>
      </dgm:t>
    </dgm:pt>
    <dgm:pt modelId="{001DFBDA-A925-4655-8463-F9484F3B1091}" type="pres">
      <dgm:prSet presAssocID="{E0432481-FF93-448E-970A-37A69EC79289}" presName="hierRoot2" presStyleCnt="0">
        <dgm:presLayoutVars>
          <dgm:hierBranch val="init"/>
        </dgm:presLayoutVars>
      </dgm:prSet>
      <dgm:spPr/>
    </dgm:pt>
    <dgm:pt modelId="{68160CC8-04B0-4174-B141-E4DB7449BECF}" type="pres">
      <dgm:prSet presAssocID="{E0432481-FF93-448E-970A-37A69EC79289}" presName="rootComposite" presStyleCnt="0"/>
      <dgm:spPr/>
    </dgm:pt>
    <dgm:pt modelId="{B7B78339-B072-494D-B1FA-ECB86229A195}" type="pres">
      <dgm:prSet presAssocID="{E0432481-FF93-448E-970A-37A69EC79289}" presName="rootText" presStyleLbl="node2" presStyleIdx="1" presStyleCnt="2">
        <dgm:presLayoutVars>
          <dgm:chPref val="3"/>
        </dgm:presLayoutVars>
      </dgm:prSet>
      <dgm:spPr/>
      <dgm:t>
        <a:bodyPr/>
        <a:lstStyle/>
        <a:p>
          <a:endParaRPr lang="en-US"/>
        </a:p>
      </dgm:t>
    </dgm:pt>
    <dgm:pt modelId="{CC8B3E72-774D-4713-81B7-228CA4D88BC0}" type="pres">
      <dgm:prSet presAssocID="{E0432481-FF93-448E-970A-37A69EC79289}" presName="rootConnector" presStyleLbl="node2" presStyleIdx="1" presStyleCnt="2"/>
      <dgm:spPr/>
      <dgm:t>
        <a:bodyPr/>
        <a:lstStyle/>
        <a:p>
          <a:endParaRPr lang="en-US"/>
        </a:p>
      </dgm:t>
    </dgm:pt>
    <dgm:pt modelId="{9BFC0E99-2FCB-4828-BA5A-30CFD1AFB46F}" type="pres">
      <dgm:prSet presAssocID="{E0432481-FF93-448E-970A-37A69EC79289}" presName="hierChild4" presStyleCnt="0"/>
      <dgm:spPr/>
    </dgm:pt>
    <dgm:pt modelId="{2EF62D45-FF64-4BA2-8988-E491BF9313F4}" type="pres">
      <dgm:prSet presAssocID="{541AD3B9-5C4D-4C72-B602-89E354EEC458}" presName="Name37" presStyleLbl="parChTrans1D3" presStyleIdx="1" presStyleCnt="2"/>
      <dgm:spPr/>
      <dgm:t>
        <a:bodyPr/>
        <a:lstStyle/>
        <a:p>
          <a:endParaRPr lang="en-US"/>
        </a:p>
      </dgm:t>
    </dgm:pt>
    <dgm:pt modelId="{C4D6C5EC-CA1E-43C1-BF33-7C720EF1C1D1}" type="pres">
      <dgm:prSet presAssocID="{FB296B7C-3367-4B95-8271-B6B4AB97635E}" presName="hierRoot2" presStyleCnt="0">
        <dgm:presLayoutVars>
          <dgm:hierBranch val="init"/>
        </dgm:presLayoutVars>
      </dgm:prSet>
      <dgm:spPr/>
    </dgm:pt>
    <dgm:pt modelId="{38DCC2A8-00D8-4FB0-B8F5-7115E6D492E5}" type="pres">
      <dgm:prSet presAssocID="{FB296B7C-3367-4B95-8271-B6B4AB97635E}" presName="rootComposite" presStyleCnt="0"/>
      <dgm:spPr/>
    </dgm:pt>
    <dgm:pt modelId="{18EEA57B-6D5D-4D5C-B7C4-A510C833CC1B}" type="pres">
      <dgm:prSet presAssocID="{FB296B7C-3367-4B95-8271-B6B4AB97635E}" presName="rootText" presStyleLbl="node3" presStyleIdx="1" presStyleCnt="2">
        <dgm:presLayoutVars>
          <dgm:chPref val="3"/>
        </dgm:presLayoutVars>
      </dgm:prSet>
      <dgm:spPr/>
      <dgm:t>
        <a:bodyPr/>
        <a:lstStyle/>
        <a:p>
          <a:endParaRPr lang="en-US"/>
        </a:p>
      </dgm:t>
    </dgm:pt>
    <dgm:pt modelId="{1075D627-86F0-4607-B56D-5475439C7CCB}" type="pres">
      <dgm:prSet presAssocID="{FB296B7C-3367-4B95-8271-B6B4AB97635E}" presName="rootConnector" presStyleLbl="node3" presStyleIdx="1" presStyleCnt="2"/>
      <dgm:spPr/>
      <dgm:t>
        <a:bodyPr/>
        <a:lstStyle/>
        <a:p>
          <a:endParaRPr lang="en-US"/>
        </a:p>
      </dgm:t>
    </dgm:pt>
    <dgm:pt modelId="{B6742626-2C93-4458-B635-D8717E16B161}" type="pres">
      <dgm:prSet presAssocID="{FB296B7C-3367-4B95-8271-B6B4AB97635E}" presName="hierChild4" presStyleCnt="0"/>
      <dgm:spPr/>
    </dgm:pt>
    <dgm:pt modelId="{6E7467BB-2439-4E53-B9F0-2067622682BD}" type="pres">
      <dgm:prSet presAssocID="{FB296B7C-3367-4B95-8271-B6B4AB97635E}" presName="hierChild5" presStyleCnt="0"/>
      <dgm:spPr/>
    </dgm:pt>
    <dgm:pt modelId="{A2BB4908-3072-4397-88DD-4B304C31A5E1}" type="pres">
      <dgm:prSet presAssocID="{E0432481-FF93-448E-970A-37A69EC79289}" presName="hierChild5" presStyleCnt="0"/>
      <dgm:spPr/>
    </dgm:pt>
    <dgm:pt modelId="{DD8B4881-8C0F-4170-BF8A-5F7D7E7BBDD8}" type="pres">
      <dgm:prSet presAssocID="{25C90E01-88AB-4A06-82C2-421C8AFED987}" presName="hierChild3" presStyleCnt="0"/>
      <dgm:spPr/>
    </dgm:pt>
    <dgm:pt modelId="{B51F04C3-BDEE-422A-A1A5-B79E8BE8E322}" type="pres">
      <dgm:prSet presAssocID="{352AEE9A-069F-4691-9F45-D8379089EEB2}" presName="Name111" presStyleLbl="parChTrans1D2" presStyleIdx="2" presStyleCnt="3"/>
      <dgm:spPr/>
      <dgm:t>
        <a:bodyPr/>
        <a:lstStyle/>
        <a:p>
          <a:endParaRPr lang="en-US"/>
        </a:p>
      </dgm:t>
    </dgm:pt>
    <dgm:pt modelId="{6BE287CC-0E20-4B2C-BBB7-3A9D9B7FE247}" type="pres">
      <dgm:prSet presAssocID="{99833E5F-A235-450E-9996-5A476E61FF2D}" presName="hierRoot3" presStyleCnt="0">
        <dgm:presLayoutVars>
          <dgm:hierBranch val="init"/>
        </dgm:presLayoutVars>
      </dgm:prSet>
      <dgm:spPr/>
    </dgm:pt>
    <dgm:pt modelId="{1C14EEB8-6B9A-4779-BA5A-96C75AD4AFD9}" type="pres">
      <dgm:prSet presAssocID="{99833E5F-A235-450E-9996-5A476E61FF2D}" presName="rootComposite3" presStyleCnt="0"/>
      <dgm:spPr/>
    </dgm:pt>
    <dgm:pt modelId="{49686BC0-9769-4494-A3C0-592E8BA1F83A}" type="pres">
      <dgm:prSet presAssocID="{99833E5F-A235-450E-9996-5A476E61FF2D}" presName="rootText3" presStyleLbl="asst1" presStyleIdx="0" presStyleCnt="1">
        <dgm:presLayoutVars>
          <dgm:chPref val="3"/>
        </dgm:presLayoutVars>
      </dgm:prSet>
      <dgm:spPr/>
      <dgm:t>
        <a:bodyPr/>
        <a:lstStyle/>
        <a:p>
          <a:endParaRPr lang="en-US"/>
        </a:p>
      </dgm:t>
    </dgm:pt>
    <dgm:pt modelId="{6FD7C2A6-E1EC-478A-9FB7-EE2AD70A331C}" type="pres">
      <dgm:prSet presAssocID="{99833E5F-A235-450E-9996-5A476E61FF2D}" presName="rootConnector3" presStyleLbl="asst1" presStyleIdx="0" presStyleCnt="1"/>
      <dgm:spPr/>
      <dgm:t>
        <a:bodyPr/>
        <a:lstStyle/>
        <a:p>
          <a:endParaRPr lang="en-US"/>
        </a:p>
      </dgm:t>
    </dgm:pt>
    <dgm:pt modelId="{D7A554CD-1010-4C2D-91D5-045F5A814CA3}" type="pres">
      <dgm:prSet presAssocID="{99833E5F-A235-450E-9996-5A476E61FF2D}" presName="hierChild6" presStyleCnt="0"/>
      <dgm:spPr/>
    </dgm:pt>
    <dgm:pt modelId="{C902D153-890D-4D10-9A19-7D31EFF16B19}" type="pres">
      <dgm:prSet presAssocID="{99833E5F-A235-450E-9996-5A476E61FF2D}" presName="hierChild7" presStyleCnt="0"/>
      <dgm:spPr/>
    </dgm:pt>
  </dgm:ptLst>
  <dgm:cxnLst>
    <dgm:cxn modelId="{B5299A1D-8864-482A-97A4-714E9C662271}" type="presOf" srcId="{3A900BB4-B206-405D-9EDC-53DC9E1AC539}" destId="{81634BE0-E2ED-441F-9B58-720E8CAB1308}" srcOrd="0" destOrd="0" presId="urn:microsoft.com/office/officeart/2005/8/layout/orgChart1"/>
    <dgm:cxn modelId="{3B453AB0-FE61-4B16-AA45-82C4AC42B8D7}" srcId="{25C90E01-88AB-4A06-82C2-421C8AFED987}" destId="{99833E5F-A235-450E-9996-5A476E61FF2D}" srcOrd="0" destOrd="0" parTransId="{352AEE9A-069F-4691-9F45-D8379089EEB2}" sibTransId="{355AF75F-F6BF-41AC-8E20-49E7F75768A8}"/>
    <dgm:cxn modelId="{F0A0979F-7EA2-48FB-A3BA-C062D7252CD0}" srcId="{25C90E01-88AB-4A06-82C2-421C8AFED987}" destId="{E0432481-FF93-448E-970A-37A69EC79289}" srcOrd="2" destOrd="0" parTransId="{3A900BB4-B206-405D-9EDC-53DC9E1AC539}" sibTransId="{F39DA471-0A41-4550-B6AF-FB083FB14697}"/>
    <dgm:cxn modelId="{06B8ECC4-53E7-4A3C-9A6E-0ACFD2940FC8}" type="presOf" srcId="{E7C55A7B-7FD8-4DF9-A8E4-D57A4B801315}" destId="{A7EF4D23-21F4-464C-B53C-F545427919AC}" srcOrd="0" destOrd="0" presId="urn:microsoft.com/office/officeart/2005/8/layout/orgChart1"/>
    <dgm:cxn modelId="{D43793BF-1989-4A53-AF9B-7277094A126C}" type="presOf" srcId="{99833E5F-A235-450E-9996-5A476E61FF2D}" destId="{49686BC0-9769-4494-A3C0-592E8BA1F83A}" srcOrd="0" destOrd="0" presId="urn:microsoft.com/office/officeart/2005/8/layout/orgChart1"/>
    <dgm:cxn modelId="{3D25B738-4469-48A0-8286-488A61C2BA21}" type="presOf" srcId="{99833E5F-A235-450E-9996-5A476E61FF2D}" destId="{6FD7C2A6-E1EC-478A-9FB7-EE2AD70A331C}" srcOrd="1" destOrd="0" presId="urn:microsoft.com/office/officeart/2005/8/layout/orgChart1"/>
    <dgm:cxn modelId="{9EAA4AC1-70B6-403A-AB0B-48BC2F60FB2A}" type="presOf" srcId="{25C90E01-88AB-4A06-82C2-421C8AFED987}" destId="{87E28E04-036A-4C98-B9B4-694D151F75B6}" srcOrd="1" destOrd="0" presId="urn:microsoft.com/office/officeart/2005/8/layout/orgChart1"/>
    <dgm:cxn modelId="{DE241B78-1DAC-4CA9-B8ED-C296798A8E07}" type="presOf" srcId="{352AEE9A-069F-4691-9F45-D8379089EEB2}" destId="{B51F04C3-BDEE-422A-A1A5-B79E8BE8E322}" srcOrd="0" destOrd="0" presId="urn:microsoft.com/office/officeart/2005/8/layout/orgChart1"/>
    <dgm:cxn modelId="{B4B84A70-B2AE-4F90-B9E5-383D2970DE28}" type="presOf" srcId="{B0F75177-BF24-49F4-BC22-93C8FB6F6720}" destId="{93550F00-D6F6-48D4-BCEE-9E39DCB48F6B}" srcOrd="1" destOrd="0" presId="urn:microsoft.com/office/officeart/2005/8/layout/orgChart1"/>
    <dgm:cxn modelId="{FD0048EF-1B04-439B-AE19-A87823841A6F}" type="presOf" srcId="{8F8CC223-BCB8-4777-9129-7FBC1DBB3466}" destId="{7286E162-BB67-4A66-A5E3-D2F707069F16}" srcOrd="0" destOrd="0" presId="urn:microsoft.com/office/officeart/2005/8/layout/orgChart1"/>
    <dgm:cxn modelId="{CDFB1AE0-7A3C-450D-97F5-A8BEDB07F540}" type="presOf" srcId="{B0F75177-BF24-49F4-BC22-93C8FB6F6720}" destId="{AAFFCEBE-22F5-4675-9B4C-5A24E993E06C}" srcOrd="0" destOrd="0" presId="urn:microsoft.com/office/officeart/2005/8/layout/orgChart1"/>
    <dgm:cxn modelId="{F069B559-C73C-4B51-A416-B33993F920B4}" type="presOf" srcId="{5F0AF259-172F-4349-8C8B-70DDC76B0B90}" destId="{2B1A9CA3-E229-4983-A3F4-C50C0F9FE14E}" srcOrd="0" destOrd="0" presId="urn:microsoft.com/office/officeart/2005/8/layout/orgChart1"/>
    <dgm:cxn modelId="{0A5B5135-F868-4CD2-BBA8-831F0212B01A}" type="presOf" srcId="{541AD3B9-5C4D-4C72-B602-89E354EEC458}" destId="{2EF62D45-FF64-4BA2-8988-E491BF9313F4}" srcOrd="0" destOrd="0" presId="urn:microsoft.com/office/officeart/2005/8/layout/orgChart1"/>
    <dgm:cxn modelId="{822A1F41-8029-4463-B837-223FFC8EE90C}" type="presOf" srcId="{E0432481-FF93-448E-970A-37A69EC79289}" destId="{CC8B3E72-774D-4713-81B7-228CA4D88BC0}" srcOrd="1" destOrd="0" presId="urn:microsoft.com/office/officeart/2005/8/layout/orgChart1"/>
    <dgm:cxn modelId="{2383E9E5-A30A-408F-8073-8E5F95A134BB}" srcId="{E0432481-FF93-448E-970A-37A69EC79289}" destId="{FB296B7C-3367-4B95-8271-B6B4AB97635E}" srcOrd="0" destOrd="0" parTransId="{541AD3B9-5C4D-4C72-B602-89E354EEC458}" sibTransId="{408AD28F-18D3-43C4-9C44-F17BFAC6FF7A}"/>
    <dgm:cxn modelId="{7F2AF05A-BFD5-4D64-B0F1-A3DE97A92057}" srcId="{25C90E01-88AB-4A06-82C2-421C8AFED987}" destId="{B0F75177-BF24-49F4-BC22-93C8FB6F6720}" srcOrd="1" destOrd="0" parTransId="{31A0F1F9-FBAE-4B1D-8B65-95194CEBAF36}" sibTransId="{47EDA268-F148-4FBC-9731-470F74224115}"/>
    <dgm:cxn modelId="{D5157E9E-C367-4623-9C5F-4CD6A7A56A0C}" type="presOf" srcId="{FB296B7C-3367-4B95-8271-B6B4AB97635E}" destId="{18EEA57B-6D5D-4D5C-B7C4-A510C833CC1B}" srcOrd="0" destOrd="0" presId="urn:microsoft.com/office/officeart/2005/8/layout/orgChart1"/>
    <dgm:cxn modelId="{F801F801-1639-4334-B6E5-510E62AF17A8}" type="presOf" srcId="{FB296B7C-3367-4B95-8271-B6B4AB97635E}" destId="{1075D627-86F0-4607-B56D-5475439C7CCB}" srcOrd="1" destOrd="0" presId="urn:microsoft.com/office/officeart/2005/8/layout/orgChart1"/>
    <dgm:cxn modelId="{EEEFF39A-0673-4AB9-93C5-C293AE6814F9}" type="presOf" srcId="{31A0F1F9-FBAE-4B1D-8B65-95194CEBAF36}" destId="{EAB31EDB-9AC6-448B-A47E-B7E369A73298}" srcOrd="0" destOrd="0" presId="urn:microsoft.com/office/officeart/2005/8/layout/orgChart1"/>
    <dgm:cxn modelId="{10AC986D-0585-4F74-AAB7-F4A087DC1BA8}" type="presOf" srcId="{25C90E01-88AB-4A06-82C2-421C8AFED987}" destId="{BC582DB2-A4E7-41B0-B76E-D015A46AF7DA}" srcOrd="0" destOrd="0" presId="urn:microsoft.com/office/officeart/2005/8/layout/orgChart1"/>
    <dgm:cxn modelId="{C7A42C0A-B49F-4F37-9685-7A692738FA82}" type="presOf" srcId="{E0432481-FF93-448E-970A-37A69EC79289}" destId="{B7B78339-B072-494D-B1FA-ECB86229A195}" srcOrd="0" destOrd="0" presId="urn:microsoft.com/office/officeart/2005/8/layout/orgChart1"/>
    <dgm:cxn modelId="{C91293C1-CDE6-4B22-8494-E8DC38273298}" srcId="{B0F75177-BF24-49F4-BC22-93C8FB6F6720}" destId="{8F8CC223-BCB8-4777-9129-7FBC1DBB3466}" srcOrd="0" destOrd="0" parTransId="{E7C55A7B-7FD8-4DF9-A8E4-D57A4B801315}" sibTransId="{DD800460-565A-4964-83C2-9FA6C81607AB}"/>
    <dgm:cxn modelId="{9163C776-4251-4BDC-886C-F580943702C5}" type="presOf" srcId="{8F8CC223-BCB8-4777-9129-7FBC1DBB3466}" destId="{6A17BFAC-8DF6-428E-B667-CAB1BBD28F8C}" srcOrd="1" destOrd="0" presId="urn:microsoft.com/office/officeart/2005/8/layout/orgChart1"/>
    <dgm:cxn modelId="{E3045811-9039-44F9-B5B9-15E8BEF88AAC}" srcId="{5F0AF259-172F-4349-8C8B-70DDC76B0B90}" destId="{25C90E01-88AB-4A06-82C2-421C8AFED987}" srcOrd="0" destOrd="0" parTransId="{671188B1-1833-47F5-BBCC-67D210E45CA5}" sibTransId="{AB4057AC-8EA8-4C96-B8E4-3287FC01345A}"/>
    <dgm:cxn modelId="{B587FE65-F10A-4CEA-AC26-B1562A7B5F7D}" type="presParOf" srcId="{2B1A9CA3-E229-4983-A3F4-C50C0F9FE14E}" destId="{88F14F05-5983-49F2-B86C-F67B55277474}" srcOrd="0" destOrd="0" presId="urn:microsoft.com/office/officeart/2005/8/layout/orgChart1"/>
    <dgm:cxn modelId="{2F322F18-1E77-42C8-BDA9-C4C45C5C485C}" type="presParOf" srcId="{88F14F05-5983-49F2-B86C-F67B55277474}" destId="{42F2A9BC-3F6E-4469-8C72-03C1DE681658}" srcOrd="0" destOrd="0" presId="urn:microsoft.com/office/officeart/2005/8/layout/orgChart1"/>
    <dgm:cxn modelId="{B5CA48D8-89F2-4B6E-ACCC-A41AA0CFA5C5}" type="presParOf" srcId="{42F2A9BC-3F6E-4469-8C72-03C1DE681658}" destId="{BC582DB2-A4E7-41B0-B76E-D015A46AF7DA}" srcOrd="0" destOrd="0" presId="urn:microsoft.com/office/officeart/2005/8/layout/orgChart1"/>
    <dgm:cxn modelId="{7C3BF05D-717F-4942-A7A3-3ACDB1F772C1}" type="presParOf" srcId="{42F2A9BC-3F6E-4469-8C72-03C1DE681658}" destId="{87E28E04-036A-4C98-B9B4-694D151F75B6}" srcOrd="1" destOrd="0" presId="urn:microsoft.com/office/officeart/2005/8/layout/orgChart1"/>
    <dgm:cxn modelId="{67C5FB65-84BF-4186-B9EF-3B01A8CDEFD6}" type="presParOf" srcId="{88F14F05-5983-49F2-B86C-F67B55277474}" destId="{95389CA3-552C-4555-9F2A-111837CC66B8}" srcOrd="1" destOrd="0" presId="urn:microsoft.com/office/officeart/2005/8/layout/orgChart1"/>
    <dgm:cxn modelId="{376B4E9E-C0FD-446D-9865-0FB7AC52AB37}" type="presParOf" srcId="{95389CA3-552C-4555-9F2A-111837CC66B8}" destId="{EAB31EDB-9AC6-448B-A47E-B7E369A73298}" srcOrd="0" destOrd="0" presId="urn:microsoft.com/office/officeart/2005/8/layout/orgChart1"/>
    <dgm:cxn modelId="{E206EF85-43AF-4CF9-BB34-A11A80E87857}" type="presParOf" srcId="{95389CA3-552C-4555-9F2A-111837CC66B8}" destId="{E5DAA6DB-6C0F-4DAF-ACB8-BDF74F18A186}" srcOrd="1" destOrd="0" presId="urn:microsoft.com/office/officeart/2005/8/layout/orgChart1"/>
    <dgm:cxn modelId="{1F261AC0-E521-40DD-9497-DBC315B395CE}" type="presParOf" srcId="{E5DAA6DB-6C0F-4DAF-ACB8-BDF74F18A186}" destId="{7B6BEAF3-A68D-4E0D-A023-82E6E1621AB9}" srcOrd="0" destOrd="0" presId="urn:microsoft.com/office/officeart/2005/8/layout/orgChart1"/>
    <dgm:cxn modelId="{6EC740A6-8408-45E7-88F8-70BE6A6D3EA1}" type="presParOf" srcId="{7B6BEAF3-A68D-4E0D-A023-82E6E1621AB9}" destId="{AAFFCEBE-22F5-4675-9B4C-5A24E993E06C}" srcOrd="0" destOrd="0" presId="urn:microsoft.com/office/officeart/2005/8/layout/orgChart1"/>
    <dgm:cxn modelId="{ADF68A06-6DD0-42BD-A1AD-D79AE8064DD0}" type="presParOf" srcId="{7B6BEAF3-A68D-4E0D-A023-82E6E1621AB9}" destId="{93550F00-D6F6-48D4-BCEE-9E39DCB48F6B}" srcOrd="1" destOrd="0" presId="urn:microsoft.com/office/officeart/2005/8/layout/orgChart1"/>
    <dgm:cxn modelId="{3B21AB99-F35B-4989-AF3C-A51A3076909E}" type="presParOf" srcId="{E5DAA6DB-6C0F-4DAF-ACB8-BDF74F18A186}" destId="{568C9332-863B-47F8-8E4D-819FE90F11D6}" srcOrd="1" destOrd="0" presId="urn:microsoft.com/office/officeart/2005/8/layout/orgChart1"/>
    <dgm:cxn modelId="{CF5997E5-0D9B-4D07-B0EB-7B20522CDB1C}" type="presParOf" srcId="{568C9332-863B-47F8-8E4D-819FE90F11D6}" destId="{A7EF4D23-21F4-464C-B53C-F545427919AC}" srcOrd="0" destOrd="0" presId="urn:microsoft.com/office/officeart/2005/8/layout/orgChart1"/>
    <dgm:cxn modelId="{00076CF8-4CAF-4710-9C4E-FB682EEDA674}" type="presParOf" srcId="{568C9332-863B-47F8-8E4D-819FE90F11D6}" destId="{DA84D204-590F-425F-BD2C-F9EDB42BE39B}" srcOrd="1" destOrd="0" presId="urn:microsoft.com/office/officeart/2005/8/layout/orgChart1"/>
    <dgm:cxn modelId="{B97724B4-9341-48E4-89BA-E9EEEFE779E5}" type="presParOf" srcId="{DA84D204-590F-425F-BD2C-F9EDB42BE39B}" destId="{8AA56E94-47D3-4C43-9D5C-FEF88E069CDE}" srcOrd="0" destOrd="0" presId="urn:microsoft.com/office/officeart/2005/8/layout/orgChart1"/>
    <dgm:cxn modelId="{0E100ED7-97CA-4E35-B930-FF3B563ABF21}" type="presParOf" srcId="{8AA56E94-47D3-4C43-9D5C-FEF88E069CDE}" destId="{7286E162-BB67-4A66-A5E3-D2F707069F16}" srcOrd="0" destOrd="0" presId="urn:microsoft.com/office/officeart/2005/8/layout/orgChart1"/>
    <dgm:cxn modelId="{E5249CBD-D7FB-400B-9503-F1F12607A87F}" type="presParOf" srcId="{8AA56E94-47D3-4C43-9D5C-FEF88E069CDE}" destId="{6A17BFAC-8DF6-428E-B667-CAB1BBD28F8C}" srcOrd="1" destOrd="0" presId="urn:microsoft.com/office/officeart/2005/8/layout/orgChart1"/>
    <dgm:cxn modelId="{B9F7213B-4E83-403D-9324-BE7E7C7014C9}" type="presParOf" srcId="{DA84D204-590F-425F-BD2C-F9EDB42BE39B}" destId="{0E5573A3-47C4-46E2-9967-3DD1D06A2CBC}" srcOrd="1" destOrd="0" presId="urn:microsoft.com/office/officeart/2005/8/layout/orgChart1"/>
    <dgm:cxn modelId="{AADFFD7F-06B6-4943-978C-26C3EBCA0E8D}" type="presParOf" srcId="{DA84D204-590F-425F-BD2C-F9EDB42BE39B}" destId="{A52C9568-087B-4538-9B26-4E620B01F7AE}" srcOrd="2" destOrd="0" presId="urn:microsoft.com/office/officeart/2005/8/layout/orgChart1"/>
    <dgm:cxn modelId="{1554DD6B-D154-490C-AA2F-882F5F1D695B}" type="presParOf" srcId="{E5DAA6DB-6C0F-4DAF-ACB8-BDF74F18A186}" destId="{F244F9FF-40A7-437E-8904-BCF6D2D94ABE}" srcOrd="2" destOrd="0" presId="urn:microsoft.com/office/officeart/2005/8/layout/orgChart1"/>
    <dgm:cxn modelId="{23A97C60-13D7-43AD-9870-39424BE32578}" type="presParOf" srcId="{95389CA3-552C-4555-9F2A-111837CC66B8}" destId="{81634BE0-E2ED-441F-9B58-720E8CAB1308}" srcOrd="2" destOrd="0" presId="urn:microsoft.com/office/officeart/2005/8/layout/orgChart1"/>
    <dgm:cxn modelId="{A98106A9-7CF1-4EE0-888B-53F5C292577C}" type="presParOf" srcId="{95389CA3-552C-4555-9F2A-111837CC66B8}" destId="{001DFBDA-A925-4655-8463-F9484F3B1091}" srcOrd="3" destOrd="0" presId="urn:microsoft.com/office/officeart/2005/8/layout/orgChart1"/>
    <dgm:cxn modelId="{C8AEE801-3562-4AFC-ACBA-48C6F7A36023}" type="presParOf" srcId="{001DFBDA-A925-4655-8463-F9484F3B1091}" destId="{68160CC8-04B0-4174-B141-E4DB7449BECF}" srcOrd="0" destOrd="0" presId="urn:microsoft.com/office/officeart/2005/8/layout/orgChart1"/>
    <dgm:cxn modelId="{AAA4229F-C931-4A3D-9C8D-602FDF0D3F17}" type="presParOf" srcId="{68160CC8-04B0-4174-B141-E4DB7449BECF}" destId="{B7B78339-B072-494D-B1FA-ECB86229A195}" srcOrd="0" destOrd="0" presId="urn:microsoft.com/office/officeart/2005/8/layout/orgChart1"/>
    <dgm:cxn modelId="{E4184CB0-BF41-4D77-B7C3-C0937E6DC6F6}" type="presParOf" srcId="{68160CC8-04B0-4174-B141-E4DB7449BECF}" destId="{CC8B3E72-774D-4713-81B7-228CA4D88BC0}" srcOrd="1" destOrd="0" presId="urn:microsoft.com/office/officeart/2005/8/layout/orgChart1"/>
    <dgm:cxn modelId="{7F8C07DF-85AB-4460-AC9E-4486FA8854CA}" type="presParOf" srcId="{001DFBDA-A925-4655-8463-F9484F3B1091}" destId="{9BFC0E99-2FCB-4828-BA5A-30CFD1AFB46F}" srcOrd="1" destOrd="0" presId="urn:microsoft.com/office/officeart/2005/8/layout/orgChart1"/>
    <dgm:cxn modelId="{F84A3909-AEC8-49B3-B283-D2C43E4C3770}" type="presParOf" srcId="{9BFC0E99-2FCB-4828-BA5A-30CFD1AFB46F}" destId="{2EF62D45-FF64-4BA2-8988-E491BF9313F4}" srcOrd="0" destOrd="0" presId="urn:microsoft.com/office/officeart/2005/8/layout/orgChart1"/>
    <dgm:cxn modelId="{F52293D1-4A12-4500-8FD1-B4FF6083BFCD}" type="presParOf" srcId="{9BFC0E99-2FCB-4828-BA5A-30CFD1AFB46F}" destId="{C4D6C5EC-CA1E-43C1-BF33-7C720EF1C1D1}" srcOrd="1" destOrd="0" presId="urn:microsoft.com/office/officeart/2005/8/layout/orgChart1"/>
    <dgm:cxn modelId="{0F2337AB-6CCC-425C-9C9D-F665DDB7F441}" type="presParOf" srcId="{C4D6C5EC-CA1E-43C1-BF33-7C720EF1C1D1}" destId="{38DCC2A8-00D8-4FB0-B8F5-7115E6D492E5}" srcOrd="0" destOrd="0" presId="urn:microsoft.com/office/officeart/2005/8/layout/orgChart1"/>
    <dgm:cxn modelId="{F3848189-996C-4935-9EAA-411057A4409F}" type="presParOf" srcId="{38DCC2A8-00D8-4FB0-B8F5-7115E6D492E5}" destId="{18EEA57B-6D5D-4D5C-B7C4-A510C833CC1B}" srcOrd="0" destOrd="0" presId="urn:microsoft.com/office/officeart/2005/8/layout/orgChart1"/>
    <dgm:cxn modelId="{49103538-C5D8-4903-8638-EB6D7431E566}" type="presParOf" srcId="{38DCC2A8-00D8-4FB0-B8F5-7115E6D492E5}" destId="{1075D627-86F0-4607-B56D-5475439C7CCB}" srcOrd="1" destOrd="0" presId="urn:microsoft.com/office/officeart/2005/8/layout/orgChart1"/>
    <dgm:cxn modelId="{A8CCA374-0550-491A-BB43-70F19769506A}" type="presParOf" srcId="{C4D6C5EC-CA1E-43C1-BF33-7C720EF1C1D1}" destId="{B6742626-2C93-4458-B635-D8717E16B161}" srcOrd="1" destOrd="0" presId="urn:microsoft.com/office/officeart/2005/8/layout/orgChart1"/>
    <dgm:cxn modelId="{AFB306F3-CDB8-40FF-8106-4746E75C65BE}" type="presParOf" srcId="{C4D6C5EC-CA1E-43C1-BF33-7C720EF1C1D1}" destId="{6E7467BB-2439-4E53-B9F0-2067622682BD}" srcOrd="2" destOrd="0" presId="urn:microsoft.com/office/officeart/2005/8/layout/orgChart1"/>
    <dgm:cxn modelId="{256780E8-B38A-4ADF-8B94-5CB72A547036}" type="presParOf" srcId="{001DFBDA-A925-4655-8463-F9484F3B1091}" destId="{A2BB4908-3072-4397-88DD-4B304C31A5E1}" srcOrd="2" destOrd="0" presId="urn:microsoft.com/office/officeart/2005/8/layout/orgChart1"/>
    <dgm:cxn modelId="{81DF3160-8AB3-4750-870B-41DC35926F3E}" type="presParOf" srcId="{88F14F05-5983-49F2-B86C-F67B55277474}" destId="{DD8B4881-8C0F-4170-BF8A-5F7D7E7BBDD8}" srcOrd="2" destOrd="0" presId="urn:microsoft.com/office/officeart/2005/8/layout/orgChart1"/>
    <dgm:cxn modelId="{DF1AA9FF-C7DF-4CB9-91AB-06770C0A258B}" type="presParOf" srcId="{DD8B4881-8C0F-4170-BF8A-5F7D7E7BBDD8}" destId="{B51F04C3-BDEE-422A-A1A5-B79E8BE8E322}" srcOrd="0" destOrd="0" presId="urn:microsoft.com/office/officeart/2005/8/layout/orgChart1"/>
    <dgm:cxn modelId="{033E78D1-BFD7-458B-9DDB-43407522E44F}" type="presParOf" srcId="{DD8B4881-8C0F-4170-BF8A-5F7D7E7BBDD8}" destId="{6BE287CC-0E20-4B2C-BBB7-3A9D9B7FE247}" srcOrd="1" destOrd="0" presId="urn:microsoft.com/office/officeart/2005/8/layout/orgChart1"/>
    <dgm:cxn modelId="{43623DD1-00E2-4125-8D1E-121E2D313426}" type="presParOf" srcId="{6BE287CC-0E20-4B2C-BBB7-3A9D9B7FE247}" destId="{1C14EEB8-6B9A-4779-BA5A-96C75AD4AFD9}" srcOrd="0" destOrd="0" presId="urn:microsoft.com/office/officeart/2005/8/layout/orgChart1"/>
    <dgm:cxn modelId="{CCCB43B7-F540-416D-8B5E-F70DB6DD72D5}" type="presParOf" srcId="{1C14EEB8-6B9A-4779-BA5A-96C75AD4AFD9}" destId="{49686BC0-9769-4494-A3C0-592E8BA1F83A}" srcOrd="0" destOrd="0" presId="urn:microsoft.com/office/officeart/2005/8/layout/orgChart1"/>
    <dgm:cxn modelId="{D0B018D3-4554-4BA4-AEC1-71586BAF45EA}" type="presParOf" srcId="{1C14EEB8-6B9A-4779-BA5A-96C75AD4AFD9}" destId="{6FD7C2A6-E1EC-478A-9FB7-EE2AD70A331C}" srcOrd="1" destOrd="0" presId="urn:microsoft.com/office/officeart/2005/8/layout/orgChart1"/>
    <dgm:cxn modelId="{ED26B9F4-31EB-4FC1-9B3F-CCA2EF2A18DE}" type="presParOf" srcId="{6BE287CC-0E20-4B2C-BBB7-3A9D9B7FE247}" destId="{D7A554CD-1010-4C2D-91D5-045F5A814CA3}" srcOrd="1" destOrd="0" presId="urn:microsoft.com/office/officeart/2005/8/layout/orgChart1"/>
    <dgm:cxn modelId="{12AA3592-DE8F-4BAF-B834-077950826B6D}" type="presParOf" srcId="{6BE287CC-0E20-4B2C-BBB7-3A9D9B7FE247}" destId="{C902D153-890D-4D10-9A19-7D31EFF16B19}"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F8A69D-07FF-40D7-B67D-44567CD4A853}"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n-US"/>
        </a:p>
      </dgm:t>
    </dgm:pt>
    <dgm:pt modelId="{98E36A70-FA07-49F4-8E04-E1FC9565592A}">
      <dgm:prSet phldrT="[Text]"/>
      <dgm:spPr/>
      <dgm:t>
        <a:bodyPr/>
        <a:lstStyle/>
        <a:p>
          <a:r>
            <a:rPr lang="en-US"/>
            <a:t>Referral is received from Connections Center</a:t>
          </a:r>
        </a:p>
      </dgm:t>
    </dgm:pt>
    <dgm:pt modelId="{5614DB0C-411F-4C5C-B087-6934390DBBD7}" type="parTrans" cxnId="{2511CE5E-4BEF-4B14-8348-0B1CCA35BEDC}">
      <dgm:prSet/>
      <dgm:spPr/>
      <dgm:t>
        <a:bodyPr/>
        <a:lstStyle/>
        <a:p>
          <a:endParaRPr lang="en-US"/>
        </a:p>
      </dgm:t>
    </dgm:pt>
    <dgm:pt modelId="{45E5ACF8-4B56-4F86-A303-927B836B2B71}" type="sibTrans" cxnId="{2511CE5E-4BEF-4B14-8348-0B1CCA35BEDC}">
      <dgm:prSet/>
      <dgm:spPr/>
      <dgm:t>
        <a:bodyPr/>
        <a:lstStyle/>
        <a:p>
          <a:endParaRPr lang="en-US"/>
        </a:p>
      </dgm:t>
    </dgm:pt>
    <dgm:pt modelId="{F7AE4AD1-3C04-4C95-98C8-AB4084B08BB0}">
      <dgm:prSet phldrT="[Text]"/>
      <dgm:spPr/>
      <dgm:t>
        <a:bodyPr/>
        <a:lstStyle/>
        <a:p>
          <a:r>
            <a:rPr lang="en-US"/>
            <a:t>An RN and aide are assigned to referral</a:t>
          </a:r>
        </a:p>
      </dgm:t>
    </dgm:pt>
    <dgm:pt modelId="{7F4B9CEE-49A6-4C81-93FC-A7C3FCF9AC31}" type="parTrans" cxnId="{FF360899-342A-4525-BACB-9213DC41C687}">
      <dgm:prSet/>
      <dgm:spPr/>
      <dgm:t>
        <a:bodyPr/>
        <a:lstStyle/>
        <a:p>
          <a:endParaRPr lang="en-US"/>
        </a:p>
      </dgm:t>
    </dgm:pt>
    <dgm:pt modelId="{F4502ECE-057C-4EE4-A0FB-80C3D069D3DC}" type="sibTrans" cxnId="{FF360899-342A-4525-BACB-9213DC41C687}">
      <dgm:prSet/>
      <dgm:spPr/>
      <dgm:t>
        <a:bodyPr/>
        <a:lstStyle/>
        <a:p>
          <a:endParaRPr lang="en-US"/>
        </a:p>
      </dgm:t>
    </dgm:pt>
    <dgm:pt modelId="{454F9ACA-28E8-48DC-95DC-58383C299ED7}">
      <dgm:prSet phldrT="[Text]"/>
      <dgm:spPr/>
      <dgm:t>
        <a:bodyPr/>
        <a:lstStyle/>
        <a:p>
          <a:r>
            <a:rPr lang="en-US"/>
            <a:t>RN conducts an assessment</a:t>
          </a:r>
        </a:p>
      </dgm:t>
    </dgm:pt>
    <dgm:pt modelId="{BF77BFAD-F94C-448D-9AFC-9D7829C6E522}" type="parTrans" cxnId="{F5877504-7A64-425F-AB68-DCDA0B020DB9}">
      <dgm:prSet/>
      <dgm:spPr/>
      <dgm:t>
        <a:bodyPr/>
        <a:lstStyle/>
        <a:p>
          <a:endParaRPr lang="en-US"/>
        </a:p>
      </dgm:t>
    </dgm:pt>
    <dgm:pt modelId="{52480768-3401-41BD-9121-CE207629D2E5}" type="sibTrans" cxnId="{F5877504-7A64-425F-AB68-DCDA0B020DB9}">
      <dgm:prSet/>
      <dgm:spPr/>
      <dgm:t>
        <a:bodyPr/>
        <a:lstStyle/>
        <a:p>
          <a:endParaRPr lang="en-US"/>
        </a:p>
      </dgm:t>
    </dgm:pt>
    <dgm:pt modelId="{BBA7160C-3785-485B-91BA-3A6BA7793F2A}" type="pres">
      <dgm:prSet presAssocID="{E5F8A69D-07FF-40D7-B67D-44567CD4A853}" presName="Name0" presStyleCnt="0">
        <dgm:presLayoutVars>
          <dgm:chMax val="7"/>
          <dgm:chPref val="7"/>
          <dgm:dir/>
          <dgm:animLvl val="lvl"/>
        </dgm:presLayoutVars>
      </dgm:prSet>
      <dgm:spPr/>
      <dgm:t>
        <a:bodyPr/>
        <a:lstStyle/>
        <a:p>
          <a:endParaRPr lang="en-US"/>
        </a:p>
      </dgm:t>
    </dgm:pt>
    <dgm:pt modelId="{C20DA3BA-A3B8-4DA5-B731-A01D0B457E1F}" type="pres">
      <dgm:prSet presAssocID="{98E36A70-FA07-49F4-8E04-E1FC9565592A}" presName="Accent1" presStyleCnt="0"/>
      <dgm:spPr/>
    </dgm:pt>
    <dgm:pt modelId="{10897550-00CA-44C1-8645-C73BB31E08FE}" type="pres">
      <dgm:prSet presAssocID="{98E36A70-FA07-49F4-8E04-E1FC9565592A}" presName="Accent" presStyleLbl="node1" presStyleIdx="0" presStyleCnt="3"/>
      <dgm:spPr/>
    </dgm:pt>
    <dgm:pt modelId="{80066101-850A-4C05-AB2A-2D52DAEF8261}" type="pres">
      <dgm:prSet presAssocID="{98E36A70-FA07-49F4-8E04-E1FC9565592A}" presName="Parent1" presStyleLbl="revTx" presStyleIdx="0" presStyleCnt="3">
        <dgm:presLayoutVars>
          <dgm:chMax val="1"/>
          <dgm:chPref val="1"/>
          <dgm:bulletEnabled val="1"/>
        </dgm:presLayoutVars>
      </dgm:prSet>
      <dgm:spPr/>
      <dgm:t>
        <a:bodyPr/>
        <a:lstStyle/>
        <a:p>
          <a:endParaRPr lang="en-US"/>
        </a:p>
      </dgm:t>
    </dgm:pt>
    <dgm:pt modelId="{A2F395C2-5775-4A82-BBD0-896CCFA999AD}" type="pres">
      <dgm:prSet presAssocID="{F7AE4AD1-3C04-4C95-98C8-AB4084B08BB0}" presName="Accent2" presStyleCnt="0"/>
      <dgm:spPr/>
    </dgm:pt>
    <dgm:pt modelId="{B6934AE4-941D-45A2-A5E0-8D1355D01E3C}" type="pres">
      <dgm:prSet presAssocID="{F7AE4AD1-3C04-4C95-98C8-AB4084B08BB0}" presName="Accent" presStyleLbl="node1" presStyleIdx="1" presStyleCnt="3"/>
      <dgm:spPr/>
    </dgm:pt>
    <dgm:pt modelId="{DA57F698-BB3B-4139-8BBF-D6F8F624FE54}" type="pres">
      <dgm:prSet presAssocID="{F7AE4AD1-3C04-4C95-98C8-AB4084B08BB0}" presName="Parent2" presStyleLbl="revTx" presStyleIdx="1" presStyleCnt="3">
        <dgm:presLayoutVars>
          <dgm:chMax val="1"/>
          <dgm:chPref val="1"/>
          <dgm:bulletEnabled val="1"/>
        </dgm:presLayoutVars>
      </dgm:prSet>
      <dgm:spPr/>
      <dgm:t>
        <a:bodyPr/>
        <a:lstStyle/>
        <a:p>
          <a:endParaRPr lang="en-US"/>
        </a:p>
      </dgm:t>
    </dgm:pt>
    <dgm:pt modelId="{2FE926A7-CCBC-47C8-8A2E-7AA7A7D8935B}" type="pres">
      <dgm:prSet presAssocID="{454F9ACA-28E8-48DC-95DC-58383C299ED7}" presName="Accent3" presStyleCnt="0"/>
      <dgm:spPr/>
    </dgm:pt>
    <dgm:pt modelId="{1A3AD177-C4A5-46B1-A116-C754520D06EC}" type="pres">
      <dgm:prSet presAssocID="{454F9ACA-28E8-48DC-95DC-58383C299ED7}" presName="Accent" presStyleLbl="node1" presStyleIdx="2" presStyleCnt="3"/>
      <dgm:spPr/>
    </dgm:pt>
    <dgm:pt modelId="{8EC5FC73-9DC2-4F3C-AA1C-F0603AD188BA}" type="pres">
      <dgm:prSet presAssocID="{454F9ACA-28E8-48DC-95DC-58383C299ED7}" presName="Parent3" presStyleLbl="revTx" presStyleIdx="2" presStyleCnt="3">
        <dgm:presLayoutVars>
          <dgm:chMax val="1"/>
          <dgm:chPref val="1"/>
          <dgm:bulletEnabled val="1"/>
        </dgm:presLayoutVars>
      </dgm:prSet>
      <dgm:spPr/>
      <dgm:t>
        <a:bodyPr/>
        <a:lstStyle/>
        <a:p>
          <a:endParaRPr lang="en-US"/>
        </a:p>
      </dgm:t>
    </dgm:pt>
  </dgm:ptLst>
  <dgm:cxnLst>
    <dgm:cxn modelId="{F5877504-7A64-425F-AB68-DCDA0B020DB9}" srcId="{E5F8A69D-07FF-40D7-B67D-44567CD4A853}" destId="{454F9ACA-28E8-48DC-95DC-58383C299ED7}" srcOrd="2" destOrd="0" parTransId="{BF77BFAD-F94C-448D-9AFC-9D7829C6E522}" sibTransId="{52480768-3401-41BD-9121-CE207629D2E5}"/>
    <dgm:cxn modelId="{FF360899-342A-4525-BACB-9213DC41C687}" srcId="{E5F8A69D-07FF-40D7-B67D-44567CD4A853}" destId="{F7AE4AD1-3C04-4C95-98C8-AB4084B08BB0}" srcOrd="1" destOrd="0" parTransId="{7F4B9CEE-49A6-4C81-93FC-A7C3FCF9AC31}" sibTransId="{F4502ECE-057C-4EE4-A0FB-80C3D069D3DC}"/>
    <dgm:cxn modelId="{5EEADD05-4C94-4957-B094-FB22AA356C9C}" type="presOf" srcId="{454F9ACA-28E8-48DC-95DC-58383C299ED7}" destId="{8EC5FC73-9DC2-4F3C-AA1C-F0603AD188BA}" srcOrd="0" destOrd="0" presId="urn:microsoft.com/office/officeart/2009/layout/CircleArrowProcess"/>
    <dgm:cxn modelId="{1118AB8B-09A2-48E9-9925-7E9CB684BBD6}" type="presOf" srcId="{E5F8A69D-07FF-40D7-B67D-44567CD4A853}" destId="{BBA7160C-3785-485B-91BA-3A6BA7793F2A}" srcOrd="0" destOrd="0" presId="urn:microsoft.com/office/officeart/2009/layout/CircleArrowProcess"/>
    <dgm:cxn modelId="{CB75BC9D-83BB-4DF9-AC88-DC93BFB89FF2}" type="presOf" srcId="{F7AE4AD1-3C04-4C95-98C8-AB4084B08BB0}" destId="{DA57F698-BB3B-4139-8BBF-D6F8F624FE54}" srcOrd="0" destOrd="0" presId="urn:microsoft.com/office/officeart/2009/layout/CircleArrowProcess"/>
    <dgm:cxn modelId="{2511CE5E-4BEF-4B14-8348-0B1CCA35BEDC}" srcId="{E5F8A69D-07FF-40D7-B67D-44567CD4A853}" destId="{98E36A70-FA07-49F4-8E04-E1FC9565592A}" srcOrd="0" destOrd="0" parTransId="{5614DB0C-411F-4C5C-B087-6934390DBBD7}" sibTransId="{45E5ACF8-4B56-4F86-A303-927B836B2B71}"/>
    <dgm:cxn modelId="{49C26FF6-2E7A-4FB4-9DC3-48A5AEEA8831}" type="presOf" srcId="{98E36A70-FA07-49F4-8E04-E1FC9565592A}" destId="{80066101-850A-4C05-AB2A-2D52DAEF8261}" srcOrd="0" destOrd="0" presId="urn:microsoft.com/office/officeart/2009/layout/CircleArrowProcess"/>
    <dgm:cxn modelId="{2725CC23-EE8F-4E7D-9368-1414D2EF42C3}" type="presParOf" srcId="{BBA7160C-3785-485B-91BA-3A6BA7793F2A}" destId="{C20DA3BA-A3B8-4DA5-B731-A01D0B457E1F}" srcOrd="0" destOrd="0" presId="urn:microsoft.com/office/officeart/2009/layout/CircleArrowProcess"/>
    <dgm:cxn modelId="{0598A648-07CA-4166-ABB4-E079AC918EBE}" type="presParOf" srcId="{C20DA3BA-A3B8-4DA5-B731-A01D0B457E1F}" destId="{10897550-00CA-44C1-8645-C73BB31E08FE}" srcOrd="0" destOrd="0" presId="urn:microsoft.com/office/officeart/2009/layout/CircleArrowProcess"/>
    <dgm:cxn modelId="{07222A4E-E3F5-468A-B790-B91C080334C3}" type="presParOf" srcId="{BBA7160C-3785-485B-91BA-3A6BA7793F2A}" destId="{80066101-850A-4C05-AB2A-2D52DAEF8261}" srcOrd="1" destOrd="0" presId="urn:microsoft.com/office/officeart/2009/layout/CircleArrowProcess"/>
    <dgm:cxn modelId="{DA77C0A1-4C74-4226-8718-0C055660DC78}" type="presParOf" srcId="{BBA7160C-3785-485B-91BA-3A6BA7793F2A}" destId="{A2F395C2-5775-4A82-BBD0-896CCFA999AD}" srcOrd="2" destOrd="0" presId="urn:microsoft.com/office/officeart/2009/layout/CircleArrowProcess"/>
    <dgm:cxn modelId="{B76D086A-46BD-483A-9AB4-0F03D8B205B2}" type="presParOf" srcId="{A2F395C2-5775-4A82-BBD0-896CCFA999AD}" destId="{B6934AE4-941D-45A2-A5E0-8D1355D01E3C}" srcOrd="0" destOrd="0" presId="urn:microsoft.com/office/officeart/2009/layout/CircleArrowProcess"/>
    <dgm:cxn modelId="{4B4D6F86-2B39-4FA2-A85F-42260C2C19DA}" type="presParOf" srcId="{BBA7160C-3785-485B-91BA-3A6BA7793F2A}" destId="{DA57F698-BB3B-4139-8BBF-D6F8F624FE54}" srcOrd="3" destOrd="0" presId="urn:microsoft.com/office/officeart/2009/layout/CircleArrowProcess"/>
    <dgm:cxn modelId="{DA55B186-33ED-47A2-A17D-5BAD5745F53A}" type="presParOf" srcId="{BBA7160C-3785-485B-91BA-3A6BA7793F2A}" destId="{2FE926A7-CCBC-47C8-8A2E-7AA7A7D8935B}" srcOrd="4" destOrd="0" presId="urn:microsoft.com/office/officeart/2009/layout/CircleArrowProcess"/>
    <dgm:cxn modelId="{0B896E0B-D3C4-44D2-B4B6-51DB965771B4}" type="presParOf" srcId="{2FE926A7-CCBC-47C8-8A2E-7AA7A7D8935B}" destId="{1A3AD177-C4A5-46B1-A116-C754520D06EC}" srcOrd="0" destOrd="0" presId="urn:microsoft.com/office/officeart/2009/layout/CircleArrowProcess"/>
    <dgm:cxn modelId="{1352CD26-22CE-4E9C-9255-26F648C4F6F8}" type="presParOf" srcId="{BBA7160C-3785-485B-91BA-3A6BA7793F2A}" destId="{8EC5FC73-9DC2-4F3C-AA1C-F0603AD188BA}"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4AA54A-4942-4E32-AE2A-F89913AA4EEF}" type="doc">
      <dgm:prSet loTypeId="urn:microsoft.com/office/officeart/2005/8/layout/hierarchy1" loCatId="hierarchy" qsTypeId="urn:microsoft.com/office/officeart/2005/8/quickstyle/simple1" qsCatId="simple" csTypeId="urn:microsoft.com/office/officeart/2005/8/colors/accent0_3" csCatId="mainScheme" phldr="1"/>
      <dgm:spPr/>
      <dgm:t>
        <a:bodyPr/>
        <a:lstStyle/>
        <a:p>
          <a:endParaRPr lang="en-US"/>
        </a:p>
      </dgm:t>
    </dgm:pt>
    <dgm:pt modelId="{AA62153E-07B3-455E-8B88-4AF45A83F971}">
      <dgm:prSet/>
      <dgm:spPr/>
      <dgm:t>
        <a:bodyPr/>
        <a:lstStyle/>
        <a:p>
          <a:pPr algn="ctr" rtl="0">
            <a:lnSpc>
              <a:spcPct val="90000"/>
            </a:lnSpc>
          </a:pPr>
          <a:r>
            <a:rPr lang="en-US" sz="2400" dirty="0">
              <a:latin typeface="Calibri"/>
              <a:ea typeface="+mn-ea"/>
              <a:cs typeface="+mn-cs"/>
            </a:rPr>
            <a:t>We are proud to report Mercy 2025 Audit did not need any corrective actions.</a:t>
          </a:r>
        </a:p>
      </dgm:t>
    </dgm:pt>
    <dgm:pt modelId="{A9D6AF91-A475-403C-80DC-6D5500B6D045}" type="parTrans" cxnId="{512E41B0-D8BB-42C7-B9D7-A9E926874B15}">
      <dgm:prSet/>
      <dgm:spPr/>
      <dgm:t>
        <a:bodyPr/>
        <a:lstStyle/>
        <a:p>
          <a:endParaRPr lang="en-US"/>
        </a:p>
      </dgm:t>
    </dgm:pt>
    <dgm:pt modelId="{1B247B10-F3AB-419A-817E-0D680BF5BC61}" type="sibTrans" cxnId="{512E41B0-D8BB-42C7-B9D7-A9E926874B15}">
      <dgm:prSet/>
      <dgm:spPr/>
      <dgm:t>
        <a:bodyPr/>
        <a:lstStyle/>
        <a:p>
          <a:endParaRPr lang="en-US"/>
        </a:p>
      </dgm:t>
    </dgm:pt>
    <dgm:pt modelId="{BDC201F7-FF98-4F34-BAAF-E10B7B5F582D}">
      <dgm:prSet/>
      <dgm:spPr/>
      <dgm:t>
        <a:bodyPr/>
        <a:lstStyle/>
        <a:p>
          <a:pPr algn="ctr">
            <a:lnSpc>
              <a:spcPct val="90000"/>
            </a:lnSpc>
          </a:pPr>
          <a:r>
            <a:rPr lang="en-US" sz="2400">
              <a:latin typeface="Calibri" panose="020F0502020204030204"/>
              <a:ea typeface="+mn-ea"/>
              <a:cs typeface="+mn-cs"/>
            </a:rPr>
            <a:t>Our Support group has branched out forming their own peer support group. </a:t>
          </a:r>
        </a:p>
      </dgm:t>
    </dgm:pt>
    <dgm:pt modelId="{2CD91E9B-CA2C-47F7-87BA-6928B26659C5}" type="parTrans" cxnId="{22B4E0A3-01EE-4536-B679-27149500743F}">
      <dgm:prSet/>
      <dgm:spPr/>
      <dgm:t>
        <a:bodyPr/>
        <a:lstStyle/>
        <a:p>
          <a:endParaRPr lang="en-US"/>
        </a:p>
      </dgm:t>
    </dgm:pt>
    <dgm:pt modelId="{334B0A2C-8D33-4F05-8A44-658301BAFBD3}" type="sibTrans" cxnId="{22B4E0A3-01EE-4536-B679-27149500743F}">
      <dgm:prSet/>
      <dgm:spPr/>
      <dgm:t>
        <a:bodyPr/>
        <a:lstStyle/>
        <a:p>
          <a:endParaRPr lang="en-US"/>
        </a:p>
      </dgm:t>
    </dgm:pt>
    <dgm:pt modelId="{5802B8AC-9D98-485F-B598-A432401E8A2A}">
      <dgm:prSet phldr="0"/>
      <dgm:spPr/>
      <dgm:t>
        <a:bodyPr/>
        <a:lstStyle/>
        <a:p>
          <a:pPr algn="ctr">
            <a:lnSpc>
              <a:spcPct val="90000"/>
            </a:lnSpc>
          </a:pPr>
          <a:r>
            <a:rPr lang="en-US" sz="2400" dirty="0">
              <a:latin typeface="Calibri"/>
              <a:ea typeface="+mn-ea"/>
              <a:cs typeface="+mn-cs"/>
            </a:rPr>
            <a:t>*RSR IMPROVED!!!</a:t>
          </a:r>
        </a:p>
      </dgm:t>
    </dgm:pt>
    <dgm:pt modelId="{5BC01029-03AC-494F-881D-300163A0C04B}" type="parTrans" cxnId="{76F2DAD5-EC3C-44EE-9242-E5CC04767A2A}">
      <dgm:prSet/>
      <dgm:spPr/>
    </dgm:pt>
    <dgm:pt modelId="{4D072A57-A1EC-402B-9146-610DA802D4F9}" type="sibTrans" cxnId="{76F2DAD5-EC3C-44EE-9242-E5CC04767A2A}">
      <dgm:prSet/>
      <dgm:spPr/>
    </dgm:pt>
    <dgm:pt modelId="{9876D911-44C2-432F-8B73-38F485C55414}" type="pres">
      <dgm:prSet presAssocID="{9A4AA54A-4942-4E32-AE2A-F89913AA4EEF}" presName="hierChild1" presStyleCnt="0">
        <dgm:presLayoutVars>
          <dgm:chPref val="1"/>
          <dgm:dir/>
          <dgm:animOne val="branch"/>
          <dgm:animLvl val="lvl"/>
          <dgm:resizeHandles/>
        </dgm:presLayoutVars>
      </dgm:prSet>
      <dgm:spPr/>
      <dgm:t>
        <a:bodyPr/>
        <a:lstStyle/>
        <a:p>
          <a:endParaRPr lang="en-US"/>
        </a:p>
      </dgm:t>
    </dgm:pt>
    <dgm:pt modelId="{3C41BF73-2E00-43FD-90DA-91D667BA895D}" type="pres">
      <dgm:prSet presAssocID="{AA62153E-07B3-455E-8B88-4AF45A83F971}" presName="hierRoot1" presStyleCnt="0"/>
      <dgm:spPr/>
    </dgm:pt>
    <dgm:pt modelId="{7A988277-9326-4E2F-AC69-960658F4AD34}" type="pres">
      <dgm:prSet presAssocID="{AA62153E-07B3-455E-8B88-4AF45A83F971}" presName="composite" presStyleCnt="0"/>
      <dgm:spPr/>
    </dgm:pt>
    <dgm:pt modelId="{A2B3AF6F-12F0-4DEA-B78C-2E5A8C9FB1F6}" type="pres">
      <dgm:prSet presAssocID="{AA62153E-07B3-455E-8B88-4AF45A83F971}" presName="background" presStyleLbl="node0" presStyleIdx="0" presStyleCnt="3"/>
      <dgm:spPr/>
    </dgm:pt>
    <dgm:pt modelId="{CEC1CC8C-BC04-4FC8-B3E6-045F784D561C}" type="pres">
      <dgm:prSet presAssocID="{AA62153E-07B3-455E-8B88-4AF45A83F971}" presName="text" presStyleLbl="fgAcc0" presStyleIdx="0" presStyleCnt="3">
        <dgm:presLayoutVars>
          <dgm:chPref val="3"/>
        </dgm:presLayoutVars>
      </dgm:prSet>
      <dgm:spPr/>
      <dgm:t>
        <a:bodyPr/>
        <a:lstStyle/>
        <a:p>
          <a:endParaRPr lang="en-US"/>
        </a:p>
      </dgm:t>
    </dgm:pt>
    <dgm:pt modelId="{B95FD3BC-6E9F-4F0F-8F2B-A9F8C05EEC97}" type="pres">
      <dgm:prSet presAssocID="{AA62153E-07B3-455E-8B88-4AF45A83F971}" presName="hierChild2" presStyleCnt="0"/>
      <dgm:spPr/>
    </dgm:pt>
    <dgm:pt modelId="{E6F95197-BAD2-45F9-9CC3-364C12070BC7}" type="pres">
      <dgm:prSet presAssocID="{5802B8AC-9D98-485F-B598-A432401E8A2A}" presName="hierRoot1" presStyleCnt="0"/>
      <dgm:spPr/>
    </dgm:pt>
    <dgm:pt modelId="{F7AF8B28-8FCA-4D45-9D1A-E05BCAE84B65}" type="pres">
      <dgm:prSet presAssocID="{5802B8AC-9D98-485F-B598-A432401E8A2A}" presName="composite" presStyleCnt="0"/>
      <dgm:spPr/>
    </dgm:pt>
    <dgm:pt modelId="{061D7001-DCC5-447B-B212-C424223DF397}" type="pres">
      <dgm:prSet presAssocID="{5802B8AC-9D98-485F-B598-A432401E8A2A}" presName="background" presStyleLbl="node0" presStyleIdx="1" presStyleCnt="3"/>
      <dgm:spPr/>
    </dgm:pt>
    <dgm:pt modelId="{CABEF299-EBB0-46A0-ADCB-67D650C70B43}" type="pres">
      <dgm:prSet presAssocID="{5802B8AC-9D98-485F-B598-A432401E8A2A}" presName="text" presStyleLbl="fgAcc0" presStyleIdx="1" presStyleCnt="3">
        <dgm:presLayoutVars>
          <dgm:chPref val="3"/>
        </dgm:presLayoutVars>
      </dgm:prSet>
      <dgm:spPr/>
      <dgm:t>
        <a:bodyPr/>
        <a:lstStyle/>
        <a:p>
          <a:endParaRPr lang="en-US"/>
        </a:p>
      </dgm:t>
    </dgm:pt>
    <dgm:pt modelId="{468E5E16-597E-499A-81AD-C1D6FF4F064F}" type="pres">
      <dgm:prSet presAssocID="{5802B8AC-9D98-485F-B598-A432401E8A2A}" presName="hierChild2" presStyleCnt="0"/>
      <dgm:spPr/>
    </dgm:pt>
    <dgm:pt modelId="{1B5D0562-B693-49DC-A8C1-77F6C9D49185}" type="pres">
      <dgm:prSet presAssocID="{BDC201F7-FF98-4F34-BAAF-E10B7B5F582D}" presName="hierRoot1" presStyleCnt="0"/>
      <dgm:spPr/>
    </dgm:pt>
    <dgm:pt modelId="{78E8BD39-042C-4DA6-9E42-960C8A61BC4D}" type="pres">
      <dgm:prSet presAssocID="{BDC201F7-FF98-4F34-BAAF-E10B7B5F582D}" presName="composite" presStyleCnt="0"/>
      <dgm:spPr/>
    </dgm:pt>
    <dgm:pt modelId="{FCA2D129-FBE6-4DF0-89FB-93F231FE91E2}" type="pres">
      <dgm:prSet presAssocID="{BDC201F7-FF98-4F34-BAAF-E10B7B5F582D}" presName="background" presStyleLbl="node0" presStyleIdx="2" presStyleCnt="3"/>
      <dgm:spPr/>
    </dgm:pt>
    <dgm:pt modelId="{FC6DD3B6-08AC-4FB7-B441-4C214E90F197}" type="pres">
      <dgm:prSet presAssocID="{BDC201F7-FF98-4F34-BAAF-E10B7B5F582D}" presName="text" presStyleLbl="fgAcc0" presStyleIdx="2" presStyleCnt="3">
        <dgm:presLayoutVars>
          <dgm:chPref val="3"/>
        </dgm:presLayoutVars>
      </dgm:prSet>
      <dgm:spPr/>
      <dgm:t>
        <a:bodyPr/>
        <a:lstStyle/>
        <a:p>
          <a:endParaRPr lang="en-US"/>
        </a:p>
      </dgm:t>
    </dgm:pt>
    <dgm:pt modelId="{58C9198A-9ADB-4921-90E3-4BA8CF395AFE}" type="pres">
      <dgm:prSet presAssocID="{BDC201F7-FF98-4F34-BAAF-E10B7B5F582D}" presName="hierChild2" presStyleCnt="0"/>
      <dgm:spPr/>
    </dgm:pt>
  </dgm:ptLst>
  <dgm:cxnLst>
    <dgm:cxn modelId="{C8D652DE-741C-4165-9A6C-5962C9B9C791}" type="presOf" srcId="{9A4AA54A-4942-4E32-AE2A-F89913AA4EEF}" destId="{9876D911-44C2-432F-8B73-38F485C55414}" srcOrd="0" destOrd="0" presId="urn:microsoft.com/office/officeart/2005/8/layout/hierarchy1"/>
    <dgm:cxn modelId="{B5087241-0C6B-4281-BDBD-1B53D9C84B8F}" type="presOf" srcId="{AA62153E-07B3-455E-8B88-4AF45A83F971}" destId="{CEC1CC8C-BC04-4FC8-B3E6-045F784D561C}" srcOrd="0" destOrd="0" presId="urn:microsoft.com/office/officeart/2005/8/layout/hierarchy1"/>
    <dgm:cxn modelId="{512E41B0-D8BB-42C7-B9D7-A9E926874B15}" srcId="{9A4AA54A-4942-4E32-AE2A-F89913AA4EEF}" destId="{AA62153E-07B3-455E-8B88-4AF45A83F971}" srcOrd="0" destOrd="0" parTransId="{A9D6AF91-A475-403C-80DC-6D5500B6D045}" sibTransId="{1B247B10-F3AB-419A-817E-0D680BF5BC61}"/>
    <dgm:cxn modelId="{76F2DAD5-EC3C-44EE-9242-E5CC04767A2A}" srcId="{9A4AA54A-4942-4E32-AE2A-F89913AA4EEF}" destId="{5802B8AC-9D98-485F-B598-A432401E8A2A}" srcOrd="1" destOrd="0" parTransId="{5BC01029-03AC-494F-881D-300163A0C04B}" sibTransId="{4D072A57-A1EC-402B-9146-610DA802D4F9}"/>
    <dgm:cxn modelId="{61EAB2E5-B188-4FAC-B423-2BDFD7DFBEFF}" type="presOf" srcId="{BDC201F7-FF98-4F34-BAAF-E10B7B5F582D}" destId="{FC6DD3B6-08AC-4FB7-B441-4C214E90F197}" srcOrd="0" destOrd="0" presId="urn:microsoft.com/office/officeart/2005/8/layout/hierarchy1"/>
    <dgm:cxn modelId="{15874D4A-897B-457E-9AAC-AF9A77268A3F}" type="presOf" srcId="{5802B8AC-9D98-485F-B598-A432401E8A2A}" destId="{CABEF299-EBB0-46A0-ADCB-67D650C70B43}" srcOrd="0" destOrd="0" presId="urn:microsoft.com/office/officeart/2005/8/layout/hierarchy1"/>
    <dgm:cxn modelId="{22B4E0A3-01EE-4536-B679-27149500743F}" srcId="{9A4AA54A-4942-4E32-AE2A-F89913AA4EEF}" destId="{BDC201F7-FF98-4F34-BAAF-E10B7B5F582D}" srcOrd="2" destOrd="0" parTransId="{2CD91E9B-CA2C-47F7-87BA-6928B26659C5}" sibTransId="{334B0A2C-8D33-4F05-8A44-658301BAFBD3}"/>
    <dgm:cxn modelId="{895AF2C3-55B8-4C7F-89F4-F2BA0C1F20DB}" type="presParOf" srcId="{9876D911-44C2-432F-8B73-38F485C55414}" destId="{3C41BF73-2E00-43FD-90DA-91D667BA895D}" srcOrd="0" destOrd="0" presId="urn:microsoft.com/office/officeart/2005/8/layout/hierarchy1"/>
    <dgm:cxn modelId="{F11B23EB-9C58-438A-BEA0-5D8C78E8A111}" type="presParOf" srcId="{3C41BF73-2E00-43FD-90DA-91D667BA895D}" destId="{7A988277-9326-4E2F-AC69-960658F4AD34}" srcOrd="0" destOrd="0" presId="urn:microsoft.com/office/officeart/2005/8/layout/hierarchy1"/>
    <dgm:cxn modelId="{E242EFD8-7B88-4CE3-8D93-D518CDA69AB1}" type="presParOf" srcId="{7A988277-9326-4E2F-AC69-960658F4AD34}" destId="{A2B3AF6F-12F0-4DEA-B78C-2E5A8C9FB1F6}" srcOrd="0" destOrd="0" presId="urn:microsoft.com/office/officeart/2005/8/layout/hierarchy1"/>
    <dgm:cxn modelId="{542CCD42-E840-44C3-B6F0-26232966B704}" type="presParOf" srcId="{7A988277-9326-4E2F-AC69-960658F4AD34}" destId="{CEC1CC8C-BC04-4FC8-B3E6-045F784D561C}" srcOrd="1" destOrd="0" presId="urn:microsoft.com/office/officeart/2005/8/layout/hierarchy1"/>
    <dgm:cxn modelId="{FB11D584-FD27-4477-9606-09C8FA9E3440}" type="presParOf" srcId="{3C41BF73-2E00-43FD-90DA-91D667BA895D}" destId="{B95FD3BC-6E9F-4F0F-8F2B-A9F8C05EEC97}" srcOrd="1" destOrd="0" presId="urn:microsoft.com/office/officeart/2005/8/layout/hierarchy1"/>
    <dgm:cxn modelId="{FF3A5E21-D7FF-4E4F-80E3-AE865B81DCA1}" type="presParOf" srcId="{9876D911-44C2-432F-8B73-38F485C55414}" destId="{E6F95197-BAD2-45F9-9CC3-364C12070BC7}" srcOrd="1" destOrd="0" presId="urn:microsoft.com/office/officeart/2005/8/layout/hierarchy1"/>
    <dgm:cxn modelId="{ED6FBF11-65CD-4C38-9EF8-5AB7A5778926}" type="presParOf" srcId="{E6F95197-BAD2-45F9-9CC3-364C12070BC7}" destId="{F7AF8B28-8FCA-4D45-9D1A-E05BCAE84B65}" srcOrd="0" destOrd="0" presId="urn:microsoft.com/office/officeart/2005/8/layout/hierarchy1"/>
    <dgm:cxn modelId="{3C796DE0-53A9-4F57-AB5C-E518A7A79179}" type="presParOf" srcId="{F7AF8B28-8FCA-4D45-9D1A-E05BCAE84B65}" destId="{061D7001-DCC5-447B-B212-C424223DF397}" srcOrd="0" destOrd="0" presId="urn:microsoft.com/office/officeart/2005/8/layout/hierarchy1"/>
    <dgm:cxn modelId="{C0A80095-E1BD-422F-9640-83F7960EBBC5}" type="presParOf" srcId="{F7AF8B28-8FCA-4D45-9D1A-E05BCAE84B65}" destId="{CABEF299-EBB0-46A0-ADCB-67D650C70B43}" srcOrd="1" destOrd="0" presId="urn:microsoft.com/office/officeart/2005/8/layout/hierarchy1"/>
    <dgm:cxn modelId="{72DC33DC-599C-40B0-B9E9-E7F5FE5338F5}" type="presParOf" srcId="{E6F95197-BAD2-45F9-9CC3-364C12070BC7}" destId="{468E5E16-597E-499A-81AD-C1D6FF4F064F}" srcOrd="1" destOrd="0" presId="urn:microsoft.com/office/officeart/2005/8/layout/hierarchy1"/>
    <dgm:cxn modelId="{4ED1F494-5D46-488C-964C-40E88B4E6BB8}" type="presParOf" srcId="{9876D911-44C2-432F-8B73-38F485C55414}" destId="{1B5D0562-B693-49DC-A8C1-77F6C9D49185}" srcOrd="2" destOrd="0" presId="urn:microsoft.com/office/officeart/2005/8/layout/hierarchy1"/>
    <dgm:cxn modelId="{382FB734-2BFC-4359-90CD-CAD1DC460D08}" type="presParOf" srcId="{1B5D0562-B693-49DC-A8C1-77F6C9D49185}" destId="{78E8BD39-042C-4DA6-9E42-960C8A61BC4D}" srcOrd="0" destOrd="0" presId="urn:microsoft.com/office/officeart/2005/8/layout/hierarchy1"/>
    <dgm:cxn modelId="{BE3BAB1D-542C-4474-A1E6-D95B0E1708C9}" type="presParOf" srcId="{78E8BD39-042C-4DA6-9E42-960C8A61BC4D}" destId="{FCA2D129-FBE6-4DF0-89FB-93F231FE91E2}" srcOrd="0" destOrd="0" presId="urn:microsoft.com/office/officeart/2005/8/layout/hierarchy1"/>
    <dgm:cxn modelId="{A2B3AC69-7BBE-4E55-BE23-2C2FB7EAD78F}" type="presParOf" srcId="{78E8BD39-042C-4DA6-9E42-960C8A61BC4D}" destId="{FC6DD3B6-08AC-4FB7-B441-4C214E90F197}" srcOrd="1" destOrd="0" presId="urn:microsoft.com/office/officeart/2005/8/layout/hierarchy1"/>
    <dgm:cxn modelId="{7CDC0037-C4AE-4DA9-A0BC-4551C099F17F}" type="presParOf" srcId="{1B5D0562-B693-49DC-A8C1-77F6C9D49185}" destId="{58C9198A-9ADB-4921-90E3-4BA8CF395AF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C8D170-AAFC-478E-8103-89F08E74FAF1}">
      <dsp:nvSpPr>
        <dsp:cNvPr id="0" name=""/>
        <dsp:cNvSpPr/>
      </dsp:nvSpPr>
      <dsp:spPr>
        <a:xfrm>
          <a:off x="0" y="0"/>
          <a:ext cx="8229600" cy="0"/>
        </a:xfrm>
        <a:prstGeom prst="line">
          <a:avLst/>
        </a:prstGeom>
        <a:solidFill>
          <a:schemeClr val="accent2">
            <a:hueOff val="0"/>
            <a:satOff val="0"/>
            <a:lumOff val="0"/>
            <a:alphaOff val="0"/>
          </a:schemeClr>
        </a:solidFill>
        <a:ln w="2642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69E270-B554-4CFB-9E29-2A0F94696937}">
      <dsp:nvSpPr>
        <dsp:cNvPr id="0" name=""/>
        <dsp:cNvSpPr/>
      </dsp:nvSpPr>
      <dsp:spPr>
        <a:xfrm>
          <a:off x="0" y="0"/>
          <a:ext cx="8229600" cy="20812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b="0" i="0" kern="1200" dirty="0"/>
            <a:t>The AIDS Taskforce of Greater Cleveland provides a compassionate and collaborative response to the needs of people infected, affected, and at risk of HIV/AIDS. This is accomplished through leadership in prevention, education, supportive services, and advocacy. </a:t>
          </a:r>
          <a:endParaRPr lang="en-US" sz="2400" kern="1200" dirty="0"/>
        </a:p>
      </dsp:txBody>
      <dsp:txXfrm>
        <a:off x="0" y="0"/>
        <a:ext cx="8229600" cy="2081212"/>
      </dsp:txXfrm>
    </dsp:sp>
    <dsp:sp modelId="{921EBDAC-5A20-4287-8ACC-52D757384B7D}">
      <dsp:nvSpPr>
        <dsp:cNvPr id="0" name=""/>
        <dsp:cNvSpPr/>
      </dsp:nvSpPr>
      <dsp:spPr>
        <a:xfrm>
          <a:off x="0" y="1828801"/>
          <a:ext cx="8229600" cy="0"/>
        </a:xfrm>
        <a:prstGeom prst="line">
          <a:avLst/>
        </a:prstGeom>
        <a:solidFill>
          <a:schemeClr val="accent3">
            <a:hueOff val="0"/>
            <a:satOff val="0"/>
            <a:lumOff val="0"/>
            <a:alphaOff val="0"/>
          </a:schemeClr>
        </a:solidFill>
        <a:ln w="2642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ED07C4-CF16-4FED-B1CE-8D7C5609D7A3}">
      <dsp:nvSpPr>
        <dsp:cNvPr id="0" name=""/>
        <dsp:cNvSpPr/>
      </dsp:nvSpPr>
      <dsp:spPr>
        <a:xfrm>
          <a:off x="0" y="2082185"/>
          <a:ext cx="8229600" cy="355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rtl="0">
            <a:lnSpc>
              <a:spcPct val="90000"/>
            </a:lnSpc>
            <a:spcBef>
              <a:spcPct val="0"/>
            </a:spcBef>
            <a:spcAft>
              <a:spcPct val="35000"/>
            </a:spcAft>
          </a:pPr>
          <a:endParaRPr lang="en-US" sz="2800" i="1" kern="1200" dirty="0"/>
        </a:p>
      </dsp:txBody>
      <dsp:txXfrm>
        <a:off x="0" y="2082185"/>
        <a:ext cx="8229600" cy="3552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F04C3-BDEE-422A-A1A5-B79E8BE8E322}">
      <dsp:nvSpPr>
        <dsp:cNvPr id="0" name=""/>
        <dsp:cNvSpPr/>
      </dsp:nvSpPr>
      <dsp:spPr>
        <a:xfrm>
          <a:off x="2601790" y="1058115"/>
          <a:ext cx="221589" cy="970772"/>
        </a:xfrm>
        <a:custGeom>
          <a:avLst/>
          <a:gdLst/>
          <a:ahLst/>
          <a:cxnLst/>
          <a:rect l="0" t="0" r="0" b="0"/>
          <a:pathLst>
            <a:path>
              <a:moveTo>
                <a:pt x="221589" y="0"/>
              </a:moveTo>
              <a:lnTo>
                <a:pt x="221589" y="970772"/>
              </a:lnTo>
              <a:lnTo>
                <a:pt x="0" y="970772"/>
              </a:lnTo>
            </a:path>
          </a:pathLst>
        </a:custGeom>
        <a:noFill/>
        <a:ln w="25400"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2EF62D45-FF64-4BA2-8988-E491BF9313F4}">
      <dsp:nvSpPr>
        <dsp:cNvPr id="0" name=""/>
        <dsp:cNvSpPr/>
      </dsp:nvSpPr>
      <dsp:spPr>
        <a:xfrm>
          <a:off x="3256006" y="4054847"/>
          <a:ext cx="316556" cy="970772"/>
        </a:xfrm>
        <a:custGeom>
          <a:avLst/>
          <a:gdLst/>
          <a:ahLst/>
          <a:cxnLst/>
          <a:rect l="0" t="0" r="0" b="0"/>
          <a:pathLst>
            <a:path>
              <a:moveTo>
                <a:pt x="0" y="0"/>
              </a:moveTo>
              <a:lnTo>
                <a:pt x="0" y="970772"/>
              </a:lnTo>
              <a:lnTo>
                <a:pt x="316556" y="970772"/>
              </a:lnTo>
            </a:path>
          </a:pathLst>
        </a:custGeom>
        <a:noFill/>
        <a:ln w="25400" cap="flat" cmpd="sng" algn="ctr">
          <a:solidFill>
            <a:schemeClr val="accent1">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81634BE0-E2ED-441F-9B58-720E8CAB1308}">
      <dsp:nvSpPr>
        <dsp:cNvPr id="0" name=""/>
        <dsp:cNvSpPr/>
      </dsp:nvSpPr>
      <dsp:spPr>
        <a:xfrm>
          <a:off x="2823379" y="1058115"/>
          <a:ext cx="1276776" cy="1941544"/>
        </a:xfrm>
        <a:custGeom>
          <a:avLst/>
          <a:gdLst/>
          <a:ahLst/>
          <a:cxnLst/>
          <a:rect l="0" t="0" r="0" b="0"/>
          <a:pathLst>
            <a:path>
              <a:moveTo>
                <a:pt x="0" y="0"/>
              </a:moveTo>
              <a:lnTo>
                <a:pt x="0" y="1719955"/>
              </a:lnTo>
              <a:lnTo>
                <a:pt x="1276776" y="1719955"/>
              </a:lnTo>
              <a:lnTo>
                <a:pt x="1276776" y="1941544"/>
              </a:lnTo>
            </a:path>
          </a:pathLst>
        </a:custGeom>
        <a:noFill/>
        <a:ln w="25400"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A7EF4D23-21F4-464C-B53C-F545427919AC}">
      <dsp:nvSpPr>
        <dsp:cNvPr id="0" name=""/>
        <dsp:cNvSpPr/>
      </dsp:nvSpPr>
      <dsp:spPr>
        <a:xfrm>
          <a:off x="702453" y="4054847"/>
          <a:ext cx="316556" cy="970772"/>
        </a:xfrm>
        <a:custGeom>
          <a:avLst/>
          <a:gdLst/>
          <a:ahLst/>
          <a:cxnLst/>
          <a:rect l="0" t="0" r="0" b="0"/>
          <a:pathLst>
            <a:path>
              <a:moveTo>
                <a:pt x="0" y="0"/>
              </a:moveTo>
              <a:lnTo>
                <a:pt x="0" y="970772"/>
              </a:lnTo>
              <a:lnTo>
                <a:pt x="316556" y="970772"/>
              </a:lnTo>
            </a:path>
          </a:pathLst>
        </a:custGeom>
        <a:noFill/>
        <a:ln w="25400" cap="flat" cmpd="sng" algn="ctr">
          <a:solidFill>
            <a:schemeClr val="accent1">
              <a:shade val="8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EAB31EDB-9AC6-448B-A47E-B7E369A73298}">
      <dsp:nvSpPr>
        <dsp:cNvPr id="0" name=""/>
        <dsp:cNvSpPr/>
      </dsp:nvSpPr>
      <dsp:spPr>
        <a:xfrm>
          <a:off x="1546603" y="1058115"/>
          <a:ext cx="1276776" cy="1941544"/>
        </a:xfrm>
        <a:custGeom>
          <a:avLst/>
          <a:gdLst/>
          <a:ahLst/>
          <a:cxnLst/>
          <a:rect l="0" t="0" r="0" b="0"/>
          <a:pathLst>
            <a:path>
              <a:moveTo>
                <a:pt x="1276776" y="0"/>
              </a:moveTo>
              <a:lnTo>
                <a:pt x="1276776" y="1719955"/>
              </a:lnTo>
              <a:lnTo>
                <a:pt x="0" y="1719955"/>
              </a:lnTo>
              <a:lnTo>
                <a:pt x="0" y="1941544"/>
              </a:lnTo>
            </a:path>
          </a:pathLst>
        </a:custGeom>
        <a:noFill/>
        <a:ln w="25400" cap="flat" cmpd="sng" algn="ctr">
          <a:solidFill>
            <a:schemeClr val="accent1">
              <a:shade val="60000"/>
              <a:hueOff val="0"/>
              <a:satOff val="0"/>
              <a:lumOff val="0"/>
              <a:alphaOff val="0"/>
            </a:schemeClr>
          </a:solidFill>
          <a:prstDash val="solid"/>
        </a:ln>
        <a:effectLst/>
        <a:sp3d z="-110000"/>
      </dsp:spPr>
      <dsp:style>
        <a:lnRef idx="2">
          <a:scrgbClr r="0" g="0" b="0"/>
        </a:lnRef>
        <a:fillRef idx="0">
          <a:scrgbClr r="0" g="0" b="0"/>
        </a:fillRef>
        <a:effectRef idx="0">
          <a:scrgbClr r="0" g="0" b="0"/>
        </a:effectRef>
        <a:fontRef idx="minor"/>
      </dsp:style>
    </dsp:sp>
    <dsp:sp modelId="{BC582DB2-A4E7-41B0-B76E-D015A46AF7DA}">
      <dsp:nvSpPr>
        <dsp:cNvPr id="0" name=""/>
        <dsp:cNvSpPr/>
      </dsp:nvSpPr>
      <dsp:spPr>
        <a:xfrm>
          <a:off x="1768192" y="2928"/>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Director of Nursing</a:t>
          </a:r>
        </a:p>
      </dsp:txBody>
      <dsp:txXfrm>
        <a:off x="1768192" y="2928"/>
        <a:ext cx="2110374" cy="1055187"/>
      </dsp:txXfrm>
    </dsp:sp>
    <dsp:sp modelId="{AAFFCEBE-22F5-4675-9B4C-5A24E993E06C}">
      <dsp:nvSpPr>
        <dsp:cNvPr id="0" name=""/>
        <dsp:cNvSpPr/>
      </dsp:nvSpPr>
      <dsp:spPr>
        <a:xfrm>
          <a:off x="491415" y="2999660"/>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Nurse Supervisors(8)</a:t>
          </a:r>
        </a:p>
      </dsp:txBody>
      <dsp:txXfrm>
        <a:off x="491415" y="2999660"/>
        <a:ext cx="2110374" cy="1055187"/>
      </dsp:txXfrm>
    </dsp:sp>
    <dsp:sp modelId="{7286E162-BB67-4A66-A5E3-D2F707069F16}">
      <dsp:nvSpPr>
        <dsp:cNvPr id="0" name=""/>
        <dsp:cNvSpPr/>
      </dsp:nvSpPr>
      <dsp:spPr>
        <a:xfrm>
          <a:off x="1019009" y="4498026"/>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Home Health Aides (35)</a:t>
          </a:r>
        </a:p>
      </dsp:txBody>
      <dsp:txXfrm>
        <a:off x="1019009" y="4498026"/>
        <a:ext cx="2110374" cy="1055187"/>
      </dsp:txXfrm>
    </dsp:sp>
    <dsp:sp modelId="{B7B78339-B072-494D-B1FA-ECB86229A195}">
      <dsp:nvSpPr>
        <dsp:cNvPr id="0" name=""/>
        <dsp:cNvSpPr/>
      </dsp:nvSpPr>
      <dsp:spPr>
        <a:xfrm>
          <a:off x="3044969" y="2999660"/>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Scheduling Supervisor</a:t>
          </a:r>
        </a:p>
      </dsp:txBody>
      <dsp:txXfrm>
        <a:off x="3044969" y="2999660"/>
        <a:ext cx="2110374" cy="1055187"/>
      </dsp:txXfrm>
    </dsp:sp>
    <dsp:sp modelId="{18EEA57B-6D5D-4D5C-B7C4-A510C833CC1B}">
      <dsp:nvSpPr>
        <dsp:cNvPr id="0" name=""/>
        <dsp:cNvSpPr/>
      </dsp:nvSpPr>
      <dsp:spPr>
        <a:xfrm>
          <a:off x="3572562" y="4498026"/>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Schedulers (2)</a:t>
          </a:r>
        </a:p>
      </dsp:txBody>
      <dsp:txXfrm>
        <a:off x="3572562" y="4498026"/>
        <a:ext cx="2110374" cy="1055187"/>
      </dsp:txXfrm>
    </dsp:sp>
    <dsp:sp modelId="{49686BC0-9769-4494-A3C0-592E8BA1F83A}">
      <dsp:nvSpPr>
        <dsp:cNvPr id="0" name=""/>
        <dsp:cNvSpPr/>
      </dsp:nvSpPr>
      <dsp:spPr>
        <a:xfrm>
          <a:off x="491415" y="1501294"/>
          <a:ext cx="2110374" cy="1055187"/>
        </a:xfrm>
        <a:prstGeom prst="rect">
          <a:avLst/>
        </a:prstGeom>
        <a:solidFill>
          <a:schemeClr val="accent1">
            <a:hueOff val="0"/>
            <a:satOff val="0"/>
            <a:lumOff val="0"/>
            <a:alphaOff val="0"/>
          </a:schemeClr>
        </a:solidFill>
        <a:ln>
          <a:noFill/>
        </a:ln>
        <a:effectLst>
          <a:outerShdw blurRad="40000" dist="20000" dir="5400000" rotWithShape="0">
            <a:srgbClr val="000000">
              <a:alpha val="38000"/>
            </a:srgbClr>
          </a:outerShdw>
        </a:effectLst>
        <a:sp3d extrusionH="50600" prstMaterial="plastic">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a:t>Assistant Director of Nursing</a:t>
          </a:r>
        </a:p>
      </dsp:txBody>
      <dsp:txXfrm>
        <a:off x="491415" y="1501294"/>
        <a:ext cx="2110374" cy="1055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897550-00CA-44C1-8645-C73BB31E08FE}">
      <dsp:nvSpPr>
        <dsp:cNvPr id="0" name=""/>
        <dsp:cNvSpPr/>
      </dsp:nvSpPr>
      <dsp:spPr>
        <a:xfrm>
          <a:off x="1293941" y="74975"/>
          <a:ext cx="2239272" cy="2239612"/>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066101-850A-4C05-AB2A-2D52DAEF8261}">
      <dsp:nvSpPr>
        <dsp:cNvPr id="0" name=""/>
        <dsp:cNvSpPr/>
      </dsp:nvSpPr>
      <dsp:spPr>
        <a:xfrm>
          <a:off x="1788894" y="883544"/>
          <a:ext cx="1244320" cy="62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Referral is received from Connections Center</a:t>
          </a:r>
        </a:p>
      </dsp:txBody>
      <dsp:txXfrm>
        <a:off x="1788894" y="883544"/>
        <a:ext cx="1244320" cy="622011"/>
      </dsp:txXfrm>
    </dsp:sp>
    <dsp:sp modelId="{B6934AE4-941D-45A2-A5E0-8D1355D01E3C}">
      <dsp:nvSpPr>
        <dsp:cNvPr id="0" name=""/>
        <dsp:cNvSpPr/>
      </dsp:nvSpPr>
      <dsp:spPr>
        <a:xfrm>
          <a:off x="671991" y="1361799"/>
          <a:ext cx="2239272" cy="2239612"/>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57F698-BB3B-4139-8BBF-D6F8F624FE54}">
      <dsp:nvSpPr>
        <dsp:cNvPr id="0" name=""/>
        <dsp:cNvSpPr/>
      </dsp:nvSpPr>
      <dsp:spPr>
        <a:xfrm>
          <a:off x="1169467" y="2177811"/>
          <a:ext cx="1244320" cy="62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An RN and aide are assigned to referral</a:t>
          </a:r>
        </a:p>
      </dsp:txBody>
      <dsp:txXfrm>
        <a:off x="1169467" y="2177811"/>
        <a:ext cx="1244320" cy="622011"/>
      </dsp:txXfrm>
    </dsp:sp>
    <dsp:sp modelId="{1A3AD177-C4A5-46B1-A116-C754520D06EC}">
      <dsp:nvSpPr>
        <dsp:cNvPr id="0" name=""/>
        <dsp:cNvSpPr/>
      </dsp:nvSpPr>
      <dsp:spPr>
        <a:xfrm>
          <a:off x="1453319" y="2802614"/>
          <a:ext cx="1923881" cy="1924652"/>
        </a:xfrm>
        <a:prstGeom prst="blockArc">
          <a:avLst>
            <a:gd name="adj1" fmla="val 13500000"/>
            <a:gd name="adj2" fmla="val 10800000"/>
            <a:gd name="adj3" fmla="val 1274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C5FC73-9DC2-4F3C-AA1C-F0603AD188BA}">
      <dsp:nvSpPr>
        <dsp:cNvPr id="0" name=""/>
        <dsp:cNvSpPr/>
      </dsp:nvSpPr>
      <dsp:spPr>
        <a:xfrm>
          <a:off x="1791838" y="3473939"/>
          <a:ext cx="1244320" cy="62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a:t>RN conducts an assessment</a:t>
          </a:r>
        </a:p>
      </dsp:txBody>
      <dsp:txXfrm>
        <a:off x="1791838" y="3473939"/>
        <a:ext cx="1244320" cy="6220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B3AF6F-12F0-4DEA-B78C-2E5A8C9FB1F6}">
      <dsp:nvSpPr>
        <dsp:cNvPr id="0" name=""/>
        <dsp:cNvSpPr/>
      </dsp:nvSpPr>
      <dsp:spPr>
        <a:xfrm>
          <a:off x="0"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C1CC8C-BC04-4FC8-B3E6-045F784D561C}">
      <dsp:nvSpPr>
        <dsp:cNvPr id="0" name=""/>
        <dsp:cNvSpPr/>
      </dsp:nvSpPr>
      <dsp:spPr>
        <a:xfrm>
          <a:off x="341494"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a:latin typeface="Calibri"/>
              <a:ea typeface="+mn-ea"/>
              <a:cs typeface="+mn-cs"/>
            </a:rPr>
            <a:t>We are proud to report Mercy 2025 Audit did not need any corrective actions.</a:t>
          </a:r>
        </a:p>
      </dsp:txBody>
      <dsp:txXfrm>
        <a:off x="398656" y="1088253"/>
        <a:ext cx="2959127" cy="1837317"/>
      </dsp:txXfrm>
    </dsp:sp>
    <dsp:sp modelId="{061D7001-DCC5-447B-B212-C424223DF397}">
      <dsp:nvSpPr>
        <dsp:cNvPr id="0" name=""/>
        <dsp:cNvSpPr/>
      </dsp:nvSpPr>
      <dsp:spPr>
        <a:xfrm>
          <a:off x="3756441"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BEF299-EBB0-46A0-ADCB-67D650C70B43}">
      <dsp:nvSpPr>
        <dsp:cNvPr id="0" name=""/>
        <dsp:cNvSpPr/>
      </dsp:nvSpPr>
      <dsp:spPr>
        <a:xfrm>
          <a:off x="4097935"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latin typeface="Calibri"/>
              <a:ea typeface="+mn-ea"/>
              <a:cs typeface="+mn-cs"/>
            </a:rPr>
            <a:t>*RSR IMPROVED!!!</a:t>
          </a:r>
        </a:p>
      </dsp:txBody>
      <dsp:txXfrm>
        <a:off x="4155097" y="1088253"/>
        <a:ext cx="2959127" cy="1837317"/>
      </dsp:txXfrm>
    </dsp:sp>
    <dsp:sp modelId="{FCA2D129-FBE6-4DF0-89FB-93F231FE91E2}">
      <dsp:nvSpPr>
        <dsp:cNvPr id="0" name=""/>
        <dsp:cNvSpPr/>
      </dsp:nvSpPr>
      <dsp:spPr>
        <a:xfrm>
          <a:off x="7512882" y="706671"/>
          <a:ext cx="3073451" cy="195164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6DD3B6-08AC-4FB7-B441-4C214E90F197}">
      <dsp:nvSpPr>
        <dsp:cNvPr id="0" name=""/>
        <dsp:cNvSpPr/>
      </dsp:nvSpPr>
      <dsp:spPr>
        <a:xfrm>
          <a:off x="7854377" y="1031091"/>
          <a:ext cx="3073451" cy="195164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a:latin typeface="Calibri" panose="020F0502020204030204"/>
              <a:ea typeface="+mn-ea"/>
              <a:cs typeface="+mn-cs"/>
            </a:rPr>
            <a:t>Our Support group has branched out forming their own peer support group. </a:t>
          </a:r>
        </a:p>
      </dsp:txBody>
      <dsp:txXfrm>
        <a:off x="7911539" y="1088253"/>
        <a:ext cx="2959127" cy="1837317"/>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C96A16-D3DA-4BBA-9C9A-821A38194625}" type="datetimeFigureOut">
              <a:rPr lang="en-US" smtClean="0"/>
              <a:t>3/30/2026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21F027-0706-4D54-9EE8-A4A11688779B}" type="slidenum">
              <a:rPr lang="en-US" smtClean="0"/>
              <a:t>‹#›</a:t>
            </a:fld>
            <a:endParaRPr lang="en-US"/>
          </a:p>
        </p:txBody>
      </p:sp>
    </p:spTree>
    <p:extLst>
      <p:ext uri="{BB962C8B-B14F-4D97-AF65-F5344CB8AC3E}">
        <p14:creationId xmlns:p14="http://schemas.microsoft.com/office/powerpoint/2010/main" val="3288139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23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0926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0550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628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6085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924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fontAlgn="base"/>
            <a:r>
              <a:rPr lang="en-US" sz="1200" b="0" i="0" kern="1200" dirty="0" smtClean="0">
                <a:solidFill>
                  <a:schemeClr val="tx1"/>
                </a:solidFill>
                <a:effectLst/>
                <a:latin typeface="+mn-lt"/>
                <a:ea typeface="+mn-ea"/>
                <a:cs typeface="+mn-cs"/>
              </a:rPr>
              <a:t>Cuyahoga Regional HIV Prevention and Care Planning Council represents the Transitional Grant Area (TGA) that includes Ashtabula, Cuyahoga, Geauga, Lake, Lorain, and Medina counties.</a:t>
            </a:r>
          </a:p>
          <a:p>
            <a:pPr fontAlgn="base"/>
            <a:endParaRPr lang="en-US" sz="1200" b="0" i="0" kern="1200" dirty="0" smtClean="0">
              <a:solidFill>
                <a:schemeClr val="tx1"/>
              </a:solidFill>
              <a:effectLst/>
              <a:latin typeface="+mn-lt"/>
              <a:ea typeface="+mn-ea"/>
              <a:cs typeface="+mn-cs"/>
            </a:endParaRPr>
          </a:p>
          <a:p>
            <a:pPr fontAlgn="base"/>
            <a:r>
              <a:rPr lang="en-US" sz="1200" b="0" i="0" u="none" strike="noStrike" kern="1200" baseline="0" dirty="0" smtClean="0">
                <a:solidFill>
                  <a:schemeClr val="tx1"/>
                </a:solidFill>
                <a:latin typeface="+mn-lt"/>
                <a:ea typeface="+mn-ea"/>
                <a:cs typeface="+mn-cs"/>
              </a:rPr>
              <a:t>The Planning Council helps identify priorities and needs for the HIV/AIDS community; Distribute HIV/AIDS funds throughout the community; Inform everyone about how to access HIV/AIDS programs and services.</a:t>
            </a:r>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mission of the Planning Council is to plan for the comprehensive delivery of HIV/AIDS services and allocation of resources for the TGA.  The goal of the Planning Council is to identify HIV positive individuals, see that they are linked into care, stay in care and improve health outcomes.</a:t>
            </a:r>
          </a:p>
          <a:p>
            <a:pPr fontAlgn="base"/>
            <a:r>
              <a:rPr lang="en-US" sz="1200" b="0" i="0" kern="1200" dirty="0" smtClean="0">
                <a:solidFill>
                  <a:schemeClr val="tx1"/>
                </a:solidFill>
                <a:effectLst/>
                <a:latin typeface="+mn-lt"/>
                <a:ea typeface="+mn-ea"/>
                <a:cs typeface="+mn-cs"/>
              </a:rPr>
              <a:t>The Planning Council consists of a maximum of thirty-five (35) members, at least 33% of which are persons living with HIV/AIDS.  Members are appointed by the Cuyahoga County Executive and Mayor of the City of Cleveland.</a:t>
            </a:r>
          </a:p>
          <a:p>
            <a:pPr fontAlgn="base"/>
            <a:r>
              <a:rPr lang="en-US" sz="1200" b="0" i="0" kern="1200" dirty="0" smtClean="0">
                <a:solidFill>
                  <a:schemeClr val="tx1"/>
                </a:solidFill>
                <a:effectLst/>
                <a:latin typeface="+mn-lt"/>
                <a:ea typeface="+mn-ea"/>
                <a:cs typeface="+mn-cs"/>
              </a:rPr>
              <a:t>Council members identify and rank service priorities and determine funding allocations based on needs assessment data gathered from each local jurisdiction in the TGA and other relevant data.</a:t>
            </a:r>
          </a:p>
          <a:p>
            <a:pPr marL="0" lvl="0" indent="0" algn="l" rtl="0">
              <a:spcBef>
                <a:spcPts val="0"/>
              </a:spcBef>
              <a:spcAft>
                <a:spcPts val="0"/>
              </a:spcAft>
              <a:buNone/>
            </a:pPr>
            <a:endParaRPr dirty="0"/>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4613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8487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150628-7F46-4108-84C0-F836BA8B43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4969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150628-7F46-4108-84C0-F836BA8B43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897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9188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A8EB7F-5DC8-4FD7-A050-279183E796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6564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105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Services are provided to the residents of Cuyahoga County who are: </a:t>
            </a:r>
          </a:p>
          <a:p>
            <a:r>
              <a:rPr lang="en-US" dirty="0"/>
              <a:t>60 years of age or older  OR 18 to 59 years of age AND have a disability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4967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813"/>
            <a:endParaRPr lang="en-US" alt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828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813"/>
            <a:endParaRPr lang="en-US" altLang="en-US"/>
          </a:p>
          <a:p>
            <a:pPr marL="169863" indent="-169863">
              <a:buFont typeface="Wingdings" panose="05000000000000000000" pitchFamily="2" charset="2"/>
              <a:buChar char="Ø"/>
            </a:pPr>
            <a:r>
              <a:rPr lang="en-US" altLang="en-US"/>
              <a:t>No one agency can do it all, so DSAS seeks to collaborate whenever possible</a:t>
            </a:r>
          </a:p>
          <a:p>
            <a:pPr marL="169863" indent="-169863">
              <a:buFont typeface="Wingdings" panose="05000000000000000000" pitchFamily="2" charset="2"/>
              <a:buChar char="Ø"/>
            </a:pPr>
            <a:endParaRPr lang="en-US" altLang="en-US"/>
          </a:p>
          <a:p>
            <a:pPr marL="169863" indent="-169863">
              <a:buFont typeface="Wingdings" panose="05000000000000000000" pitchFamily="2" charset="2"/>
              <a:buChar char="Ø"/>
            </a:pPr>
            <a:r>
              <a:rPr lang="en-US" altLang="en-US"/>
              <a:t>Always seek new ways and best practices for service delivery</a:t>
            </a:r>
          </a:p>
          <a:p>
            <a:pPr marL="169863" indent="-169863">
              <a:buFont typeface="Wingdings" panose="05000000000000000000" pitchFamily="2" charset="2"/>
              <a:buChar char="Ø"/>
            </a:pPr>
            <a:endParaRPr lang="en-US" altLang="en-US"/>
          </a:p>
          <a:p>
            <a:pPr marL="169863" indent="-169863">
              <a:buFont typeface="Wingdings" panose="05000000000000000000" pitchFamily="2" charset="2"/>
              <a:buChar char="Ø"/>
            </a:pPr>
            <a:r>
              <a:rPr lang="en-US" altLang="en-US"/>
              <a:t>Measure our performance on a quarterly basis</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5209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REGISTERED NURSES (FULL-TIME) – ONE RN ASSIGNED TO THE RYAN WHITE CASELOAD</a:t>
            </a:r>
          </a:p>
          <a:p>
            <a:endParaRPr lang="en-US" dirty="0"/>
          </a:p>
          <a:p>
            <a:r>
              <a:rPr lang="en-US" dirty="0"/>
              <a:t>45 HOME HEALTH AIDES (FULL-TIME) - CURRENTLY UNDERSTAFFED</a:t>
            </a:r>
          </a:p>
          <a:p>
            <a:endParaRPr lang="en-US" dirty="0"/>
          </a:p>
          <a:p>
            <a:r>
              <a:rPr lang="en-US" dirty="0"/>
              <a:t>SCHEDULING DEPARTMENT / MEDICAL RECORDS DEPARTMENT</a:t>
            </a:r>
          </a:p>
          <a:p>
            <a:endParaRPr lang="en-US" dirty="0"/>
          </a:p>
          <a:p>
            <a:r>
              <a:rPr lang="en-US" dirty="0"/>
              <a:t>ADMINISTRATORS: DON/ADON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9027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Services are provided to the residents of Cuyahoga County who are: </a:t>
            </a:r>
          </a:p>
          <a:p>
            <a:r>
              <a:rPr lang="en-US" dirty="0"/>
              <a:t>60 years of age or older  OR 18 to 59 years of age AND have a disability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0325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Services are provided to the residents of Cuyahoga County who are: </a:t>
            </a:r>
          </a:p>
          <a:p>
            <a:r>
              <a:rPr lang="en-US" dirty="0"/>
              <a:t>60 years of age or older  OR 18 to 59 years of age AND have a disability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12F77-ECCA-4F34-8A5D-5DB4C1BC5A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2323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0252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2638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290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69678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5177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816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980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3636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84060D-579F-42BD-87AB-61E0EEDFC1C2}"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75717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51965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81656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C4624247-9C70-4812-8C15-D1C1B9BA5E81}"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99</a:t>
            </a:fld>
            <a:endParaRPr kumimoji="0" lang="en-US" sz="1200" b="0" i="0" u="none" strike="noStrike" kern="0" cap="none" spc="0" normalizeH="0" baseline="0" noProof="0" smtClean="0">
              <a:ln>
                <a:noFill/>
              </a:ln>
              <a:solidFill>
                <a:sysClr val="windowText" lastClr="000000"/>
              </a:solidFill>
              <a:effectLst/>
              <a:uLnTx/>
              <a:uFillTx/>
            </a:endParaRPr>
          </a:p>
        </p:txBody>
      </p:sp>
    </p:spTree>
    <p:extLst>
      <p:ext uri="{BB962C8B-B14F-4D97-AF65-F5344CB8AC3E}">
        <p14:creationId xmlns:p14="http://schemas.microsoft.com/office/powerpoint/2010/main" val="3314718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920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6BB2F-112E-4596-ADB0-D2E3789E1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33116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6BB2F-112E-4596-ADB0-D2E3789E1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58467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6BB2F-112E-4596-ADB0-D2E3789E1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18675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a:t>
            </a:r>
            <a:r>
              <a:rPr lang="en-US" baseline="0" dirty="0"/>
              <a:t> HIV care services was a natural fit– the high quality integrated care model mapped directly onto the goals of the Ryan White program.  But– NFP took on this expansion of services before securing external funding.  NFP saw the need and had faith that it would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6BB2F-112E-4596-ADB0-D2E3789E1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251826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Viral suppression and Retention in Care % are for Part A and Part C patients</a:t>
            </a:r>
          </a:p>
          <a:p>
            <a:endParaRPr lang="en-US" dirty="0"/>
          </a:p>
          <a:p>
            <a:r>
              <a:rPr lang="en-US" dirty="0"/>
              <a:t>Program started with 72 </a:t>
            </a:r>
            <a:r>
              <a:rPr lang="en-US"/>
              <a:t>patients in 2019</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66BB2F-112E-4596-ADB0-D2E3789E103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192183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0291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79429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6611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82844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800" b="0" i="0" u="none" strike="noStrike" kern="1200" cap="none" spc="0" normalizeH="0" baseline="0" noProof="0">
                <a:ln>
                  <a:noFill/>
                </a:ln>
                <a:solidFill>
                  <a:srgbClr val="000000"/>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578695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84419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03738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4883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12690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272666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80600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14167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3973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29212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04371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3832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79662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36192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07777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500d5f7173_2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g3500d5f7173_2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2650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2.xml"/><Relationship Id="rId4" Type="http://schemas.openxmlformats.org/officeDocument/2006/relationships/image" Target="../media/image15.png"/></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g"/><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4.jp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43331C-483F-4190-8E54-5BE05BD5D0B2}"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3368658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3331C-483F-4190-8E54-5BE05BD5D0B2}"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775523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543331C-483F-4190-8E54-5BE05BD5D0B2}"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285970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43331C-483F-4190-8E54-5BE05BD5D0B2}"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2548386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43331C-483F-4190-8E54-5BE05BD5D0B2}" type="datetimeFigureOut">
              <a:rPr lang="en-US" smtClean="0"/>
              <a:t>3/30/2026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199410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43331C-483F-4190-8E54-5BE05BD5D0B2}" type="datetimeFigureOut">
              <a:rPr lang="en-US" smtClean="0"/>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754366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43331C-483F-4190-8E54-5BE05BD5D0B2}" type="datetimeFigureOut">
              <a:rPr lang="en-US" smtClean="0"/>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1395429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543331C-483F-4190-8E54-5BE05BD5D0B2}"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316627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543331C-483F-4190-8E54-5BE05BD5D0B2}" type="datetimeFigureOut">
              <a:rPr lang="en-US" smtClean="0"/>
              <a:t>3/30/2026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340786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3331C-483F-4190-8E54-5BE05BD5D0B2}"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806816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43331C-483F-4190-8E54-5BE05BD5D0B2}" type="datetimeFigureOut">
              <a:rPr lang="en-US" smtClean="0"/>
              <a:t>3/30/2026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66142C-B346-4144-8A8E-02E1D6DB1E0B}" type="slidenum">
              <a:rPr lang="en-US" smtClean="0"/>
              <a:t>‹#›</a:t>
            </a:fld>
            <a:endParaRPr lang="en-US"/>
          </a:p>
        </p:txBody>
      </p:sp>
    </p:spTree>
    <p:extLst>
      <p:ext uri="{BB962C8B-B14F-4D97-AF65-F5344CB8AC3E}">
        <p14:creationId xmlns:p14="http://schemas.microsoft.com/office/powerpoint/2010/main" val="1309342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0" i="0">
                <a:solidFill>
                  <a:schemeClr val="bg1"/>
                </a:solidFill>
                <a:latin typeface="Corbel"/>
                <a:cs typeface="Corbe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232707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Corbel"/>
                <a:cs typeface="Corbe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95099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8101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Corbel"/>
                <a:cs typeface="Corbe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60528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6558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649164" y="411480"/>
            <a:ext cx="10893672" cy="6035040"/>
            <a:chOff x="486873" y="411480"/>
            <a:chExt cx="8170254" cy="6035040"/>
          </a:xfrm>
        </p:grpSpPr>
        <p:sp>
          <p:nvSpPr>
            <p:cNvPr id="8" name="Rectangle 7"/>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sp>
          <p:nvSpPr>
            <p:cNvPr id="14" name="Rectangle 13"/>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15" name="Straight Connector 14"/>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562843" y="457200"/>
              <a:ext cx="7982712" cy="25786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Title 1"/>
          <p:cNvSpPr>
            <a:spLocks noGrp="1"/>
          </p:cNvSpPr>
          <p:nvPr>
            <p:ph type="ctrTitle"/>
          </p:nvPr>
        </p:nvSpPr>
        <p:spPr>
          <a:xfrm>
            <a:off x="1219200" y="1123950"/>
            <a:ext cx="9789584" cy="1924050"/>
          </a:xfrm>
        </p:spPr>
        <p:txBody>
          <a:bodyPr anchor="b" anchorCtr="0">
            <a:noAutofit/>
          </a:bodyPr>
          <a:lstStyle>
            <a:lvl1pPr>
              <a:defRPr sz="5400" kern="1200">
                <a:solidFill>
                  <a:schemeClr val="tx1">
                    <a:lumMod val="75000"/>
                    <a:lumOff val="25000"/>
                  </a:schemeClr>
                </a:solidFill>
                <a:latin typeface="+mj-lt"/>
                <a:ea typeface="+mj-ea"/>
                <a:cs typeface="+mj-cs"/>
              </a:defRPr>
            </a:lvl1pPr>
          </a:lstStyle>
          <a:p>
            <a:r>
              <a:rPr lang="en-US" smtClean="0"/>
              <a:t>Click to edit Master title style</a:t>
            </a:r>
            <a:endParaRPr dirty="0"/>
          </a:p>
        </p:txBody>
      </p:sp>
      <p:sp>
        <p:nvSpPr>
          <p:cNvPr id="3" name="Subtitle 2"/>
          <p:cNvSpPr>
            <a:spLocks noGrp="1"/>
          </p:cNvSpPr>
          <p:nvPr>
            <p:ph type="subTitle" idx="1"/>
          </p:nvPr>
        </p:nvSpPr>
        <p:spPr>
          <a:xfrm>
            <a:off x="1219200" y="3429000"/>
            <a:ext cx="9789584" cy="1752600"/>
          </a:xfrm>
        </p:spPr>
        <p:txBody>
          <a:bodyPr vert="horz" lIns="91440" tIns="45720" rIns="91440" bIns="45720" rtlCol="0">
            <a:normAutofit/>
          </a:bodyPr>
          <a:lstStyle>
            <a:lvl1pPr marL="0" indent="0" algn="ctr" defTabSz="914400" rtl="0" eaLnBrk="1" latinLnBrk="0" hangingPunct="1">
              <a:spcBef>
                <a:spcPts val="3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764988" y="6122895"/>
            <a:ext cx="2844800" cy="259317"/>
          </a:xfrm>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518400" y="6122894"/>
            <a:ext cx="3860800" cy="257810"/>
          </a:xfrm>
          <a:prstGeom prst="rect">
            <a:avLst/>
          </a:prstGeom>
        </p:spPr>
        <p:txBody>
          <a:bodyPr/>
          <a:lstStyle/>
          <a:p>
            <a:endParaRPr lang="en-US" sz="1400" kern="0">
              <a:solidFill>
                <a:srgbClr val="000000"/>
              </a:solidFill>
              <a:cs typeface="Arial"/>
              <a:sym typeface="Arial"/>
              <a:rtl val="0"/>
            </a:endParaRPr>
          </a:p>
        </p:txBody>
      </p:sp>
      <p:sp>
        <p:nvSpPr>
          <p:cNvPr id="6" name="Slide Number Placeholder 5"/>
          <p:cNvSpPr>
            <a:spLocks noGrp="1"/>
          </p:cNvSpPr>
          <p:nvPr>
            <p:ph type="sldNum" sz="quarter" idx="12"/>
          </p:nvPr>
        </p:nvSpPr>
        <p:spPr>
          <a:xfrm>
            <a:off x="5588000" y="6122895"/>
            <a:ext cx="1016000" cy="271463"/>
          </a:xfrm>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215082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9" name="Group 8"/>
          <p:cNvGrpSpPr/>
          <p:nvPr/>
        </p:nvGrpSpPr>
        <p:grpSpPr>
          <a:xfrm>
            <a:off x="243840" y="173699"/>
            <a:ext cx="1170432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1" name="Rectangle 20"/>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2397130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10" name="Group 9"/>
          <p:cNvGrpSpPr/>
          <p:nvPr/>
        </p:nvGrpSpPr>
        <p:grpSpPr>
          <a:xfrm>
            <a:off x="649164" y="411480"/>
            <a:ext cx="10893672" cy="6035040"/>
            <a:chOff x="486873" y="411480"/>
            <a:chExt cx="8170254" cy="6035040"/>
          </a:xfrm>
        </p:grpSpPr>
        <p:sp>
          <p:nvSpPr>
            <p:cNvPr id="12" name="Rectangle 11"/>
            <p:cNvSpPr/>
            <p:nvPr/>
          </p:nvSpPr>
          <p:spPr>
            <a:xfrm>
              <a:off x="486873" y="411480"/>
              <a:ext cx="8170254" cy="6035040"/>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6" name="Group 11"/>
            <p:cNvGrpSpPr/>
            <p:nvPr/>
          </p:nvGrpSpPr>
          <p:grpSpPr>
            <a:xfrm>
              <a:off x="562842" y="475488"/>
              <a:ext cx="7982713" cy="5888736"/>
              <a:chOff x="562842" y="475488"/>
              <a:chExt cx="7982713" cy="5888736"/>
            </a:xfrm>
          </p:grpSpPr>
          <p:sp>
            <p:nvSpPr>
              <p:cNvPr id="8" name="Rectangle 7"/>
              <p:cNvSpPr>
                <a:spLocks/>
              </p:cNvSpPr>
              <p:nvPr/>
            </p:nvSpPr>
            <p:spPr>
              <a:xfrm>
                <a:off x="562843" y="475488"/>
                <a:ext cx="7982712" cy="5888736"/>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9" name="Straight Connector 8"/>
              <p:cNvCxnSpPr/>
              <p:nvPr/>
            </p:nvCxnSpPr>
            <p:spPr>
              <a:xfrm>
                <a:off x="562842" y="6133646"/>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Connector 10"/>
              <p:cNvCxnSpPr/>
              <p:nvPr/>
            </p:nvCxnSpPr>
            <p:spPr>
              <a:xfrm>
                <a:off x="562842" y="3427528"/>
                <a:ext cx="7982712" cy="1472"/>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ctrTitle"/>
          </p:nvPr>
        </p:nvSpPr>
        <p:spPr>
          <a:xfrm>
            <a:off x="1200151" y="3442448"/>
            <a:ext cx="9793816" cy="1532965"/>
          </a:xfrm>
        </p:spPr>
        <p:txBody>
          <a:bodyPr anchor="b" anchorCtr="0">
            <a:norm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1200151" y="5029200"/>
            <a:ext cx="9793816" cy="990600"/>
          </a:xfrm>
        </p:spPr>
        <p:txBody>
          <a:bodyPr>
            <a:normAutofit/>
          </a:bodyPr>
          <a:lstStyle>
            <a:lvl1pPr marL="0" indent="0" algn="ctr">
              <a:spcBef>
                <a:spcPts val="300"/>
              </a:spcBef>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759012" y="6122895"/>
            <a:ext cx="2844800" cy="259317"/>
          </a:xfrm>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518400" y="6124401"/>
            <a:ext cx="3860800" cy="257810"/>
          </a:xfrm>
          <a:prstGeom prst="rect">
            <a:avLst/>
          </a:prstGeom>
        </p:spPr>
        <p:txBody>
          <a:bodyPr/>
          <a:lstStyle/>
          <a:p>
            <a:endParaRPr lang="en-US" sz="1400" kern="0">
              <a:solidFill>
                <a:srgbClr val="000000"/>
              </a:solidFill>
              <a:cs typeface="Arial"/>
              <a:sym typeface="Arial"/>
              <a:rtl val="0"/>
            </a:endParaRPr>
          </a:p>
        </p:txBody>
      </p:sp>
      <p:sp>
        <p:nvSpPr>
          <p:cNvPr id="14" name="Picture Placeholder 13"/>
          <p:cNvSpPr>
            <a:spLocks noGrp="1"/>
          </p:cNvSpPr>
          <p:nvPr>
            <p:ph type="pic" sz="quarter" idx="12"/>
          </p:nvPr>
        </p:nvSpPr>
        <p:spPr>
          <a:xfrm>
            <a:off x="848657" y="533401"/>
            <a:ext cx="10448544" cy="2828925"/>
          </a:xfrm>
        </p:spPr>
        <p:txBody>
          <a:bodyPr>
            <a:normAutofit/>
          </a:bodyPr>
          <a:lstStyle>
            <a:lvl1pPr>
              <a:buNone/>
              <a:defRPr sz="2000"/>
            </a:lvl1pPr>
          </a:lstStyle>
          <a:p>
            <a:r>
              <a:rPr lang="en-US" smtClean="0"/>
              <a:t>Drag picture to placeholder or click icon to add</a:t>
            </a:r>
            <a:endParaRPr/>
          </a:p>
        </p:txBody>
      </p:sp>
    </p:spTree>
    <p:extLst>
      <p:ext uri="{BB962C8B-B14F-4D97-AF65-F5344CB8AC3E}">
        <p14:creationId xmlns:p14="http://schemas.microsoft.com/office/powerpoint/2010/main" val="2743351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9" name="Group 8"/>
          <p:cNvGrpSpPr/>
          <p:nvPr/>
        </p:nvGrpSpPr>
        <p:grpSpPr>
          <a:xfrm>
            <a:off x="243840" y="173699"/>
            <a:ext cx="11704320" cy="6510602"/>
            <a:chOff x="182880" y="173699"/>
            <a:chExt cx="8778240" cy="6510602"/>
          </a:xfrm>
        </p:grpSpPr>
        <p:sp>
          <p:nvSpPr>
            <p:cNvPr id="12" name="Rectangle 11"/>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8" name="Group 10"/>
            <p:cNvGrpSpPr/>
            <p:nvPr/>
          </p:nvGrpSpPr>
          <p:grpSpPr>
            <a:xfrm>
              <a:off x="256032" y="237744"/>
              <a:ext cx="8622792" cy="6364224"/>
              <a:chOff x="247157" y="247430"/>
              <a:chExt cx="8622792" cy="6364224"/>
            </a:xfrm>
          </p:grpSpPr>
          <p:sp>
            <p:nvSpPr>
              <p:cNvPr id="27" name="Rectangle 2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8" name="Straight Connector 27"/>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Title 1"/>
          <p:cNvSpPr>
            <a:spLocks noGrp="1"/>
          </p:cNvSpPr>
          <p:nvPr>
            <p:ph type="title"/>
          </p:nvPr>
        </p:nvSpPr>
        <p:spPr>
          <a:xfrm>
            <a:off x="1200151" y="1371600"/>
            <a:ext cx="9793816" cy="1676400"/>
          </a:xfrm>
        </p:spPr>
        <p:txBody>
          <a:bodyPr anchor="b" anchorCtr="0">
            <a:noAutofit/>
          </a:bodyPr>
          <a:lstStyle>
            <a:lvl1pPr algn="ctr">
              <a:defRPr sz="5400" b="0" i="0" cap="none" baseline="0">
                <a:solidFill>
                  <a:schemeClr val="tx1">
                    <a:lumMod val="75000"/>
                    <a:lumOff val="25000"/>
                  </a:schemeClr>
                </a:solidFill>
              </a:defRPr>
            </a:lvl1pPr>
          </a:lstStyle>
          <a:p>
            <a:r>
              <a:rPr lang="en-US" smtClean="0"/>
              <a:t>Click to edit Master title style</a:t>
            </a:r>
            <a:endParaRPr dirty="0"/>
          </a:p>
        </p:txBody>
      </p:sp>
      <p:sp>
        <p:nvSpPr>
          <p:cNvPr id="3" name="Text Placeholder 2"/>
          <p:cNvSpPr>
            <a:spLocks noGrp="1"/>
          </p:cNvSpPr>
          <p:nvPr>
            <p:ph type="body" idx="1"/>
          </p:nvPr>
        </p:nvSpPr>
        <p:spPr>
          <a:xfrm>
            <a:off x="1200151" y="3134567"/>
            <a:ext cx="9793816" cy="1500187"/>
          </a:xfrm>
        </p:spPr>
        <p:txBody>
          <a:bodyPr anchor="t" anchorCtr="0"/>
          <a:lstStyle>
            <a:lvl1pPr marL="0" indent="0" algn="ctr">
              <a:spcBef>
                <a:spcPts val="300"/>
              </a:spcBef>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11884643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20" name="Group 19"/>
          <p:cNvGrpSpPr/>
          <p:nvPr/>
        </p:nvGrpSpPr>
        <p:grpSpPr>
          <a:xfrm>
            <a:off x="243840" y="173699"/>
            <a:ext cx="11704320" cy="6510602"/>
            <a:chOff x="182880" y="173699"/>
            <a:chExt cx="8778240" cy="6510602"/>
          </a:xfrm>
        </p:grpSpPr>
        <p:sp>
          <p:nvSpPr>
            <p:cNvPr id="21" name="Rectangle 2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22" name="Group 10"/>
            <p:cNvGrpSpPr/>
            <p:nvPr/>
          </p:nvGrpSpPr>
          <p:grpSpPr>
            <a:xfrm>
              <a:off x="256032" y="237744"/>
              <a:ext cx="8622792" cy="6364224"/>
              <a:chOff x="247157" y="247430"/>
              <a:chExt cx="8622792" cy="6364224"/>
            </a:xfrm>
          </p:grpSpPr>
          <p:sp>
            <p:nvSpPr>
              <p:cNvPr id="23" name="Rectangle 2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4" name="Straight Connector 2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25" name="Rectangle 24"/>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00148" y="2147889"/>
            <a:ext cx="475488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97599" y="2147889"/>
            <a:ext cx="4754880" cy="39274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Footer Placeholder 5"/>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22301174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243840" y="173699"/>
            <a:ext cx="11704320" cy="6510602"/>
            <a:chOff x="182880" y="173699"/>
            <a:chExt cx="8778240" cy="6510602"/>
          </a:xfrm>
        </p:grpSpPr>
        <p:grpSp>
          <p:nvGrpSpPr>
            <p:cNvPr id="26" name="Group 25"/>
            <p:cNvGrpSpPr/>
            <p:nvPr/>
          </p:nvGrpSpPr>
          <p:grpSpPr>
            <a:xfrm>
              <a:off x="182880" y="173699"/>
              <a:ext cx="8778240" cy="6510602"/>
              <a:chOff x="182880" y="173699"/>
              <a:chExt cx="8778240" cy="6510602"/>
            </a:xfrm>
          </p:grpSpPr>
          <p:sp>
            <p:nvSpPr>
              <p:cNvPr id="27" name="Rectangle 2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28" name="Group 10"/>
              <p:cNvGrpSpPr/>
              <p:nvPr/>
            </p:nvGrpSpPr>
            <p:grpSpPr>
              <a:xfrm>
                <a:off x="256032" y="237744"/>
                <a:ext cx="8622792" cy="6364224"/>
                <a:chOff x="247157" y="247430"/>
                <a:chExt cx="8622792" cy="6364224"/>
              </a:xfrm>
            </p:grpSpPr>
            <p:sp>
              <p:nvSpPr>
                <p:cNvPr id="29" name="Rectangle 2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31" name="Straight Connector 3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32" name="Rectangle 31"/>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grpSp>
        <p:cxnSp>
          <p:nvCxnSpPr>
            <p:cNvPr id="23" name="Straight Connector 22"/>
            <p:cNvCxnSpPr/>
            <p:nvPr/>
          </p:nvCxnSpPr>
          <p:spPr>
            <a:xfrm rot="16200000" flipH="1">
              <a:off x="2217480" y="4026438"/>
              <a:ext cx="4711326" cy="2286"/>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843068" y="1708991"/>
            <a:ext cx="475488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3068" y="2590801"/>
            <a:ext cx="475488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594052" y="1708991"/>
            <a:ext cx="4754880" cy="832503"/>
          </a:xfrm>
        </p:spPr>
        <p:txBody>
          <a:bodyPr anchor="ctr" anchorCtr="0">
            <a:noAutofit/>
          </a:bodyPr>
          <a:lstStyle>
            <a:lvl1pPr marL="0" indent="0" algn="ctr">
              <a:spcBef>
                <a:spcPts val="30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94052" y="2590801"/>
            <a:ext cx="4754880" cy="34845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8" name="Footer Placeholder 7"/>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9" name="Slide Number Placeholder 8"/>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7475268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2" name="Group 11"/>
          <p:cNvGrpSpPr/>
          <p:nvPr/>
        </p:nvGrpSpPr>
        <p:grpSpPr>
          <a:xfrm>
            <a:off x="243840" y="173699"/>
            <a:ext cx="11704320" cy="6510602"/>
            <a:chOff x="182880" y="173699"/>
            <a:chExt cx="8778240" cy="6510602"/>
          </a:xfrm>
        </p:grpSpPr>
        <p:sp>
          <p:nvSpPr>
            <p:cNvPr id="13" name="Rectangle 12"/>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4" name="Group 10"/>
            <p:cNvGrpSpPr/>
            <p:nvPr/>
          </p:nvGrpSpPr>
          <p:grpSpPr>
            <a:xfrm>
              <a:off x="256032" y="237744"/>
              <a:ext cx="8622792" cy="6364224"/>
              <a:chOff x="247157" y="247430"/>
              <a:chExt cx="8622792" cy="6364224"/>
            </a:xfrm>
          </p:grpSpPr>
          <p:sp>
            <p:nvSpPr>
              <p:cNvPr id="15" name="Rectangle 14"/>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16" name="Straight Connector 15"/>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7" name="Rectangle 16"/>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4" name="Footer Placeholder 3"/>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5" name="Slide Number Placeholder 4"/>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4243740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10" name="Group 9"/>
          <p:cNvGrpSpPr/>
          <p:nvPr/>
        </p:nvGrpSpPr>
        <p:grpSpPr>
          <a:xfrm>
            <a:off x="243840" y="173699"/>
            <a:ext cx="11704320" cy="6510602"/>
            <a:chOff x="182880" y="173699"/>
            <a:chExt cx="8778240" cy="6510602"/>
          </a:xfrm>
        </p:grpSpPr>
        <p:sp>
          <p:nvSpPr>
            <p:cNvPr id="11" name="Rectangle 10"/>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2" name="Group 10"/>
            <p:cNvGrpSpPr/>
            <p:nvPr/>
          </p:nvGrpSpPr>
          <p:grpSpPr>
            <a:xfrm>
              <a:off x="256032" y="237744"/>
              <a:ext cx="8622792" cy="6364224"/>
              <a:chOff x="247157" y="247430"/>
              <a:chExt cx="8622792" cy="6364224"/>
            </a:xfrm>
          </p:grpSpPr>
          <p:sp>
            <p:nvSpPr>
              <p:cNvPr id="13" name="Rectangle 12"/>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14" name="Straight Connector 13"/>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 name="Date Placeholder 1"/>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3" name="Footer Placeholder 2"/>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4" name="Slide Number Placeholder 3"/>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4231236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243840" y="173699"/>
            <a:ext cx="1170432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7" name="Rectangle 16"/>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8" name="Group 10"/>
              <p:cNvGrpSpPr/>
              <p:nvPr/>
            </p:nvGrpSpPr>
            <p:grpSpPr>
              <a:xfrm>
                <a:off x="256032" y="237744"/>
                <a:ext cx="8622792" cy="6364224"/>
                <a:chOff x="247157" y="247430"/>
                <a:chExt cx="8622792" cy="6364224"/>
              </a:xfrm>
            </p:grpSpPr>
            <p:sp>
              <p:nvSpPr>
                <p:cNvPr id="19" name="Rectangle 18"/>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0" name="Straight Connector 19"/>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33" name="Rectangle 32"/>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Title 1"/>
          <p:cNvSpPr>
            <a:spLocks noGrp="1"/>
          </p:cNvSpPr>
          <p:nvPr>
            <p:ph type="title"/>
          </p:nvPr>
        </p:nvSpPr>
        <p:spPr>
          <a:xfrm>
            <a:off x="706967" y="1169892"/>
            <a:ext cx="4011084"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5771092" y="609601"/>
            <a:ext cx="54864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06967" y="2147889"/>
            <a:ext cx="4011084" cy="3262313"/>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1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Footer Placeholder 5"/>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42262100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grpSp>
        <p:nvGrpSpPr>
          <p:cNvPr id="8" name="Group 7"/>
          <p:cNvGrpSpPr/>
          <p:nvPr/>
        </p:nvGrpSpPr>
        <p:grpSpPr>
          <a:xfrm>
            <a:off x="243840" y="173699"/>
            <a:ext cx="11704320" cy="6510602"/>
            <a:chOff x="182880" y="173699"/>
            <a:chExt cx="8778240" cy="6510602"/>
          </a:xfrm>
        </p:grpSpPr>
        <p:grpSp>
          <p:nvGrpSpPr>
            <p:cNvPr id="26" name="Group 25"/>
            <p:cNvGrpSpPr/>
            <p:nvPr/>
          </p:nvGrpSpPr>
          <p:grpSpPr>
            <a:xfrm>
              <a:off x="182880" y="173699"/>
              <a:ext cx="8778240" cy="6510602"/>
              <a:chOff x="182880" y="173699"/>
              <a:chExt cx="8778240" cy="6510602"/>
            </a:xfrm>
          </p:grpSpPr>
          <p:grpSp>
            <p:nvGrpSpPr>
              <p:cNvPr id="27" name="Group 26"/>
              <p:cNvGrpSpPr/>
              <p:nvPr/>
            </p:nvGrpSpPr>
            <p:grpSpPr>
              <a:xfrm>
                <a:off x="182880" y="173699"/>
                <a:ext cx="8778240" cy="6510602"/>
                <a:chOff x="182880" y="173699"/>
                <a:chExt cx="8778240" cy="6510602"/>
              </a:xfrm>
            </p:grpSpPr>
            <p:sp>
              <p:nvSpPr>
                <p:cNvPr id="29" name="Rectangle 2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30" name="Group 10"/>
                <p:cNvGrpSpPr/>
                <p:nvPr/>
              </p:nvGrpSpPr>
              <p:grpSpPr>
                <a:xfrm>
                  <a:off x="256032" y="237744"/>
                  <a:ext cx="8622792" cy="6364224"/>
                  <a:chOff x="247157" y="247430"/>
                  <a:chExt cx="8622792" cy="6364224"/>
                </a:xfrm>
              </p:grpSpPr>
              <p:sp>
                <p:nvSpPr>
                  <p:cNvPr id="31" name="Rectangle 30"/>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32" name="Straight Connector 31"/>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8" name="Rectangle 27"/>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5" name="Rectangle 24"/>
            <p:cNvSpPr/>
            <p:nvPr/>
          </p:nvSpPr>
          <p:spPr>
            <a:xfrm rot="10800000">
              <a:off x="258763" y="1594462"/>
              <a:ext cx="357530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Title 1"/>
          <p:cNvSpPr>
            <a:spLocks noGrp="1"/>
          </p:cNvSpPr>
          <p:nvPr>
            <p:ph type="title"/>
          </p:nvPr>
        </p:nvSpPr>
        <p:spPr>
          <a:xfrm>
            <a:off x="706967" y="1694329"/>
            <a:ext cx="4011084" cy="914400"/>
          </a:xfrm>
        </p:spPr>
        <p:txBody>
          <a:bodyPr anchor="b">
            <a:normAutofit/>
          </a:bodyPr>
          <a:lstStyle>
            <a:lvl1pPr algn="l">
              <a:defRPr sz="2800" b="0"/>
            </a:lvl1pPr>
          </a:lstStyle>
          <a:p>
            <a:r>
              <a:rPr lang="en-US" smtClean="0"/>
              <a:t>Click to edit Master title style</a:t>
            </a:r>
            <a:endParaRPr dirty="0"/>
          </a:p>
        </p:txBody>
      </p:sp>
      <p:sp>
        <p:nvSpPr>
          <p:cNvPr id="3" name="Content Placeholder 2"/>
          <p:cNvSpPr>
            <a:spLocks noGrp="1"/>
          </p:cNvSpPr>
          <p:nvPr>
            <p:ph idx="1"/>
          </p:nvPr>
        </p:nvSpPr>
        <p:spPr>
          <a:xfrm>
            <a:off x="5771092" y="609601"/>
            <a:ext cx="5486400" cy="5465763"/>
          </a:xfrm>
        </p:spPr>
        <p:txBody>
          <a:bodyPr>
            <a:normAutofit/>
          </a:bodyPr>
          <a:lstStyle>
            <a:lvl1pPr>
              <a:defRPr sz="2400" baseline="0"/>
            </a:lvl1pPr>
            <a:lvl2pPr>
              <a:defRPr sz="2200" baseline="0"/>
            </a:lvl2pPr>
            <a:lvl3pPr>
              <a:defRPr sz="2000" baseline="0"/>
            </a:lvl3pPr>
            <a:lvl4pPr>
              <a:defRPr sz="1800" baseline="0"/>
            </a:lvl4pPr>
            <a:lvl5pPr>
              <a:defRPr sz="1800" baseline="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706967" y="2672323"/>
            <a:ext cx="4011084" cy="3403040"/>
          </a:xfrm>
        </p:spPr>
        <p:txBody>
          <a:bodyPr>
            <a:normAutofit/>
          </a:bodyPr>
          <a:lstStyle>
            <a:lvl1pPr marL="0" indent="0">
              <a:lnSpc>
                <a:spcPct val="120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Footer Placeholder 5"/>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
        <p:nvSpPr>
          <p:cNvPr id="17" name="Picture Placeholder 16"/>
          <p:cNvSpPr>
            <a:spLocks noGrp="1"/>
          </p:cNvSpPr>
          <p:nvPr>
            <p:ph type="pic" sz="quarter" idx="13"/>
          </p:nvPr>
        </p:nvSpPr>
        <p:spPr>
          <a:xfrm>
            <a:off x="470523" y="310123"/>
            <a:ext cx="4531783" cy="1204912"/>
          </a:xfrm>
        </p:spPr>
        <p:txBody>
          <a:bodyPr>
            <a:normAutofit/>
          </a:bodyPr>
          <a:lstStyle>
            <a:lvl1pPr>
              <a:buNone/>
              <a:defRPr sz="1800"/>
            </a:lvl1pPr>
          </a:lstStyle>
          <a:p>
            <a:r>
              <a:rPr lang="en-US" smtClean="0"/>
              <a:t>Drag picture to placeholder or click icon to add</a:t>
            </a:r>
            <a:endParaRPr/>
          </a:p>
        </p:txBody>
      </p:sp>
    </p:spTree>
    <p:extLst>
      <p:ext uri="{BB962C8B-B14F-4D97-AF65-F5344CB8AC3E}">
        <p14:creationId xmlns:p14="http://schemas.microsoft.com/office/powerpoint/2010/main" val="39286217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5" name="Group 14"/>
          <p:cNvGrpSpPr/>
          <p:nvPr/>
        </p:nvGrpSpPr>
        <p:grpSpPr>
          <a:xfrm>
            <a:off x="243840" y="173699"/>
            <a:ext cx="11704320" cy="6510602"/>
            <a:chOff x="182880" y="173699"/>
            <a:chExt cx="8778240" cy="6510602"/>
          </a:xfrm>
        </p:grpSpPr>
        <p:grpSp>
          <p:nvGrpSpPr>
            <p:cNvPr id="16" name="Group 15"/>
            <p:cNvGrpSpPr/>
            <p:nvPr/>
          </p:nvGrpSpPr>
          <p:grpSpPr>
            <a:xfrm>
              <a:off x="182880" y="173699"/>
              <a:ext cx="8778240" cy="6510602"/>
              <a:chOff x="182880" y="173699"/>
              <a:chExt cx="8778240" cy="6510602"/>
            </a:xfrm>
          </p:grpSpPr>
          <p:sp>
            <p:nvSpPr>
              <p:cNvPr id="18" name="Rectangle 17"/>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9" name="Group 10"/>
              <p:cNvGrpSpPr/>
              <p:nvPr/>
            </p:nvGrpSpPr>
            <p:grpSpPr>
              <a:xfrm>
                <a:off x="256032" y="237744"/>
                <a:ext cx="8622792" cy="6364224"/>
                <a:chOff x="247157" y="247430"/>
                <a:chExt cx="8622792" cy="6364224"/>
              </a:xfrm>
            </p:grpSpPr>
            <p:sp>
              <p:nvSpPr>
                <p:cNvPr id="20" name="Rectangle 19"/>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1" name="Straight Connector 20"/>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7" name="Rectangle 16"/>
            <p:cNvSpPr/>
            <p:nvPr/>
          </p:nvSpPr>
          <p:spPr>
            <a:xfrm rot="5400000">
              <a:off x="801086"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Title 1"/>
          <p:cNvSpPr>
            <a:spLocks noGrp="1"/>
          </p:cNvSpPr>
          <p:nvPr>
            <p:ph type="title"/>
          </p:nvPr>
        </p:nvSpPr>
        <p:spPr>
          <a:xfrm>
            <a:off x="707136" y="1691640"/>
            <a:ext cx="4011168" cy="914400"/>
          </a:xfrm>
        </p:spPr>
        <p:txBody>
          <a:bodyPr anchor="b">
            <a:noAutofit/>
          </a:bodyPr>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5784745" y="612775"/>
            <a:ext cx="5486400" cy="546811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07136" y="2670048"/>
            <a:ext cx="4011168" cy="3401568"/>
          </a:xfrm>
        </p:spPr>
        <p:txBody>
          <a:bodyPr vert="horz" lIns="91440" tIns="45720" rIns="91440" bIns="45720" rtlCol="0">
            <a:normAutofit/>
          </a:bodyPr>
          <a:lstStyle>
            <a:lvl1pPr marL="0" indent="0">
              <a:lnSpc>
                <a:spcPct val="120000"/>
              </a:lnSpc>
              <a:spcBef>
                <a:spcPts val="600"/>
              </a:spcBef>
              <a:buNone/>
              <a:defRPr sz="16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Footer Placeholder 5"/>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30266570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10" name="Group 9"/>
          <p:cNvGrpSpPr/>
          <p:nvPr/>
        </p:nvGrpSpPr>
        <p:grpSpPr>
          <a:xfrm>
            <a:off x="243840" y="173699"/>
            <a:ext cx="11704320" cy="6510602"/>
            <a:chOff x="182880" y="173699"/>
            <a:chExt cx="8778240" cy="6510602"/>
          </a:xfrm>
        </p:grpSpPr>
        <p:grpSp>
          <p:nvGrpSpPr>
            <p:cNvPr id="17" name="Group 16"/>
            <p:cNvGrpSpPr/>
            <p:nvPr/>
          </p:nvGrpSpPr>
          <p:grpSpPr>
            <a:xfrm>
              <a:off x="182880" y="173699"/>
              <a:ext cx="8778240" cy="6510602"/>
              <a:chOff x="182880" y="173699"/>
              <a:chExt cx="8778240" cy="6510602"/>
            </a:xfrm>
          </p:grpSpPr>
          <p:sp>
            <p:nvSpPr>
              <p:cNvPr id="19" name="Rectangle 18"/>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21" name="Group 10"/>
              <p:cNvGrpSpPr/>
              <p:nvPr/>
            </p:nvGrpSpPr>
            <p:grpSpPr>
              <a:xfrm>
                <a:off x="256032" y="237744"/>
                <a:ext cx="8622792" cy="6364224"/>
                <a:chOff x="247157" y="247430"/>
                <a:chExt cx="8622792" cy="6364224"/>
              </a:xfrm>
            </p:grpSpPr>
            <p:sp>
              <p:nvSpPr>
                <p:cNvPr id="22" name="Rectangle 21"/>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23" name="Straight Connector 22"/>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20" name="Rectangle 19"/>
            <p:cNvSpPr/>
            <p:nvPr/>
          </p:nvSpPr>
          <p:spPr>
            <a:xfrm>
              <a:off x="256032" y="42031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Title 1"/>
          <p:cNvSpPr>
            <a:spLocks noGrp="1"/>
          </p:cNvSpPr>
          <p:nvPr>
            <p:ph type="title"/>
          </p:nvPr>
        </p:nvSpPr>
        <p:spPr>
          <a:xfrm>
            <a:off x="707136" y="4287820"/>
            <a:ext cx="10695969" cy="916193"/>
          </a:xfrm>
        </p:spPr>
        <p:txBody>
          <a:bodyPr anchor="b">
            <a:noAutofit/>
          </a:bodyPr>
          <a:lstStyle>
            <a:lvl1pPr algn="l">
              <a:defRPr sz="3600" b="0"/>
            </a:lvl1pPr>
          </a:lstStyle>
          <a:p>
            <a:r>
              <a:rPr lang="en-US" smtClean="0"/>
              <a:t>Click to edit Master title style</a:t>
            </a:r>
            <a:endParaRPr dirty="0"/>
          </a:p>
        </p:txBody>
      </p:sp>
      <p:sp>
        <p:nvSpPr>
          <p:cNvPr id="3" name="Picture Placeholder 2"/>
          <p:cNvSpPr>
            <a:spLocks noGrp="1"/>
          </p:cNvSpPr>
          <p:nvPr>
            <p:ph type="pic" idx="1"/>
          </p:nvPr>
        </p:nvSpPr>
        <p:spPr>
          <a:xfrm>
            <a:off x="475129" y="331694"/>
            <a:ext cx="11228832" cy="3783106"/>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07136" y="5271248"/>
            <a:ext cx="10695969" cy="1013011"/>
          </a:xfrm>
        </p:spPr>
        <p:txBody>
          <a:bodyPr vert="horz" lIns="91440" tIns="45720" rIns="91440" bIns="45720" rtlCol="0">
            <a:normAutofit/>
          </a:bodyPr>
          <a:lstStyle>
            <a:lvl1pPr marL="0" indent="0">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lnSpc>
                <a:spcPct val="120000"/>
              </a:lnSpc>
              <a:spcBef>
                <a:spcPts val="2000"/>
              </a:spcBef>
              <a:buClr>
                <a:schemeClr val="bg1">
                  <a:lumMod val="75000"/>
                  <a:lumOff val="25000"/>
                </a:schemeClr>
              </a:buClr>
              <a:buFont typeface="Arial"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Footer Placeholder 5"/>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21159525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3" name="Group 12"/>
          <p:cNvGrpSpPr/>
          <p:nvPr/>
        </p:nvGrpSpPr>
        <p:grpSpPr>
          <a:xfrm>
            <a:off x="243840" y="173699"/>
            <a:ext cx="11704320" cy="6510602"/>
            <a:chOff x="182880" y="173699"/>
            <a:chExt cx="8778240" cy="6510602"/>
          </a:xfrm>
        </p:grpSpPr>
        <p:sp>
          <p:nvSpPr>
            <p:cNvPr id="14" name="Rectangle 13"/>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5" name="Group 10"/>
            <p:cNvGrpSpPr/>
            <p:nvPr/>
          </p:nvGrpSpPr>
          <p:grpSpPr>
            <a:xfrm>
              <a:off x="256032" y="237744"/>
              <a:ext cx="8622792" cy="6364224"/>
              <a:chOff x="247157" y="247430"/>
              <a:chExt cx="8622792" cy="6364224"/>
            </a:xfrm>
          </p:grpSpPr>
          <p:sp>
            <p:nvSpPr>
              <p:cNvPr id="16" name="Rectangle 15"/>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17" name="Straight Connector 16"/>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 name="Rectangle 17"/>
              <p:cNvSpPr/>
              <p:nvPr/>
            </p:nvSpPr>
            <p:spPr>
              <a:xfrm>
                <a:off x="247157" y="1612392"/>
                <a:ext cx="8622792"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13707442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243840" y="173699"/>
            <a:ext cx="11704320" cy="6510602"/>
            <a:chOff x="182880" y="173699"/>
            <a:chExt cx="8778240" cy="6510602"/>
          </a:xfrm>
        </p:grpSpPr>
        <p:grpSp>
          <p:nvGrpSpPr>
            <p:cNvPr id="14" name="Group 13"/>
            <p:cNvGrpSpPr/>
            <p:nvPr/>
          </p:nvGrpSpPr>
          <p:grpSpPr>
            <a:xfrm>
              <a:off x="182880" y="173699"/>
              <a:ext cx="8778240" cy="6510602"/>
              <a:chOff x="182880" y="173699"/>
              <a:chExt cx="8778240" cy="6510602"/>
            </a:xfrm>
          </p:grpSpPr>
          <p:sp>
            <p:nvSpPr>
              <p:cNvPr id="15" name="Rectangle 14"/>
              <p:cNvSpPr/>
              <p:nvPr/>
            </p:nvSpPr>
            <p:spPr>
              <a:xfrm>
                <a:off x="182880" y="173699"/>
                <a:ext cx="8778240" cy="6510602"/>
              </a:xfrm>
              <a:prstGeom prst="rect">
                <a:avLst/>
              </a:prstGeom>
              <a:solidFill>
                <a:schemeClr val="bg1">
                  <a:lumMod val="95000"/>
                </a:schemeClr>
              </a:solidFill>
              <a:ln w="12700">
                <a:noFill/>
              </a:ln>
              <a:effectLst>
                <a:outerShdw blurRad="63500" sx="101000" sy="101000" algn="ctr" rotWithShape="0">
                  <a:prstClr val="black">
                    <a:alpha val="40000"/>
                  </a:prstClr>
                </a:outerShdw>
              </a:effectLst>
              <a:scene3d>
                <a:camera prst="perspectiveFront" fov="4800000"/>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nvGrpSpPr>
              <p:cNvPr id="16" name="Group 10"/>
              <p:cNvGrpSpPr/>
              <p:nvPr/>
            </p:nvGrpSpPr>
            <p:grpSpPr>
              <a:xfrm>
                <a:off x="256032" y="237744"/>
                <a:ext cx="8622792" cy="6364224"/>
                <a:chOff x="247157" y="247430"/>
                <a:chExt cx="8622792" cy="6364224"/>
              </a:xfrm>
            </p:grpSpPr>
            <p:sp>
              <p:nvSpPr>
                <p:cNvPr id="17" name="Rectangle 16"/>
                <p:cNvSpPr>
                  <a:spLocks/>
                </p:cNvSpPr>
                <p:nvPr/>
              </p:nvSpPr>
              <p:spPr>
                <a:xfrm>
                  <a:off x="247157" y="247430"/>
                  <a:ext cx="8622792" cy="6364224"/>
                </a:xfrm>
                <a:prstGeom prst="rect">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cxnSp>
              <p:nvCxnSpPr>
                <p:cNvPr id="19" name="Straight Connector 18"/>
                <p:cNvCxnSpPr/>
                <p:nvPr/>
              </p:nvCxnSpPr>
              <p:spPr>
                <a:xfrm>
                  <a:off x="247157" y="6389024"/>
                  <a:ext cx="8622792" cy="1588"/>
                </a:xfrm>
                <a:prstGeom prst="line">
                  <a:avLst/>
                </a:prstGeom>
                <a:noFill/>
                <a:ln w="1270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cxnSp>
          </p:grpSp>
        </p:grpSp>
        <p:sp>
          <p:nvSpPr>
            <p:cNvPr id="18" name="Rectangle 17"/>
            <p:cNvSpPr/>
            <p:nvPr/>
          </p:nvSpPr>
          <p:spPr>
            <a:xfrm rot="5400000">
              <a:off x="4242277" y="3274090"/>
              <a:ext cx="6135624" cy="64008"/>
            </a:xfrm>
            <a:prstGeom prst="rect">
              <a:avLst/>
            </a:prstGeom>
            <a:solidFill>
              <a:schemeClr val="bg2">
                <a:lumMod val="40000"/>
                <a:lumOff val="6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grpSp>
      <p:sp>
        <p:nvSpPr>
          <p:cNvPr id="2" name="Vertical Title 1"/>
          <p:cNvSpPr>
            <a:spLocks noGrp="1"/>
          </p:cNvSpPr>
          <p:nvPr>
            <p:ph type="title" orient="vert"/>
          </p:nvPr>
        </p:nvSpPr>
        <p:spPr>
          <a:xfrm>
            <a:off x="9855199" y="609601"/>
            <a:ext cx="1888564" cy="5516563"/>
          </a:xfrm>
        </p:spPr>
        <p:txBody>
          <a:bodyPr vert="eaVert">
            <a:normAutofit/>
          </a:bodyPr>
          <a:lstStyle>
            <a:lvl1pPr>
              <a:defRPr sz="3600"/>
            </a:lvl1pPr>
          </a:lstStyle>
          <a:p>
            <a:r>
              <a:rPr lang="en-US" smtClean="0"/>
              <a:t>Click to edit Master title style</a:t>
            </a:r>
            <a:endParaRPr/>
          </a:p>
        </p:txBody>
      </p:sp>
      <p:sp>
        <p:nvSpPr>
          <p:cNvPr id="3" name="Vertical Text Placeholder 2"/>
          <p:cNvSpPr>
            <a:spLocks noGrp="1"/>
          </p:cNvSpPr>
          <p:nvPr>
            <p:ph type="body" orient="vert" idx="1"/>
          </p:nvPr>
        </p:nvSpPr>
        <p:spPr>
          <a:xfrm>
            <a:off x="770963" y="609601"/>
            <a:ext cx="8373036" cy="5516563"/>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5" name="Footer Placeholder 4"/>
          <p:cNvSpPr>
            <a:spLocks noGrp="1"/>
          </p:cNvSpPr>
          <p:nvPr>
            <p:ph type="ftr" sz="quarter" idx="11"/>
          </p:nvPr>
        </p:nvSpPr>
        <p:spPr>
          <a:xfrm>
            <a:off x="7945120" y="6371591"/>
            <a:ext cx="3860800" cy="257810"/>
          </a:xfrm>
          <a:prstGeom prst="rect">
            <a:avLst/>
          </a:prstGeom>
        </p:spPr>
        <p:txBody>
          <a:bodyPr/>
          <a:lstStyle/>
          <a:p>
            <a:endParaRPr lang="en-US" sz="1400" kern="0">
              <a:solidFill>
                <a:srgbClr val="000000"/>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Tree>
    <p:extLst>
      <p:ext uri="{BB962C8B-B14F-4D97-AF65-F5344CB8AC3E}">
        <p14:creationId xmlns:p14="http://schemas.microsoft.com/office/powerpoint/2010/main" val="850284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0432" y="617309"/>
            <a:ext cx="103632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828800" y="22860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22391114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40721409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ccbh2">
    <p:spTree>
      <p:nvGrpSpPr>
        <p:cNvPr id="1" name=""/>
        <p:cNvGrpSpPr/>
        <p:nvPr/>
      </p:nvGrpSpPr>
      <p:grpSpPr>
        <a:xfrm>
          <a:off x="0" y="0"/>
          <a:ext cx="0" cy="0"/>
          <a:chOff x="0" y="0"/>
          <a:chExt cx="0" cy="0"/>
        </a:xfrm>
      </p:grpSpPr>
      <p:sp>
        <p:nvSpPr>
          <p:cNvPr id="2" name="Title 1"/>
          <p:cNvSpPr>
            <a:spLocks noGrp="1"/>
          </p:cNvSpPr>
          <p:nvPr>
            <p:ph type="title"/>
          </p:nvPr>
        </p:nvSpPr>
        <p:spPr>
          <a:xfrm>
            <a:off x="1016000" y="838201"/>
            <a:ext cx="103632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11409978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6" name="Footer Placeholder 5"/>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22541531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8" name="Footer Placeholder 7"/>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9" name="Slide Number Placeholder 8"/>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33520199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4" name="Footer Placeholder 3"/>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5" name="Slide Number Placeholder 4"/>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1786776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3" name="Footer Placeholder 2"/>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4" name="Slide Number Placeholder 3"/>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1630287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6" name="Footer Placeholder 5"/>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5198479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6" name="Footer Placeholder 5"/>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7" name="Slide Number Placeholder 6"/>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41779595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12861019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11"/>
          </p:nvPr>
        </p:nvSpPr>
        <p:spPr/>
        <p:txBody>
          <a:body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12"/>
          </p:nvPr>
        </p:nvSpPr>
        <p:spPr/>
        <p:txBody>
          <a:body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Tree>
    <p:extLst>
      <p:ext uri="{BB962C8B-B14F-4D97-AF65-F5344CB8AC3E}">
        <p14:creationId xmlns:p14="http://schemas.microsoft.com/office/powerpoint/2010/main" val="72726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E32C95-5D47-4369-8149-CDB2C6866F0E}" type="slidenum">
              <a:rPr lang="en-US" smtClean="0"/>
              <a:pPr/>
              <a:t>‹#›</a:t>
            </a:fld>
            <a:endParaRPr lang="en-US" dirty="0"/>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5879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20079467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E32C95-5D47-4369-8149-CDB2C6866F0E}" type="slidenum">
              <a:rPr lang="en-US" smtClean="0"/>
              <a:pPr/>
              <a:t>‹#›</a:t>
            </a:fld>
            <a:endParaRPr lang="en-US" dirty="0"/>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050814"/>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34893408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6E32C95-5D47-4369-8149-CDB2C6866F0E}" type="slidenum">
              <a:rPr lang="en-US" smtClean="0"/>
              <a:pPr/>
              <a:t>‹#›</a:t>
            </a:fld>
            <a:endParaRPr lang="en-US" dirty="0"/>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08719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31799138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91611750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E32C95-5D47-4369-8149-CDB2C6866F0E}" type="slidenum">
              <a:rPr lang="en-US" smtClean="0"/>
              <a:pPr/>
              <a:t>‹#›</a:t>
            </a:fld>
            <a:endParaRPr lang="en-US" dirty="0"/>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980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5426581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7593702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38762905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a:xfrm>
            <a:off x="1876424" y="5410201"/>
            <a:ext cx="5124886"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a:xfrm>
            <a:off x="9896911" y="5410199"/>
            <a:ext cx="771089"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8961605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8023911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0521220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21681654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4169310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5178348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02422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068781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97823944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4675077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5480470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Tw Cen MT" panose="020B0602020104020603"/>
                <a:ea typeface="+mj-ea"/>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8000" b="0" i="0" u="none" strike="noStrike" kern="1200" cap="all" spc="0" normalizeH="0" baseline="0" noProof="0" dirty="0">
                <a:ln w="3175" cmpd="sng">
                  <a:noFill/>
                </a:ln>
                <a:solidFill>
                  <a:prstClr val="white"/>
                </a:solidFill>
                <a:effectLst/>
                <a:uLnTx/>
                <a:uFillTx/>
                <a:latin typeface="Tw Cen MT" panose="020B0602020104020603"/>
                <a:ea typeface="+mj-ea"/>
              </a:rPr>
              <a:t>”</a:t>
            </a:r>
          </a:p>
        </p:txBody>
      </p:sp>
    </p:spTree>
    <p:extLst>
      <p:ext uri="{BB962C8B-B14F-4D97-AF65-F5344CB8AC3E}">
        <p14:creationId xmlns:p14="http://schemas.microsoft.com/office/powerpoint/2010/main" val="6378376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Footer Placeholder 5"/>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3104423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187203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4" name="Footer Placeholder 3"/>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32810167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13920991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033396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369332"/>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8"/>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240904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127824"/>
            <a:ext cx="12192000" cy="730624"/>
          </a:xfrm>
          <a:custGeom>
            <a:avLst/>
            <a:gdLst/>
            <a:ahLst/>
            <a:cxnLst/>
            <a:rect l="l" t="t" r="r" b="b"/>
            <a:pathLst>
              <a:path w="10058400" h="828040">
                <a:moveTo>
                  <a:pt x="0" y="827531"/>
                </a:moveTo>
                <a:lnTo>
                  <a:pt x="10058400" y="827531"/>
                </a:lnTo>
                <a:lnTo>
                  <a:pt x="10058400" y="0"/>
                </a:lnTo>
                <a:lnTo>
                  <a:pt x="0" y="0"/>
                </a:lnTo>
                <a:lnTo>
                  <a:pt x="0" y="827531"/>
                </a:lnTo>
                <a:close/>
              </a:path>
            </a:pathLst>
          </a:custGeom>
          <a:solidFill>
            <a:srgbClr val="1A558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17" name="bk object 17"/>
          <p:cNvSpPr/>
          <p:nvPr/>
        </p:nvSpPr>
        <p:spPr>
          <a:xfrm>
            <a:off x="10662462" y="6244584"/>
            <a:ext cx="686601" cy="499804"/>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18" name="bk object 18"/>
          <p:cNvSpPr/>
          <p:nvPr/>
        </p:nvSpPr>
        <p:spPr>
          <a:xfrm>
            <a:off x="2" y="8"/>
            <a:ext cx="3407449" cy="1553135"/>
          </a:xfrm>
          <a:custGeom>
            <a:avLst/>
            <a:gdLst/>
            <a:ahLst/>
            <a:cxnLst/>
            <a:rect l="l" t="t" r="r" b="b"/>
            <a:pathLst>
              <a:path w="2811145" h="1760220">
                <a:moveTo>
                  <a:pt x="2811125" y="0"/>
                </a:moveTo>
                <a:lnTo>
                  <a:pt x="0" y="0"/>
                </a:lnTo>
                <a:lnTo>
                  <a:pt x="0" y="1759925"/>
                </a:lnTo>
                <a:lnTo>
                  <a:pt x="343912" y="1485065"/>
                </a:lnTo>
                <a:lnTo>
                  <a:pt x="1120422" y="914196"/>
                </a:lnTo>
                <a:lnTo>
                  <a:pt x="1921256" y="414304"/>
                </a:lnTo>
                <a:lnTo>
                  <a:pt x="2535215" y="96839"/>
                </a:lnTo>
                <a:lnTo>
                  <a:pt x="2811125" y="0"/>
                </a:lnTo>
                <a:close/>
              </a:path>
            </a:pathLst>
          </a:custGeom>
          <a:solidFill>
            <a:srgbClr val="1A558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19" name="bk object 19"/>
          <p:cNvSpPr/>
          <p:nvPr/>
        </p:nvSpPr>
        <p:spPr>
          <a:xfrm>
            <a:off x="1476308" y="0"/>
            <a:ext cx="2496896" cy="782730"/>
          </a:xfrm>
          <a:custGeom>
            <a:avLst/>
            <a:gdLst/>
            <a:ahLst/>
            <a:cxnLst/>
            <a:rect l="l" t="t" r="r" b="b"/>
            <a:pathLst>
              <a:path w="2059939" h="887094">
                <a:moveTo>
                  <a:pt x="2059526" y="0"/>
                </a:moveTo>
                <a:lnTo>
                  <a:pt x="1606776" y="0"/>
                </a:lnTo>
                <a:lnTo>
                  <a:pt x="1582770" y="9953"/>
                </a:lnTo>
                <a:lnTo>
                  <a:pt x="1486765" y="51116"/>
                </a:lnTo>
                <a:lnTo>
                  <a:pt x="1390025" y="94370"/>
                </a:lnTo>
                <a:lnTo>
                  <a:pt x="1292623" y="139655"/>
                </a:lnTo>
                <a:lnTo>
                  <a:pt x="1194634" y="186914"/>
                </a:lnTo>
                <a:lnTo>
                  <a:pt x="1096132" y="236088"/>
                </a:lnTo>
                <a:lnTo>
                  <a:pt x="997192" y="287120"/>
                </a:lnTo>
                <a:lnTo>
                  <a:pt x="897887" y="339951"/>
                </a:lnTo>
                <a:lnTo>
                  <a:pt x="798292" y="394522"/>
                </a:lnTo>
                <a:lnTo>
                  <a:pt x="698481" y="450776"/>
                </a:lnTo>
                <a:lnTo>
                  <a:pt x="598528" y="508654"/>
                </a:lnTo>
                <a:lnTo>
                  <a:pt x="498509" y="568098"/>
                </a:lnTo>
                <a:lnTo>
                  <a:pt x="398496" y="629050"/>
                </a:lnTo>
                <a:lnTo>
                  <a:pt x="298564" y="691451"/>
                </a:lnTo>
                <a:lnTo>
                  <a:pt x="198788" y="755243"/>
                </a:lnTo>
                <a:lnTo>
                  <a:pt x="99242" y="820368"/>
                </a:lnTo>
                <a:lnTo>
                  <a:pt x="0" y="886767"/>
                </a:lnTo>
                <a:lnTo>
                  <a:pt x="50739" y="853621"/>
                </a:lnTo>
                <a:lnTo>
                  <a:pt x="101590" y="821055"/>
                </a:lnTo>
                <a:lnTo>
                  <a:pt x="152544" y="789068"/>
                </a:lnTo>
                <a:lnTo>
                  <a:pt x="203589" y="757661"/>
                </a:lnTo>
                <a:lnTo>
                  <a:pt x="254714" y="726832"/>
                </a:lnTo>
                <a:lnTo>
                  <a:pt x="305909" y="696582"/>
                </a:lnTo>
                <a:lnTo>
                  <a:pt x="357163" y="666911"/>
                </a:lnTo>
                <a:lnTo>
                  <a:pt x="408465" y="637817"/>
                </a:lnTo>
                <a:lnTo>
                  <a:pt x="459805" y="609301"/>
                </a:lnTo>
                <a:lnTo>
                  <a:pt x="511171" y="581363"/>
                </a:lnTo>
                <a:lnTo>
                  <a:pt x="562554" y="554003"/>
                </a:lnTo>
                <a:lnTo>
                  <a:pt x="613942" y="527219"/>
                </a:lnTo>
                <a:lnTo>
                  <a:pt x="665324" y="501012"/>
                </a:lnTo>
                <a:lnTo>
                  <a:pt x="716690" y="475381"/>
                </a:lnTo>
                <a:lnTo>
                  <a:pt x="768030" y="450326"/>
                </a:lnTo>
                <a:lnTo>
                  <a:pt x="819332" y="425848"/>
                </a:lnTo>
                <a:lnTo>
                  <a:pt x="870585" y="401945"/>
                </a:lnTo>
                <a:lnTo>
                  <a:pt x="921780" y="378617"/>
                </a:lnTo>
                <a:lnTo>
                  <a:pt x="972905" y="355865"/>
                </a:lnTo>
                <a:lnTo>
                  <a:pt x="1023949" y="333687"/>
                </a:lnTo>
                <a:lnTo>
                  <a:pt x="1074902" y="312084"/>
                </a:lnTo>
                <a:lnTo>
                  <a:pt x="1125754" y="291055"/>
                </a:lnTo>
                <a:lnTo>
                  <a:pt x="1176492" y="270600"/>
                </a:lnTo>
                <a:lnTo>
                  <a:pt x="1227108" y="250719"/>
                </a:lnTo>
                <a:lnTo>
                  <a:pt x="1277589" y="231412"/>
                </a:lnTo>
                <a:lnTo>
                  <a:pt x="1327925" y="212677"/>
                </a:lnTo>
                <a:lnTo>
                  <a:pt x="1378105" y="194515"/>
                </a:lnTo>
                <a:lnTo>
                  <a:pt x="1428120" y="176926"/>
                </a:lnTo>
                <a:lnTo>
                  <a:pt x="1477957" y="159910"/>
                </a:lnTo>
                <a:lnTo>
                  <a:pt x="1527607" y="143465"/>
                </a:lnTo>
                <a:lnTo>
                  <a:pt x="1577058" y="127592"/>
                </a:lnTo>
                <a:lnTo>
                  <a:pt x="1626300" y="112291"/>
                </a:lnTo>
                <a:lnTo>
                  <a:pt x="1675322" y="97561"/>
                </a:lnTo>
                <a:lnTo>
                  <a:pt x="1724113" y="83402"/>
                </a:lnTo>
                <a:lnTo>
                  <a:pt x="1772663" y="69814"/>
                </a:lnTo>
                <a:lnTo>
                  <a:pt x="1820961" y="56796"/>
                </a:lnTo>
                <a:lnTo>
                  <a:pt x="1868996" y="44348"/>
                </a:lnTo>
                <a:lnTo>
                  <a:pt x="1916757" y="32471"/>
                </a:lnTo>
                <a:lnTo>
                  <a:pt x="1964234" y="21162"/>
                </a:lnTo>
                <a:lnTo>
                  <a:pt x="2011416" y="10424"/>
                </a:lnTo>
                <a:lnTo>
                  <a:pt x="2059526" y="0"/>
                </a:lnTo>
                <a:close/>
              </a:path>
            </a:pathLst>
          </a:custGeom>
          <a:solidFill>
            <a:srgbClr val="00823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0" name="bk object 20"/>
          <p:cNvSpPr/>
          <p:nvPr/>
        </p:nvSpPr>
        <p:spPr>
          <a:xfrm>
            <a:off x="8" y="1"/>
            <a:ext cx="3472873" cy="1574426"/>
          </a:xfrm>
          <a:custGeom>
            <a:avLst/>
            <a:gdLst/>
            <a:ahLst/>
            <a:cxnLst/>
            <a:rect l="l" t="t" r="r" b="b"/>
            <a:pathLst>
              <a:path w="2865120" h="1784350">
                <a:moveTo>
                  <a:pt x="2311929" y="242693"/>
                </a:moveTo>
                <a:lnTo>
                  <a:pt x="2265657" y="265540"/>
                </a:lnTo>
                <a:lnTo>
                  <a:pt x="2166183" y="315953"/>
                </a:lnTo>
                <a:lnTo>
                  <a:pt x="2066380" y="368250"/>
                </a:lnTo>
                <a:lnTo>
                  <a:pt x="1966323" y="422387"/>
                </a:lnTo>
                <a:lnTo>
                  <a:pt x="1866087" y="478318"/>
                </a:lnTo>
                <a:lnTo>
                  <a:pt x="1765746" y="536000"/>
                </a:lnTo>
                <a:lnTo>
                  <a:pt x="1665375" y="595387"/>
                </a:lnTo>
                <a:lnTo>
                  <a:pt x="1565048" y="656435"/>
                </a:lnTo>
                <a:lnTo>
                  <a:pt x="1464840" y="719100"/>
                </a:lnTo>
                <a:lnTo>
                  <a:pt x="1364825" y="783337"/>
                </a:lnTo>
                <a:lnTo>
                  <a:pt x="1265078" y="849102"/>
                </a:lnTo>
                <a:lnTo>
                  <a:pt x="839160" y="1139029"/>
                </a:lnTo>
                <a:lnTo>
                  <a:pt x="583826" y="1317830"/>
                </a:lnTo>
                <a:lnTo>
                  <a:pt x="414415" y="1439988"/>
                </a:lnTo>
                <a:lnTo>
                  <a:pt x="288801" y="1532976"/>
                </a:lnTo>
                <a:lnTo>
                  <a:pt x="206082" y="1595558"/>
                </a:lnTo>
                <a:lnTo>
                  <a:pt x="124391" y="1658575"/>
                </a:lnTo>
                <a:lnTo>
                  <a:pt x="43907" y="1721995"/>
                </a:lnTo>
                <a:lnTo>
                  <a:pt x="0" y="1757231"/>
                </a:lnTo>
                <a:lnTo>
                  <a:pt x="0" y="1783960"/>
                </a:lnTo>
                <a:lnTo>
                  <a:pt x="158266" y="1661399"/>
                </a:lnTo>
                <a:lnTo>
                  <a:pt x="330601" y="1530879"/>
                </a:lnTo>
                <a:lnTo>
                  <a:pt x="507155" y="1400207"/>
                </a:lnTo>
                <a:lnTo>
                  <a:pt x="687370" y="1269928"/>
                </a:lnTo>
                <a:lnTo>
                  <a:pt x="870689" y="1140588"/>
                </a:lnTo>
                <a:lnTo>
                  <a:pt x="1056554" y="1012732"/>
                </a:lnTo>
                <a:lnTo>
                  <a:pt x="1244407" y="886905"/>
                </a:lnTo>
                <a:lnTo>
                  <a:pt x="1433690" y="763653"/>
                </a:lnTo>
                <a:lnTo>
                  <a:pt x="1623847" y="643521"/>
                </a:lnTo>
                <a:lnTo>
                  <a:pt x="1766702" y="555798"/>
                </a:lnTo>
                <a:lnTo>
                  <a:pt x="1909499" y="470366"/>
                </a:lnTo>
                <a:lnTo>
                  <a:pt x="2052003" y="387457"/>
                </a:lnTo>
                <a:lnTo>
                  <a:pt x="2193979" y="307299"/>
                </a:lnTo>
                <a:lnTo>
                  <a:pt x="2311929" y="242693"/>
                </a:lnTo>
                <a:close/>
              </a:path>
              <a:path w="2865120" h="1784350">
                <a:moveTo>
                  <a:pt x="2864783" y="0"/>
                </a:moveTo>
                <a:lnTo>
                  <a:pt x="2791768" y="0"/>
                </a:lnTo>
                <a:lnTo>
                  <a:pt x="2706233" y="40651"/>
                </a:lnTo>
                <a:lnTo>
                  <a:pt x="2614383" y="85639"/>
                </a:lnTo>
                <a:lnTo>
                  <a:pt x="2521879" y="132260"/>
                </a:lnTo>
                <a:lnTo>
                  <a:pt x="2428792" y="180444"/>
                </a:lnTo>
                <a:lnTo>
                  <a:pt x="2311929" y="242693"/>
                </a:lnTo>
                <a:lnTo>
                  <a:pt x="2414090" y="193550"/>
                </a:lnTo>
                <a:lnTo>
                  <a:pt x="2512418" y="148041"/>
                </a:lnTo>
                <a:lnTo>
                  <a:pt x="2610156" y="104572"/>
                </a:lnTo>
                <a:lnTo>
                  <a:pt x="2707231" y="63187"/>
                </a:lnTo>
                <a:lnTo>
                  <a:pt x="2803567" y="23931"/>
                </a:lnTo>
                <a:lnTo>
                  <a:pt x="2864783" y="0"/>
                </a:lnTo>
                <a:close/>
              </a:path>
            </a:pathLst>
          </a:custGeom>
          <a:solidFill>
            <a:srgbClr val="00823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1" name="bk object 21"/>
          <p:cNvSpPr/>
          <p:nvPr/>
        </p:nvSpPr>
        <p:spPr>
          <a:xfrm>
            <a:off x="8" y="0"/>
            <a:ext cx="3396673" cy="1577788"/>
          </a:xfrm>
          <a:custGeom>
            <a:avLst/>
            <a:gdLst/>
            <a:ahLst/>
            <a:cxnLst/>
            <a:rect l="l" t="t" r="r" b="b"/>
            <a:pathLst>
              <a:path w="2802255" h="1788160">
                <a:moveTo>
                  <a:pt x="2802187" y="0"/>
                </a:moveTo>
                <a:lnTo>
                  <a:pt x="2570461" y="0"/>
                </a:lnTo>
                <a:lnTo>
                  <a:pt x="2534563" y="19087"/>
                </a:lnTo>
                <a:lnTo>
                  <a:pt x="2444144" y="68173"/>
                </a:lnTo>
                <a:lnTo>
                  <a:pt x="2353346" y="118772"/>
                </a:lnTo>
                <a:lnTo>
                  <a:pt x="2262224" y="170818"/>
                </a:lnTo>
                <a:lnTo>
                  <a:pt x="2170829" y="224245"/>
                </a:lnTo>
                <a:lnTo>
                  <a:pt x="2033343" y="306831"/>
                </a:lnTo>
                <a:lnTo>
                  <a:pt x="1895542" y="392152"/>
                </a:lnTo>
                <a:lnTo>
                  <a:pt x="1757606" y="479986"/>
                </a:lnTo>
                <a:lnTo>
                  <a:pt x="1619713" y="570108"/>
                </a:lnTo>
                <a:lnTo>
                  <a:pt x="1482043" y="662296"/>
                </a:lnTo>
                <a:lnTo>
                  <a:pt x="1344774" y="756326"/>
                </a:lnTo>
                <a:lnTo>
                  <a:pt x="1162681" y="884178"/>
                </a:lnTo>
                <a:lnTo>
                  <a:pt x="982043" y="1014380"/>
                </a:lnTo>
                <a:lnTo>
                  <a:pt x="803285" y="1146400"/>
                </a:lnTo>
                <a:lnTo>
                  <a:pt x="626830" y="1279711"/>
                </a:lnTo>
                <a:lnTo>
                  <a:pt x="410145" y="1447356"/>
                </a:lnTo>
                <a:lnTo>
                  <a:pt x="198550" y="1615157"/>
                </a:lnTo>
                <a:lnTo>
                  <a:pt x="0" y="1776242"/>
                </a:lnTo>
                <a:lnTo>
                  <a:pt x="0" y="1788051"/>
                </a:lnTo>
                <a:lnTo>
                  <a:pt x="163765" y="1660610"/>
                </a:lnTo>
                <a:lnTo>
                  <a:pt x="334661" y="1530506"/>
                </a:lnTo>
                <a:lnTo>
                  <a:pt x="509376" y="1400477"/>
                </a:lnTo>
                <a:lnTo>
                  <a:pt x="687433" y="1271039"/>
                </a:lnTo>
                <a:lnTo>
                  <a:pt x="868355" y="1142705"/>
                </a:lnTo>
                <a:lnTo>
                  <a:pt x="1051667" y="1015991"/>
                </a:lnTo>
                <a:lnTo>
                  <a:pt x="1236891" y="891410"/>
                </a:lnTo>
                <a:lnTo>
                  <a:pt x="1423550" y="769477"/>
                </a:lnTo>
                <a:lnTo>
                  <a:pt x="1564200" y="680074"/>
                </a:lnTo>
                <a:lnTo>
                  <a:pt x="1705189" y="592668"/>
                </a:lnTo>
                <a:lnTo>
                  <a:pt x="1846314" y="507474"/>
                </a:lnTo>
                <a:lnTo>
                  <a:pt x="1987376" y="424710"/>
                </a:lnTo>
                <a:lnTo>
                  <a:pt x="2128173" y="344593"/>
                </a:lnTo>
                <a:lnTo>
                  <a:pt x="2268505" y="267340"/>
                </a:lnTo>
                <a:lnTo>
                  <a:pt x="2408169" y="193168"/>
                </a:lnTo>
                <a:lnTo>
                  <a:pt x="2500808" y="145538"/>
                </a:lnTo>
                <a:lnTo>
                  <a:pt x="2593003" y="99439"/>
                </a:lnTo>
                <a:lnTo>
                  <a:pt x="2684692" y="54934"/>
                </a:lnTo>
                <a:lnTo>
                  <a:pt x="2775816" y="12088"/>
                </a:lnTo>
                <a:lnTo>
                  <a:pt x="2802187" y="0"/>
                </a:lnTo>
                <a:close/>
              </a:path>
            </a:pathLst>
          </a:custGeom>
          <a:solidFill>
            <a:srgbClr val="00823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2" name="bk object 22"/>
          <p:cNvSpPr/>
          <p:nvPr/>
        </p:nvSpPr>
        <p:spPr>
          <a:xfrm>
            <a:off x="2" y="8"/>
            <a:ext cx="3136516" cy="1574987"/>
          </a:xfrm>
          <a:custGeom>
            <a:avLst/>
            <a:gdLst/>
            <a:ahLst/>
            <a:cxnLst/>
            <a:rect l="l" t="t" r="r" b="b"/>
            <a:pathLst>
              <a:path w="2587625" h="1784985">
                <a:moveTo>
                  <a:pt x="2587575" y="0"/>
                </a:moveTo>
                <a:lnTo>
                  <a:pt x="2282262" y="0"/>
                </a:lnTo>
                <a:lnTo>
                  <a:pt x="2250696" y="19826"/>
                </a:lnTo>
                <a:lnTo>
                  <a:pt x="2116075" y="106079"/>
                </a:lnTo>
                <a:lnTo>
                  <a:pt x="1980692" y="195301"/>
                </a:lnTo>
                <a:lnTo>
                  <a:pt x="1844716" y="287317"/>
                </a:lnTo>
                <a:lnTo>
                  <a:pt x="1708312" y="381952"/>
                </a:lnTo>
                <a:lnTo>
                  <a:pt x="1571650" y="479031"/>
                </a:lnTo>
                <a:lnTo>
                  <a:pt x="1434896" y="578377"/>
                </a:lnTo>
                <a:lnTo>
                  <a:pt x="1298218" y="679816"/>
                </a:lnTo>
                <a:lnTo>
                  <a:pt x="1161784" y="783172"/>
                </a:lnTo>
                <a:lnTo>
                  <a:pt x="980442" y="923737"/>
                </a:lnTo>
                <a:lnTo>
                  <a:pt x="845327" y="1030807"/>
                </a:lnTo>
                <a:lnTo>
                  <a:pt x="666318" y="1175713"/>
                </a:lnTo>
                <a:lnTo>
                  <a:pt x="489134" y="1322572"/>
                </a:lnTo>
                <a:lnTo>
                  <a:pt x="314170" y="1470969"/>
                </a:lnTo>
                <a:lnTo>
                  <a:pt x="141823" y="1620487"/>
                </a:lnTo>
                <a:lnTo>
                  <a:pt x="0" y="1746104"/>
                </a:lnTo>
                <a:lnTo>
                  <a:pt x="0" y="1784621"/>
                </a:lnTo>
                <a:lnTo>
                  <a:pt x="317360" y="1529265"/>
                </a:lnTo>
                <a:lnTo>
                  <a:pt x="564092" y="1335282"/>
                </a:lnTo>
                <a:lnTo>
                  <a:pt x="772655" y="1175100"/>
                </a:lnTo>
                <a:lnTo>
                  <a:pt x="941257" y="1048504"/>
                </a:lnTo>
                <a:lnTo>
                  <a:pt x="1111382" y="923659"/>
                </a:lnTo>
                <a:lnTo>
                  <a:pt x="1282579" y="801216"/>
                </a:lnTo>
                <a:lnTo>
                  <a:pt x="1411824" y="711051"/>
                </a:lnTo>
                <a:lnTo>
                  <a:pt x="1541666" y="622561"/>
                </a:lnTo>
                <a:lnTo>
                  <a:pt x="1672049" y="535921"/>
                </a:lnTo>
                <a:lnTo>
                  <a:pt x="1802920" y="451308"/>
                </a:lnTo>
                <a:lnTo>
                  <a:pt x="1934223" y="368898"/>
                </a:lnTo>
                <a:lnTo>
                  <a:pt x="2021972" y="315268"/>
                </a:lnTo>
                <a:lnTo>
                  <a:pt x="2109873" y="262748"/>
                </a:lnTo>
                <a:lnTo>
                  <a:pt x="2197910" y="211389"/>
                </a:lnTo>
                <a:lnTo>
                  <a:pt x="2286066" y="161244"/>
                </a:lnTo>
                <a:lnTo>
                  <a:pt x="2374326" y="112365"/>
                </a:lnTo>
                <a:lnTo>
                  <a:pt x="2462672" y="64804"/>
                </a:lnTo>
                <a:lnTo>
                  <a:pt x="2551090" y="18613"/>
                </a:lnTo>
                <a:lnTo>
                  <a:pt x="2587575" y="0"/>
                </a:lnTo>
                <a:close/>
              </a:path>
            </a:pathLst>
          </a:custGeom>
          <a:solidFill>
            <a:srgbClr val="00823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3" name="bk object 23"/>
          <p:cNvSpPr/>
          <p:nvPr/>
        </p:nvSpPr>
        <p:spPr>
          <a:xfrm>
            <a:off x="5" y="8"/>
            <a:ext cx="2767060" cy="1544731"/>
          </a:xfrm>
          <a:custGeom>
            <a:avLst/>
            <a:gdLst/>
            <a:ahLst/>
            <a:cxnLst/>
            <a:rect l="l" t="t" r="r" b="b"/>
            <a:pathLst>
              <a:path w="2282825" h="1750695">
                <a:moveTo>
                  <a:pt x="418878" y="1381779"/>
                </a:moveTo>
                <a:lnTo>
                  <a:pt x="314170" y="1470969"/>
                </a:lnTo>
                <a:lnTo>
                  <a:pt x="141823" y="1620487"/>
                </a:lnTo>
                <a:lnTo>
                  <a:pt x="0" y="1746104"/>
                </a:lnTo>
                <a:lnTo>
                  <a:pt x="0" y="1750302"/>
                </a:lnTo>
                <a:lnTo>
                  <a:pt x="279990" y="1502630"/>
                </a:lnTo>
                <a:lnTo>
                  <a:pt x="418878" y="1381779"/>
                </a:lnTo>
                <a:close/>
              </a:path>
              <a:path w="2282825" h="1750695">
                <a:moveTo>
                  <a:pt x="2282262" y="0"/>
                </a:moveTo>
                <a:lnTo>
                  <a:pt x="2148367" y="0"/>
                </a:lnTo>
                <a:lnTo>
                  <a:pt x="1978343" y="124217"/>
                </a:lnTo>
                <a:lnTo>
                  <a:pt x="1799766" y="257826"/>
                </a:lnTo>
                <a:lnTo>
                  <a:pt x="1620233" y="395179"/>
                </a:lnTo>
                <a:lnTo>
                  <a:pt x="1395027" y="571500"/>
                </a:lnTo>
                <a:lnTo>
                  <a:pt x="1169606" y="752208"/>
                </a:lnTo>
                <a:lnTo>
                  <a:pt x="944681" y="936488"/>
                </a:lnTo>
                <a:lnTo>
                  <a:pt x="676427" y="1161194"/>
                </a:lnTo>
                <a:lnTo>
                  <a:pt x="418878" y="1381779"/>
                </a:lnTo>
                <a:lnTo>
                  <a:pt x="577473" y="1248924"/>
                </a:lnTo>
                <a:lnTo>
                  <a:pt x="755619" y="1102990"/>
                </a:lnTo>
                <a:lnTo>
                  <a:pt x="935390" y="959216"/>
                </a:lnTo>
                <a:lnTo>
                  <a:pt x="1116389" y="818020"/>
                </a:lnTo>
                <a:lnTo>
                  <a:pt x="1252705" y="714063"/>
                </a:lnTo>
                <a:lnTo>
                  <a:pt x="1389320" y="611966"/>
                </a:lnTo>
                <a:lnTo>
                  <a:pt x="1526067" y="511903"/>
                </a:lnTo>
                <a:lnTo>
                  <a:pt x="1662779" y="414049"/>
                </a:lnTo>
                <a:lnTo>
                  <a:pt x="1799287" y="318580"/>
                </a:lnTo>
                <a:lnTo>
                  <a:pt x="1935425" y="225671"/>
                </a:lnTo>
                <a:lnTo>
                  <a:pt x="2071024" y="135498"/>
                </a:lnTo>
                <a:lnTo>
                  <a:pt x="2205917" y="48236"/>
                </a:lnTo>
                <a:lnTo>
                  <a:pt x="2282262" y="0"/>
                </a:lnTo>
                <a:close/>
              </a:path>
            </a:pathLst>
          </a:custGeom>
          <a:solidFill>
            <a:srgbClr val="00823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4" name="bk object 24"/>
          <p:cNvSpPr/>
          <p:nvPr/>
        </p:nvSpPr>
        <p:spPr>
          <a:xfrm>
            <a:off x="7" y="0"/>
            <a:ext cx="2361431" cy="1538568"/>
          </a:xfrm>
          <a:custGeom>
            <a:avLst/>
            <a:gdLst/>
            <a:ahLst/>
            <a:cxnLst/>
            <a:rect l="l" t="t" r="r" b="b"/>
            <a:pathLst>
              <a:path w="1948180" h="1743710">
                <a:moveTo>
                  <a:pt x="1947919" y="0"/>
                </a:moveTo>
                <a:lnTo>
                  <a:pt x="1917909" y="0"/>
                </a:lnTo>
                <a:lnTo>
                  <a:pt x="662601" y="1123874"/>
                </a:lnTo>
                <a:lnTo>
                  <a:pt x="343088" y="1414479"/>
                </a:lnTo>
                <a:lnTo>
                  <a:pt x="0" y="1731988"/>
                </a:lnTo>
                <a:lnTo>
                  <a:pt x="0" y="1743287"/>
                </a:lnTo>
                <a:lnTo>
                  <a:pt x="673126" y="1123867"/>
                </a:lnTo>
                <a:lnTo>
                  <a:pt x="1102602" y="735262"/>
                </a:lnTo>
                <a:lnTo>
                  <a:pt x="1405087" y="466761"/>
                </a:lnTo>
                <a:lnTo>
                  <a:pt x="1664072" y="241318"/>
                </a:lnTo>
                <a:lnTo>
                  <a:pt x="1878863" y="58080"/>
                </a:lnTo>
                <a:lnTo>
                  <a:pt x="194791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 name="Holder 2"/>
          <p:cNvSpPr>
            <a:spLocks noGrp="1"/>
          </p:cNvSpPr>
          <p:nvPr>
            <p:ph type="title"/>
          </p:nvPr>
        </p:nvSpPr>
        <p:spPr>
          <a:xfrm>
            <a:off x="2118210" y="814957"/>
            <a:ext cx="7955588" cy="326115"/>
          </a:xfrm>
        </p:spPr>
        <p:txBody>
          <a:bodyPr lIns="0" tIns="0" rIns="0" bIns="0"/>
          <a:lstStyle>
            <a:lvl1pPr>
              <a:defRPr sz="2119" b="0" i="0">
                <a:solidFill>
                  <a:srgbClr val="545656"/>
                </a:solidFill>
                <a:latin typeface="Futura Lt BT"/>
                <a:cs typeface="Futura Lt B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881432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118210" y="814957"/>
            <a:ext cx="7955588" cy="326115"/>
          </a:xfrm>
        </p:spPr>
        <p:txBody>
          <a:bodyPr lIns="0" tIns="0" rIns="0" bIns="0"/>
          <a:lstStyle>
            <a:lvl1pPr>
              <a:defRPr sz="2119" b="0" i="0">
                <a:solidFill>
                  <a:srgbClr val="545656"/>
                </a:solidFill>
                <a:latin typeface="Futura Lt BT"/>
                <a:cs typeface="Futura Lt BT"/>
              </a:defRPr>
            </a:lvl1pPr>
          </a:lstStyle>
          <a:p>
            <a:endParaRPr/>
          </a:p>
        </p:txBody>
      </p:sp>
      <p:sp>
        <p:nvSpPr>
          <p:cNvPr id="3" name="Holder 3"/>
          <p:cNvSpPr>
            <a:spLocks noGrp="1"/>
          </p:cNvSpPr>
          <p:nvPr>
            <p:ph sz="half" idx="2"/>
          </p:nvPr>
        </p:nvSpPr>
        <p:spPr>
          <a:xfrm>
            <a:off x="609600" y="1577342"/>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2"/>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424691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2118210" y="814957"/>
            <a:ext cx="7955588" cy="326115"/>
          </a:xfrm>
        </p:spPr>
        <p:txBody>
          <a:bodyPr lIns="0" tIns="0" rIns="0" bIns="0"/>
          <a:lstStyle>
            <a:lvl1pPr>
              <a:defRPr sz="2119" b="0" i="0">
                <a:solidFill>
                  <a:srgbClr val="545656"/>
                </a:solidFill>
                <a:latin typeface="Futura Lt BT"/>
                <a:cs typeface="Futura Lt B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145721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719002"/>
            <a:ext cx="12192000" cy="1095375"/>
          </a:xfrm>
          <a:custGeom>
            <a:avLst/>
            <a:gdLst/>
            <a:ahLst/>
            <a:cxnLst/>
            <a:rect l="l" t="t" r="r" b="b"/>
            <a:pathLst>
              <a:path w="10058400" h="1241425">
                <a:moveTo>
                  <a:pt x="0" y="1241298"/>
                </a:moveTo>
                <a:lnTo>
                  <a:pt x="10058400" y="1241298"/>
                </a:lnTo>
                <a:lnTo>
                  <a:pt x="10058400" y="0"/>
                </a:lnTo>
                <a:lnTo>
                  <a:pt x="0" y="0"/>
                </a:lnTo>
                <a:lnTo>
                  <a:pt x="0" y="1241298"/>
                </a:lnTo>
                <a:close/>
              </a:path>
            </a:pathLst>
          </a:custGeom>
          <a:solidFill>
            <a:srgbClr val="1A558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17" name="bk object 17"/>
          <p:cNvSpPr/>
          <p:nvPr/>
        </p:nvSpPr>
        <p:spPr>
          <a:xfrm>
            <a:off x="6096000" y="2719002"/>
            <a:ext cx="6096000" cy="1095263"/>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18" name="bk object 18"/>
          <p:cNvSpPr/>
          <p:nvPr/>
        </p:nvSpPr>
        <p:spPr>
          <a:xfrm>
            <a:off x="5575075" y="3451189"/>
            <a:ext cx="997527" cy="726140"/>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20367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7838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017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1817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4252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77424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3562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336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55331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37569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85135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45138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4194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94AF2-668A-A99F-BFE9-2DB6F1483C5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9C360965-3B40-27B7-B3D1-FA9CA8719CE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327636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9A3F7-18A2-8FB0-C54E-0BBA7CD93FD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DDA280-A1D4-2FB4-41B8-91BA6541BBD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302034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ADAB5-D93C-156E-2EAC-36CF79A4D17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70FBB92-EF79-CE39-7DF6-2F35F94BB348}"/>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1595A0-F2D6-F5AE-9D29-E901448FEF4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703765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C5FC-AED4-148C-AA2D-F458F12F124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1BA585E-E2BA-DE06-6FB1-6EC9141B26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D1D93C-A38A-4A94-7FA8-CBB4E89DF67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FC1AD0-436F-9831-8297-213C58E3669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AF71E6-7EF5-84EB-AA36-A3ED7309D47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18273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DEC14-F71D-35AB-36D7-27D5255FD08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36870236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20725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4CD9-6548-D528-C6D2-C63A81E3D07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136D86-C010-D8C2-1BFD-83F8D15B6BB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FFB9A4-D8E0-1593-CB92-AED33C32359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477759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B9629-0748-A8C4-A577-F617BDD3DBA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9A1F7D-6AF0-B56A-BA39-FCDD0AD3E99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2779CC8-6F3D-E1E2-4CB8-7FE88B18F36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7702375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5EFED-460A-C0D7-F82F-E0D3DD33B5C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F0174C-1EA1-2D14-BC45-B4F365FB1879}"/>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4999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664606-BD23-7DDC-9FE7-427316A29206}"/>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72851D-F31D-5646-2B1F-8FF2DB31909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76721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NFP Layout Main">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219200"/>
          </a:xfrm>
          <a:prstGeom prst="rect">
            <a:avLst/>
          </a:prstGeom>
        </p:spPr>
        <p:txBody>
          <a:bodyPr vert="horz" lIns="0" tIns="0" rIns="0" bIns="0" anchor="ctr" anchorCtr="0"/>
          <a:lstStyle>
            <a:lvl1pPr algn="ctr">
              <a:lnSpc>
                <a:spcPts val="3800"/>
              </a:lnSpc>
              <a:defRPr>
                <a:solidFill>
                  <a:schemeClr val="tx1"/>
                </a:solidFill>
              </a:defRPr>
            </a:lvl1pPr>
          </a:lstStyle>
          <a:p>
            <a:r>
              <a:rPr lang="en-US"/>
              <a:t>Click to edit Master title style</a:t>
            </a:r>
          </a:p>
        </p:txBody>
      </p:sp>
      <p:sp>
        <p:nvSpPr>
          <p:cNvPr id="9" name="Content Placeholder 8"/>
          <p:cNvSpPr>
            <a:spLocks noGrp="1"/>
          </p:cNvSpPr>
          <p:nvPr>
            <p:ph sz="quarter" idx="13"/>
          </p:nvPr>
        </p:nvSpPr>
        <p:spPr>
          <a:xfrm>
            <a:off x="812800" y="1371600"/>
            <a:ext cx="9550400" cy="4953000"/>
          </a:xfrm>
          <a:prstGeom prst="rect">
            <a:avLst/>
          </a:prstGeom>
        </p:spPr>
        <p:txBody>
          <a:bodyPr vert="horz" lIns="0" tIns="0" rIns="0" bIns="0"/>
          <a:lstStyle>
            <a:lvl1pPr marL="137160">
              <a:lnSpc>
                <a:spcPts val="2900"/>
              </a:lnSpc>
              <a:buClr>
                <a:srgbClr val="FF8000"/>
              </a:buClr>
              <a:defRPr/>
            </a:lvl1pPr>
            <a:lvl2pPr marL="594360">
              <a:lnSpc>
                <a:spcPts val="2600"/>
              </a:lnSpc>
              <a:buClr>
                <a:srgbClr val="3EB1C8"/>
              </a:buClr>
              <a:defRPr/>
            </a:lvl2pPr>
            <a:lvl3pPr marL="1051560">
              <a:lnSpc>
                <a:spcPts val="2300"/>
              </a:lnSpc>
              <a:buClr>
                <a:srgbClr val="4FA735"/>
              </a:buClr>
              <a:defRPr/>
            </a:lvl3pPr>
            <a:lvl4pPr marL="1508760">
              <a:lnSpc>
                <a:spcPts val="2000"/>
              </a:lnSpc>
              <a:buClr>
                <a:srgbClr val="FF8000"/>
              </a:buClr>
              <a:defRPr/>
            </a:lvl4pPr>
            <a:lvl5pPr marL="1965960">
              <a:lnSpc>
                <a:spcPts val="2000"/>
              </a:lnSpc>
              <a:buClr>
                <a:srgbClr val="3EB1C8"/>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36732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79280-BD13-95FC-13A2-4E75B51DEC4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D796CD-A715-E76D-017A-156F1781C31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AC56E1-1C2E-EE48-2003-CE42BA38C93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7759F91-2995-63A3-8C3A-97C77671096A}"/>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62646C5-EED9-2607-BFAA-5B6EDDAF171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8027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F05C2-5112-74B5-00D0-37940AECF65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0F94DF1-089F-E7E9-B161-1F304EC8817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89EBD0-9B66-3E56-E449-D7E18C553DA4}"/>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10CE781-3662-B170-BEB1-8B73C196A091}"/>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AD3FA59B-4F33-D656-F8AE-3AE465EB9737}"/>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6583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E6E25-6DD4-4B1C-19EB-720D0DE4757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317F24-4609-D02E-0D8E-7D818301A80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84CC19-FDEF-2285-13A2-D859B8430A7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B6528B6-B558-A5D8-271E-FF56A8AC57D9}"/>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79DB75E-AE28-66E0-337E-DB4054BE5472}"/>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106994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06E48-F704-27D0-5277-7F63CCB6C21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5734D1C4-598A-F4A7-1F17-8D5FB904A15E}"/>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85C69C-7F04-B972-BF3A-287226530D62}"/>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C08466-076C-C22C-2EE5-36511650CE3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1DD989D-69D1-FF33-09A4-4334009A0974}"/>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DD1FCEC4-DF8E-CC0C-B497-689CA176F3B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49298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C984D-70ED-57B4-2112-CC5B011DD494}"/>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608787F-72F4-B45A-5CFE-A565EF4FEE7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1BA95B-171F-56FE-D9C7-E7D505891CC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339734-A53D-1714-CEB5-4C5998027E5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7E7FE4-E1D3-B46D-773F-52A590EC7E06}"/>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F4CCA1-A42E-E19F-C9CF-560865E8189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72262302-2DD5-ED78-D1F8-EC93A99B48E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E598BACD-DCE4-A592-9EF2-86FE95ACF829}"/>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2939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0F620-D093-D524-C4F2-2A28D1A15E3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8A0EAF2-D905-AB6B-7069-3F80CCBDBDE6}"/>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F95C19E8-3E87-266E-9888-1E1E284979F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8FBD963F-6785-F83C-B2A8-B3A2CA21910F}"/>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71107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BD2A36-1ABC-9D48-8681-484D5FF194E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79C6C055-067F-179B-70B8-B8CE5061FDF2}"/>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55C6D0B6-971F-93D8-C606-440B151F28F4}"/>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3919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75D9-1E3C-6C41-6A3E-D64D291D836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852CF4-BF6B-2FAD-ECC0-78A6C15A4F8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3B519-F1E0-4F96-F64B-40373230D78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2C7418-F6E9-E60D-5EE2-8FABFCBA5309}"/>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CA42C95-2753-572B-4FAC-4AC4E046CB18}"/>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CDB32CF5-8506-5FAB-7E35-1306556CC64A}"/>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06124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F9EE5-1399-1FF9-25B0-A7C690EE0A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175376-0911-0727-B827-94AAD070530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C5ED167-04F9-A887-FB03-03CEB6115A8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76E3DD-6356-9421-3CC7-A45A2BC0DD2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3366572-335B-06F5-1E20-D605A9C8C390}"/>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619B8B09-F935-6539-1619-E038076DD26B}"/>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698861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EFC8-19D4-C36A-3E91-BB575A63A6F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6D9221-B374-465E-1D6D-42621803A7EA}"/>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80110E-2FC2-2025-C139-E1132E57509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5DB832A-6AD1-C380-0EBF-B729291F31B5}"/>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C9639BD-FF24-E61B-9D5D-4D89FA133548}"/>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3239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24A9EA-0434-3676-F95F-16CF23207473}"/>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4D9C29-724B-E07B-139F-9F01FE221CF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FCC0F-C991-E247-FCF2-78F7F60D64C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ABC7C5C-A999-F249-9A98-DAC4C05A0EB5}"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5973437-8A42-E647-C25A-4A4D32868D77}"/>
              </a:ext>
            </a:extLst>
          </p:cNvPr>
          <p:cNvSpPr>
            <a:spLocks noGrp="1"/>
          </p:cNvSpPr>
          <p:nvPr>
            <p:ph type="ftr" sz="quarter" idx="11"/>
          </p:nvPr>
        </p:nvSpPr>
        <p:spPr>
          <a:xfrm>
            <a:off x="4038600" y="6356350"/>
            <a:ext cx="411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C732BD3-369A-DD3F-58ED-7ABEC2058B0D}"/>
              </a:ext>
            </a:extLst>
          </p:cNvPr>
          <p:cNvSpPr>
            <a:spLocks noGrp="1"/>
          </p:cNvSpPr>
          <p:nvPr>
            <p:ph type="sldNum" sz="quarter" idx="12"/>
          </p:nvPr>
        </p:nvSpPr>
        <p:spPr>
          <a:xfrm>
            <a:off x="86106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7C53386-35FF-1646-87DE-A24EDC9D440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2798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0"/>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8"/>
            <a:ext cx="6400800" cy="1947333"/>
          </a:xfrm>
        </p:spPr>
        <p:txBody>
          <a:bodyPr anchor="t">
            <a:normAutofit/>
          </a:bodyPr>
          <a:lstStyle>
            <a:lvl1pPr marL="0" indent="0" algn="l">
              <a:buNone/>
              <a:defRPr sz="2100">
                <a:solidFill>
                  <a:schemeClr val="bg2">
                    <a:lumMod val="75000"/>
                  </a:schemeClr>
                </a:solidFill>
              </a:defRPr>
            </a:lvl1pPr>
            <a:lvl2pPr marL="457223" indent="0" algn="ctr">
              <a:buNone/>
              <a:defRPr>
                <a:solidFill>
                  <a:schemeClr val="tx1">
                    <a:tint val="75000"/>
                  </a:schemeClr>
                </a:solidFill>
              </a:defRPr>
            </a:lvl2pPr>
            <a:lvl3pPr marL="914446" indent="0" algn="ctr">
              <a:buNone/>
              <a:defRPr>
                <a:solidFill>
                  <a:schemeClr val="tx1">
                    <a:tint val="75000"/>
                  </a:schemeClr>
                </a:solidFill>
              </a:defRPr>
            </a:lvl3pPr>
            <a:lvl4pPr marL="1371669" indent="0" algn="ctr">
              <a:buNone/>
              <a:defRPr>
                <a:solidFill>
                  <a:schemeClr val="tx1">
                    <a:tint val="75000"/>
                  </a:schemeClr>
                </a:solidFill>
              </a:defRPr>
            </a:lvl4pPr>
            <a:lvl5pPr marL="1828891" indent="0" algn="ctr">
              <a:buNone/>
              <a:defRPr>
                <a:solidFill>
                  <a:schemeClr val="tx1">
                    <a:tint val="75000"/>
                  </a:schemeClr>
                </a:solidFill>
              </a:defRPr>
            </a:lvl5pPr>
            <a:lvl6pPr marL="2286114" indent="0" algn="ctr">
              <a:buNone/>
              <a:defRPr>
                <a:solidFill>
                  <a:schemeClr val="tx1">
                    <a:tint val="75000"/>
                  </a:schemeClr>
                </a:solidFill>
              </a:defRPr>
            </a:lvl6pPr>
            <a:lvl7pPr marL="2743337" indent="0" algn="ctr">
              <a:buNone/>
              <a:defRPr>
                <a:solidFill>
                  <a:schemeClr val="tx1">
                    <a:tint val="75000"/>
                  </a:schemeClr>
                </a:solidFill>
              </a:defRPr>
            </a:lvl7pPr>
            <a:lvl8pPr marL="3200560" indent="0" algn="ctr">
              <a:buNone/>
              <a:defRPr>
                <a:solidFill>
                  <a:schemeClr val="tx1">
                    <a:tint val="75000"/>
                  </a:schemeClr>
                </a:solidFill>
              </a:defRPr>
            </a:lvl8pPr>
            <a:lvl9pPr marL="3657783"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6"/>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79"/>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7" y="609602"/>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4012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399289905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2"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363972802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2" y="685801"/>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4" y="685802"/>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304815"/>
            <a:endParaRPr lang="en-US">
              <a:solidFill>
                <a:srgbClr val="242852">
                  <a:lumMod val="50000"/>
                </a:srgbClr>
              </a:solidFill>
            </a:endParaRPr>
          </a:p>
        </p:txBody>
      </p:sp>
      <p:sp>
        <p:nvSpPr>
          <p:cNvPr id="6" name="Footer Placeholder 5"/>
          <p:cNvSpPr>
            <a:spLocks noGrp="1"/>
          </p:cNvSpPr>
          <p:nvPr>
            <p:ph type="ftr" sz="quarter" idx="11"/>
          </p:nvPr>
        </p:nvSpPr>
        <p:spPr/>
        <p:txBody>
          <a:bodyPr/>
          <a:lstStyle/>
          <a:p>
            <a:pPr defTabSz="304815"/>
            <a:endParaRPr lang="en-US">
              <a:solidFill>
                <a:srgbClr val="242852">
                  <a:lumMod val="50000"/>
                </a:srgbClr>
              </a:solidFill>
            </a:endParaRPr>
          </a:p>
        </p:txBody>
      </p:sp>
      <p:sp>
        <p:nvSpPr>
          <p:cNvPr id="7" name="Slide Number Placeholder 6"/>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11969097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800" b="0">
                <a:solidFill>
                  <a:schemeClr val="tx1"/>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684212" y="1270530"/>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304815"/>
            <a:endParaRPr lang="en-US">
              <a:solidFill>
                <a:srgbClr val="242852">
                  <a:lumMod val="50000"/>
                </a:srgbClr>
              </a:solidFill>
            </a:endParaRPr>
          </a:p>
        </p:txBody>
      </p:sp>
      <p:sp>
        <p:nvSpPr>
          <p:cNvPr id="8" name="Footer Placeholder 7"/>
          <p:cNvSpPr>
            <a:spLocks noGrp="1"/>
          </p:cNvSpPr>
          <p:nvPr>
            <p:ph type="ftr" sz="quarter" idx="11"/>
          </p:nvPr>
        </p:nvSpPr>
        <p:spPr/>
        <p:txBody>
          <a:bodyPr/>
          <a:lstStyle/>
          <a:p>
            <a:pPr defTabSz="304815"/>
            <a:endParaRPr lang="en-US">
              <a:solidFill>
                <a:srgbClr val="242852">
                  <a:lumMod val="50000"/>
                </a:srgbClr>
              </a:solidFill>
            </a:endParaRPr>
          </a:p>
        </p:txBody>
      </p:sp>
      <p:sp>
        <p:nvSpPr>
          <p:cNvPr id="9" name="Slide Number Placeholder 8"/>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199640041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defTabSz="304815"/>
            <a:endParaRPr lang="en-US">
              <a:solidFill>
                <a:srgbClr val="242852">
                  <a:lumMod val="50000"/>
                </a:srgbClr>
              </a:solidFill>
            </a:endParaRPr>
          </a:p>
        </p:txBody>
      </p:sp>
      <p:sp>
        <p:nvSpPr>
          <p:cNvPr id="4" name="Footer Placeholder 3"/>
          <p:cNvSpPr>
            <a:spLocks noGrp="1"/>
          </p:cNvSpPr>
          <p:nvPr>
            <p:ph type="ftr" sz="quarter" idx="11"/>
          </p:nvPr>
        </p:nvSpPr>
        <p:spPr/>
        <p:txBody>
          <a:bodyPr/>
          <a:lstStyle/>
          <a:p>
            <a:pPr defTabSz="304815"/>
            <a:endParaRPr lang="en-US">
              <a:solidFill>
                <a:srgbClr val="242852">
                  <a:lumMod val="50000"/>
                </a:srgbClr>
              </a:solidFill>
            </a:endParaRPr>
          </a:p>
        </p:txBody>
      </p:sp>
      <p:sp>
        <p:nvSpPr>
          <p:cNvPr id="5" name="Slide Number Placeholder 4"/>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78349243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304815"/>
            <a:endParaRPr lang="en-US">
              <a:solidFill>
                <a:srgbClr val="242852">
                  <a:lumMod val="50000"/>
                </a:srgbClr>
              </a:solidFill>
            </a:endParaRPr>
          </a:p>
        </p:txBody>
      </p:sp>
      <p:sp>
        <p:nvSpPr>
          <p:cNvPr id="3" name="Footer Placeholder 2"/>
          <p:cNvSpPr>
            <a:spLocks noGrp="1"/>
          </p:cNvSpPr>
          <p:nvPr>
            <p:ph type="ftr" sz="quarter" idx="11"/>
          </p:nvPr>
        </p:nvSpPr>
        <p:spPr/>
        <p:txBody>
          <a:bodyPr/>
          <a:lstStyle/>
          <a:p>
            <a:pPr defTabSz="304815"/>
            <a:endParaRPr lang="en-US">
              <a:solidFill>
                <a:srgbClr val="242852">
                  <a:lumMod val="50000"/>
                </a:srgbClr>
              </a:solidFill>
            </a:endParaRPr>
          </a:p>
        </p:txBody>
      </p:sp>
      <p:sp>
        <p:nvSpPr>
          <p:cNvPr id="4" name="Slide Number Placeholder 3"/>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30367332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800"/>
            <a:ext cx="3657600" cy="2091267"/>
          </a:xfrm>
        </p:spPr>
        <p:txBody>
          <a:bodyPr anchor="t">
            <a:normAutofit/>
          </a:bodyPr>
          <a:lstStyle>
            <a:lvl1pPr marL="0" indent="0">
              <a:buNone/>
              <a:defRPr sz="1600"/>
            </a:lvl1pPr>
            <a:lvl2pPr marL="457223" indent="0">
              <a:buNone/>
              <a:defRPr sz="1200"/>
            </a:lvl2pPr>
            <a:lvl3pPr marL="914446" indent="0">
              <a:buNone/>
              <a:defRPr sz="1000"/>
            </a:lvl3pPr>
            <a:lvl4pPr marL="1371669" indent="0">
              <a:buNone/>
              <a:defRPr sz="900"/>
            </a:lvl4pPr>
            <a:lvl5pPr marL="1828891" indent="0">
              <a:buNone/>
              <a:defRPr sz="900"/>
            </a:lvl5pPr>
            <a:lvl6pPr marL="2286114" indent="0">
              <a:buNone/>
              <a:defRPr sz="900"/>
            </a:lvl6pPr>
            <a:lvl7pPr marL="2743337" indent="0">
              <a:buNone/>
              <a:defRPr sz="900"/>
            </a:lvl7pPr>
            <a:lvl8pPr marL="3200560" indent="0">
              <a:buNone/>
              <a:defRPr sz="900"/>
            </a:lvl8pPr>
            <a:lvl9pPr marL="365778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defTabSz="304815"/>
            <a:endParaRPr lang="en-US">
              <a:solidFill>
                <a:srgbClr val="242852">
                  <a:lumMod val="50000"/>
                </a:srgbClr>
              </a:solidFill>
            </a:endParaRPr>
          </a:p>
        </p:txBody>
      </p:sp>
      <p:sp>
        <p:nvSpPr>
          <p:cNvPr id="6" name="Footer Placeholder 5"/>
          <p:cNvSpPr>
            <a:spLocks noGrp="1"/>
          </p:cNvSpPr>
          <p:nvPr>
            <p:ph type="ftr" sz="quarter" idx="11"/>
          </p:nvPr>
        </p:nvSpPr>
        <p:spPr/>
        <p:txBody>
          <a:bodyPr/>
          <a:lstStyle/>
          <a:p>
            <a:pPr defTabSz="304815"/>
            <a:endParaRPr lang="en-US">
              <a:solidFill>
                <a:srgbClr val="242852">
                  <a:lumMod val="50000"/>
                </a:srgbClr>
              </a:solidFill>
            </a:endParaRPr>
          </a:p>
        </p:txBody>
      </p:sp>
      <p:sp>
        <p:nvSpPr>
          <p:cNvPr id="7" name="Slide Number Placeholder 6"/>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6719365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23" indent="0">
              <a:buNone/>
              <a:defRPr sz="1600"/>
            </a:lvl2pPr>
            <a:lvl3pPr marL="914446" indent="0">
              <a:buNone/>
              <a:defRPr sz="1600"/>
            </a:lvl3pPr>
            <a:lvl4pPr marL="1371669" indent="0">
              <a:buNone/>
              <a:defRPr sz="1600"/>
            </a:lvl4pPr>
            <a:lvl5pPr marL="1828891" indent="0">
              <a:buNone/>
              <a:defRPr sz="1600"/>
            </a:lvl5pPr>
            <a:lvl6pPr marL="2286114" indent="0">
              <a:buNone/>
              <a:defRPr sz="1600"/>
            </a:lvl6pPr>
            <a:lvl7pPr marL="2743337" indent="0">
              <a:buNone/>
              <a:defRPr sz="1600"/>
            </a:lvl7pPr>
            <a:lvl8pPr marL="3200560" indent="0">
              <a:buNone/>
              <a:defRPr sz="1600"/>
            </a:lvl8pPr>
            <a:lvl9pPr marL="3657783"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7"/>
            <a:ext cx="6021388" cy="2048933"/>
          </a:xfrm>
        </p:spPr>
        <p:txBody>
          <a:bodyPr anchor="t">
            <a:normAutofit/>
          </a:bodyPr>
          <a:lstStyle>
            <a:lvl1pPr marL="0" indent="0">
              <a:buNone/>
              <a:defRPr sz="1800"/>
            </a:lvl1pPr>
            <a:lvl2pPr marL="457223" indent="0">
              <a:buNone/>
              <a:defRPr sz="1200"/>
            </a:lvl2pPr>
            <a:lvl3pPr marL="914446" indent="0">
              <a:buNone/>
              <a:defRPr sz="1000"/>
            </a:lvl3pPr>
            <a:lvl4pPr marL="1371669" indent="0">
              <a:buNone/>
              <a:defRPr sz="900"/>
            </a:lvl4pPr>
            <a:lvl5pPr marL="1828891" indent="0">
              <a:buNone/>
              <a:defRPr sz="900"/>
            </a:lvl5pPr>
            <a:lvl6pPr marL="2286114" indent="0">
              <a:buNone/>
              <a:defRPr sz="900"/>
            </a:lvl6pPr>
            <a:lvl7pPr marL="2743337" indent="0">
              <a:buNone/>
              <a:defRPr sz="900"/>
            </a:lvl7pPr>
            <a:lvl8pPr marL="3200560" indent="0">
              <a:buNone/>
              <a:defRPr sz="900"/>
            </a:lvl8pPr>
            <a:lvl9pPr marL="365778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defTabSz="304815"/>
            <a:endParaRPr lang="en-US">
              <a:solidFill>
                <a:srgbClr val="242852">
                  <a:lumMod val="50000"/>
                </a:srgbClr>
              </a:solidFill>
            </a:endParaRPr>
          </a:p>
        </p:txBody>
      </p:sp>
      <p:sp>
        <p:nvSpPr>
          <p:cNvPr id="6" name="Footer Placeholder 5"/>
          <p:cNvSpPr>
            <a:spLocks noGrp="1"/>
          </p:cNvSpPr>
          <p:nvPr>
            <p:ph type="ftr" sz="quarter" idx="11"/>
          </p:nvPr>
        </p:nvSpPr>
        <p:spPr/>
        <p:txBody>
          <a:bodyPr/>
          <a:lstStyle/>
          <a:p>
            <a:pPr defTabSz="304815"/>
            <a:endParaRPr lang="en-US">
              <a:solidFill>
                <a:srgbClr val="242852">
                  <a:lumMod val="50000"/>
                </a:srgbClr>
              </a:solidFill>
            </a:endParaRPr>
          </a:p>
        </p:txBody>
      </p:sp>
      <p:sp>
        <p:nvSpPr>
          <p:cNvPr id="7" name="Slide Number Placeholder 6"/>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3768454838"/>
      </p:ext>
    </p:extLst>
  </p:cSld>
  <p:clrMapOvr>
    <a:masterClrMapping/>
  </p:clrMapOvr>
  <p:hf sldNum="0"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23" indent="0">
              <a:buNone/>
              <a:defRPr sz="1600"/>
            </a:lvl2pPr>
            <a:lvl3pPr marL="914446" indent="0">
              <a:buNone/>
              <a:defRPr sz="1600"/>
            </a:lvl3pPr>
            <a:lvl4pPr marL="1371669" indent="0">
              <a:buNone/>
              <a:defRPr sz="1600"/>
            </a:lvl4pPr>
            <a:lvl5pPr marL="1828891" indent="0">
              <a:buNone/>
              <a:defRPr sz="1600"/>
            </a:lvl5pPr>
            <a:lvl6pPr marL="2286114" indent="0">
              <a:buNone/>
              <a:defRPr sz="1600"/>
            </a:lvl6pPr>
            <a:lvl7pPr marL="2743337" indent="0">
              <a:buNone/>
              <a:defRPr sz="1600"/>
            </a:lvl7pPr>
            <a:lvl8pPr marL="3200560" indent="0">
              <a:buNone/>
              <a:defRPr sz="1600"/>
            </a:lvl8pPr>
            <a:lvl9pPr marL="3657783"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23" indent="0">
              <a:buFontTx/>
              <a:buNone/>
              <a:defRPr/>
            </a:lvl2pPr>
            <a:lvl3pPr marL="914446" indent="0">
              <a:buFontTx/>
              <a:buNone/>
              <a:defRPr/>
            </a:lvl3pPr>
            <a:lvl4pPr marL="1371669" indent="0">
              <a:buFontTx/>
              <a:buNone/>
              <a:defRPr/>
            </a:lvl4pPr>
            <a:lvl5pPr marL="1828891"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pPr defTabSz="304815"/>
            <a:endParaRPr lang="en-US">
              <a:solidFill>
                <a:srgbClr val="242852">
                  <a:lumMod val="50000"/>
                </a:srgbClr>
              </a:solidFill>
            </a:endParaRPr>
          </a:p>
        </p:txBody>
      </p:sp>
      <p:sp>
        <p:nvSpPr>
          <p:cNvPr id="4" name="Footer Placeholder 3"/>
          <p:cNvSpPr>
            <a:spLocks noGrp="1"/>
          </p:cNvSpPr>
          <p:nvPr>
            <p:ph type="ftr" sz="quarter" idx="11"/>
          </p:nvPr>
        </p:nvSpPr>
        <p:spPr/>
        <p:txBody>
          <a:bodyPr/>
          <a:lstStyle/>
          <a:p>
            <a:pPr defTabSz="304815"/>
            <a:endParaRPr lang="en-US">
              <a:solidFill>
                <a:srgbClr val="242852">
                  <a:lumMod val="50000"/>
                </a:srgbClr>
              </a:solidFill>
            </a:endParaRPr>
          </a:p>
        </p:txBody>
      </p:sp>
      <p:sp>
        <p:nvSpPr>
          <p:cNvPr id="5" name="Slide Number Placeholder 4"/>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97059069"/>
      </p:ext>
    </p:extLst>
  </p:cSld>
  <p:clrMapOvr>
    <a:masterClrMapping/>
  </p:clrMapOvr>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403137038"/>
      </p:ext>
    </p:extLst>
  </p:cSld>
  <p:clrMapOvr>
    <a:masterClrMapping/>
  </p:clrMapOvr>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23" indent="0">
              <a:buFontTx/>
              <a:buNone/>
              <a:defRPr/>
            </a:lvl2pPr>
            <a:lvl3pPr marL="914446" indent="0">
              <a:buFontTx/>
              <a:buNone/>
              <a:defRPr/>
            </a:lvl3pPr>
            <a:lvl4pPr marL="1371669" indent="0">
              <a:buFontTx/>
              <a:buNone/>
              <a:defRPr/>
            </a:lvl4pPr>
            <a:lvl5pPr marL="1828891"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8"/>
            <a:ext cx="8534400" cy="1684865"/>
          </a:xfrm>
        </p:spPr>
        <p:txBody>
          <a:bodyPr anchor="ctr">
            <a:normAutofit/>
          </a:bodyPr>
          <a:lstStyle>
            <a:lvl1pPr marL="0" indent="0" algn="l">
              <a:buNone/>
              <a:defRPr sz="20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marL="0" marR="0" lvl="0" indent="0" algn="r" defTabSz="30481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p:txBody>
      </p:sp>
    </p:spTree>
    <p:extLst>
      <p:ext uri="{BB962C8B-B14F-4D97-AF65-F5344CB8AC3E}">
        <p14:creationId xmlns:p14="http://schemas.microsoft.com/office/powerpoint/2010/main" val="184372044"/>
      </p:ext>
    </p:extLst>
  </p:cSld>
  <p:clrMapOvr>
    <a:masterClrMapping/>
  </p:clrMapOvr>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5132981"/>
            <a:ext cx="8535990" cy="860400"/>
          </a:xfrm>
        </p:spPr>
        <p:txBody>
          <a:bodyPr anchor="t">
            <a:normAutofit/>
          </a:bodyPr>
          <a:lstStyle>
            <a:lvl1pPr marL="0" indent="0" algn="l">
              <a:buNone/>
              <a:defRPr sz="20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240842050"/>
      </p:ext>
    </p:extLst>
  </p:cSld>
  <p:clrMapOvr>
    <a:masterClrMapping/>
  </p:clrMapOvr>
  <p:hf sldNum="0"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2" y="4978400"/>
            <a:ext cx="8534401" cy="1016000"/>
          </a:xfrm>
        </p:spPr>
        <p:txBody>
          <a:bodyPr anchor="t">
            <a:normAutofit/>
          </a:bodyPr>
          <a:lstStyle>
            <a:lvl1pPr marL="0" indent="0" algn="l">
              <a:buNone/>
              <a:defRPr sz="18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marL="0" marR="0" lvl="0" indent="0" algn="l" defTabSz="30481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marL="0" marR="0" lvl="0" indent="0" algn="r" defTabSz="304815"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white"/>
                </a:solidFill>
                <a:effectLst/>
                <a:uLnTx/>
                <a:uFillTx/>
                <a:latin typeface="Century Gothic" panose="020B0502020202020204"/>
                <a:ea typeface="+mn-ea"/>
                <a:cs typeface="+mn-cs"/>
              </a:rPr>
              <a:t>”</a:t>
            </a:r>
          </a:p>
        </p:txBody>
      </p:sp>
    </p:spTree>
    <p:extLst>
      <p:ext uri="{BB962C8B-B14F-4D97-AF65-F5344CB8AC3E}">
        <p14:creationId xmlns:p14="http://schemas.microsoft.com/office/powerpoint/2010/main" val="549968464"/>
      </p:ext>
    </p:extLst>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2" y="4766733"/>
            <a:ext cx="8534401" cy="1227667"/>
          </a:xfrm>
        </p:spPr>
        <p:txBody>
          <a:bodyPr anchor="t">
            <a:normAutofit/>
          </a:bodyPr>
          <a:lstStyle>
            <a:lvl1pPr marL="0" indent="0" algn="l">
              <a:buNone/>
              <a:defRPr sz="1800">
                <a:solidFill>
                  <a:schemeClr val="bg2">
                    <a:lumMod val="75000"/>
                  </a:schemeClr>
                </a:solidFill>
              </a:defRPr>
            </a:lvl1pPr>
            <a:lvl2pPr marL="457223" indent="0">
              <a:buNone/>
              <a:defRPr sz="1800">
                <a:solidFill>
                  <a:schemeClr val="tx1">
                    <a:tint val="75000"/>
                  </a:schemeClr>
                </a:solidFill>
              </a:defRPr>
            </a:lvl2pPr>
            <a:lvl3pPr marL="914446" indent="0">
              <a:buNone/>
              <a:defRPr sz="1600">
                <a:solidFill>
                  <a:schemeClr val="tx1">
                    <a:tint val="75000"/>
                  </a:schemeClr>
                </a:solidFill>
              </a:defRPr>
            </a:lvl3pPr>
            <a:lvl4pPr marL="1371669" indent="0">
              <a:buNone/>
              <a:defRPr sz="1400">
                <a:solidFill>
                  <a:schemeClr val="tx1">
                    <a:tint val="75000"/>
                  </a:schemeClr>
                </a:solidFill>
              </a:defRPr>
            </a:lvl4pPr>
            <a:lvl5pPr marL="1828891" indent="0">
              <a:buNone/>
              <a:defRPr sz="1400">
                <a:solidFill>
                  <a:schemeClr val="tx1">
                    <a:tint val="75000"/>
                  </a:schemeClr>
                </a:solidFill>
              </a:defRPr>
            </a:lvl5pPr>
            <a:lvl6pPr marL="2286114" indent="0">
              <a:buNone/>
              <a:defRPr sz="1400">
                <a:solidFill>
                  <a:schemeClr val="tx1">
                    <a:tint val="75000"/>
                  </a:schemeClr>
                </a:solidFill>
              </a:defRPr>
            </a:lvl6pPr>
            <a:lvl7pPr marL="2743337" indent="0">
              <a:buNone/>
              <a:defRPr sz="1400">
                <a:solidFill>
                  <a:schemeClr val="tx1">
                    <a:tint val="75000"/>
                  </a:schemeClr>
                </a:solidFill>
              </a:defRPr>
            </a:lvl7pPr>
            <a:lvl8pPr marL="3200560" indent="0">
              <a:buNone/>
              <a:defRPr sz="1400">
                <a:solidFill>
                  <a:schemeClr val="tx1">
                    <a:tint val="75000"/>
                  </a:schemeClr>
                </a:solidFill>
              </a:defRPr>
            </a:lvl8pPr>
            <a:lvl9pPr marL="365778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2028559949"/>
      </p:ext>
    </p:extLst>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161016551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04815"/>
            <a:endParaRPr lang="en-US">
              <a:solidFill>
                <a:srgbClr val="242852">
                  <a:lumMod val="50000"/>
                </a:srgbClr>
              </a:solidFill>
            </a:endParaRPr>
          </a:p>
        </p:txBody>
      </p:sp>
      <p:sp>
        <p:nvSpPr>
          <p:cNvPr id="5" name="Footer Placeholder 4"/>
          <p:cNvSpPr>
            <a:spLocks noGrp="1"/>
          </p:cNvSpPr>
          <p:nvPr>
            <p:ph type="ftr" sz="quarter" idx="11"/>
          </p:nvPr>
        </p:nvSpPr>
        <p:spPr/>
        <p:txBody>
          <a:bodyPr/>
          <a:lstStyle/>
          <a:p>
            <a:pPr defTabSz="304815"/>
            <a:endParaRPr lang="en-US">
              <a:solidFill>
                <a:srgbClr val="242852">
                  <a:lumMod val="50000"/>
                </a:srgbClr>
              </a:solidFill>
            </a:endParaRPr>
          </a:p>
        </p:txBody>
      </p:sp>
      <p:sp>
        <p:nvSpPr>
          <p:cNvPr id="6" name="Slide Number Placeholder 5"/>
          <p:cNvSpPr>
            <a:spLocks noGrp="1"/>
          </p:cNvSpPr>
          <p:nvPr>
            <p:ph type="sldNum" sz="quarter" idx="12"/>
          </p:nvPr>
        </p:nvSpPr>
        <p:spPr/>
        <p:txBody>
          <a:body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9389980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A0ACEA30-C7A7-3D4F-B284-06712832DBBD}"/>
              </a:ext>
            </a:extLst>
          </p:cNvPr>
          <p:cNvSpPr/>
          <p:nvPr userDrawn="1"/>
        </p:nvSpPr>
        <p:spPr>
          <a:xfrm>
            <a:off x="0" y="4150519"/>
            <a:ext cx="12192000" cy="27074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4F572636-5E25-AC4D-83ED-BBA0E08D6CCC}"/>
              </a:ext>
            </a:extLst>
          </p:cNvPr>
          <p:cNvPicPr>
            <a:picLocks noChangeAspect="1"/>
          </p:cNvPicPr>
          <p:nvPr userDrawn="1"/>
        </p:nvPicPr>
        <p:blipFill rotWithShape="1">
          <a:blip r:embed="rId2"/>
          <a:srcRect b="90013"/>
          <a:stretch/>
        </p:blipFill>
        <p:spPr>
          <a:xfrm>
            <a:off x="-241127" y="4052937"/>
            <a:ext cx="12699827" cy="275556"/>
          </a:xfrm>
          <a:prstGeom prst="rect">
            <a:avLst/>
          </a:prstGeom>
        </p:spPr>
      </p:pic>
      <p:sp>
        <p:nvSpPr>
          <p:cNvPr id="2" name="Title 1"/>
          <p:cNvSpPr>
            <a:spLocks noGrp="1"/>
          </p:cNvSpPr>
          <p:nvPr>
            <p:ph type="ctrTitle"/>
          </p:nvPr>
        </p:nvSpPr>
        <p:spPr>
          <a:xfrm>
            <a:off x="737063" y="4671929"/>
            <a:ext cx="10363200" cy="552045"/>
          </a:xfrm>
        </p:spPr>
        <p:txBody>
          <a:bodyPr anchor="b">
            <a:noAutofit/>
          </a:bodyPr>
          <a:lstStyle>
            <a:lvl1pPr algn="l">
              <a:defRPr sz="3200">
                <a:solidFill>
                  <a:srgbClr val="63656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756113" y="5220854"/>
            <a:ext cx="9144000" cy="462756"/>
          </a:xfrm>
        </p:spPr>
        <p:txBody>
          <a:bodyPr>
            <a:normAutofit/>
          </a:bodyPr>
          <a:lstStyle>
            <a:lvl1pPr marL="0" indent="0" algn="l">
              <a:buNone/>
              <a:defRPr sz="1600">
                <a:solidFill>
                  <a:srgbClr val="63656A"/>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737063" y="6281952"/>
            <a:ext cx="2743200" cy="365125"/>
          </a:xfrm>
        </p:spPr>
        <p:txBody>
          <a:bodyPr/>
          <a:lstStyle>
            <a:lvl1pPr>
              <a:defRPr>
                <a:solidFill>
                  <a:srgbClr val="63656A"/>
                </a:solidFill>
                <a:latin typeface="Arial" panose="020B0604020202020204" pitchFamily="34" charset="0"/>
                <a:cs typeface="Arial" panose="020B0604020202020204" pitchFamily="34" charset="0"/>
              </a:defRPr>
            </a:lvl1pPr>
          </a:lstStyle>
          <a:p>
            <a:pPr defTabSz="685800"/>
            <a:fld id="{32F7EB8E-6E9F-034D-82A8-9F4B2F1147A0}" type="datetime4">
              <a:rPr lang="en-US" smtClean="0"/>
              <a:pPr defTabSz="685800"/>
              <a:t>March 30, 2026</a:t>
            </a:fld>
            <a:endParaRPr lang="en-US" dirty="0"/>
          </a:p>
        </p:txBody>
      </p:sp>
      <p:pic>
        <p:nvPicPr>
          <p:cNvPr id="14" name="Picture 13">
            <a:extLst>
              <a:ext uri="{FF2B5EF4-FFF2-40B4-BE49-F238E27FC236}">
                <a16:creationId xmlns:a16="http://schemas.microsoft.com/office/drawing/2014/main" id="{353726E1-27DA-E242-BEEC-98951CADF55F}"/>
              </a:ext>
            </a:extLst>
          </p:cNvPr>
          <p:cNvPicPr>
            <a:picLocks noChangeAspect="1"/>
          </p:cNvPicPr>
          <p:nvPr userDrawn="1"/>
        </p:nvPicPr>
        <p:blipFill>
          <a:blip r:embed="rId3"/>
          <a:stretch>
            <a:fillRect/>
          </a:stretch>
        </p:blipFill>
        <p:spPr>
          <a:xfrm>
            <a:off x="8340169" y="2031399"/>
            <a:ext cx="2967489" cy="1844656"/>
          </a:xfrm>
          <a:prstGeom prst="rect">
            <a:avLst/>
          </a:prstGeom>
        </p:spPr>
      </p:pic>
      <p:cxnSp>
        <p:nvCxnSpPr>
          <p:cNvPr id="16" name="Straight Connector 15">
            <a:extLst>
              <a:ext uri="{FF2B5EF4-FFF2-40B4-BE49-F238E27FC236}">
                <a16:creationId xmlns:a16="http://schemas.microsoft.com/office/drawing/2014/main" id="{8FAB3CE6-D7EA-0344-AC0F-3A268C2EC688}"/>
              </a:ext>
            </a:extLst>
          </p:cNvPr>
          <p:cNvCxnSpPr>
            <a:cxnSpLocks/>
          </p:cNvCxnSpPr>
          <p:nvPr userDrawn="1"/>
        </p:nvCxnSpPr>
        <p:spPr>
          <a:xfrm>
            <a:off x="895351" y="6288754"/>
            <a:ext cx="14859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3219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8CA818D-0D1F-0A41-975F-918B8B98EED9}"/>
              </a:ext>
            </a:extLst>
          </p:cNvPr>
          <p:cNvPicPr>
            <a:picLocks noChangeAspect="1"/>
          </p:cNvPicPr>
          <p:nvPr userDrawn="1"/>
        </p:nvPicPr>
        <p:blipFill>
          <a:blip r:embed="rId2"/>
          <a:stretch>
            <a:fillRect/>
          </a:stretch>
        </p:blipFill>
        <p:spPr>
          <a:xfrm>
            <a:off x="321734" y="3349106"/>
            <a:ext cx="11548533" cy="3302000"/>
          </a:xfrm>
          <a:prstGeom prst="rect">
            <a:avLst/>
          </a:prstGeom>
        </p:spPr>
      </p:pic>
      <p:sp>
        <p:nvSpPr>
          <p:cNvPr id="2" name="Title 1"/>
          <p:cNvSpPr>
            <a:spLocks noGrp="1"/>
          </p:cNvSpPr>
          <p:nvPr>
            <p:ph type="ctrTitle"/>
          </p:nvPr>
        </p:nvSpPr>
        <p:spPr>
          <a:xfrm>
            <a:off x="737063" y="4078175"/>
            <a:ext cx="10363200" cy="552045"/>
          </a:xfrm>
        </p:spPr>
        <p:txBody>
          <a:bodyPr anchor="b">
            <a:noAutofit/>
          </a:bodyPr>
          <a:lstStyle>
            <a:lvl1pPr algn="l">
              <a:defRPr sz="32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737063" y="4700589"/>
            <a:ext cx="9144000" cy="1655762"/>
          </a:xfrm>
        </p:spPr>
        <p:txBody>
          <a:bodyPr>
            <a:normAutofit/>
          </a:bodyPr>
          <a:lstStyle>
            <a:lvl1pPr marL="0" indent="0" algn="l">
              <a:buNone/>
              <a:defRPr sz="16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127407"/>
            <a:ext cx="2743200" cy="365125"/>
          </a:xfrm>
        </p:spPr>
        <p:txBody>
          <a:bodyPr/>
          <a:lstStyle>
            <a:lvl1pPr>
              <a:defRPr>
                <a:solidFill>
                  <a:schemeClr val="bg1"/>
                </a:solidFill>
                <a:latin typeface="Arial" panose="020B0604020202020204" pitchFamily="34" charset="0"/>
                <a:cs typeface="Arial" panose="020B0604020202020204" pitchFamily="34" charset="0"/>
              </a:defRPr>
            </a:lvl1pPr>
          </a:lstStyle>
          <a:p>
            <a:pPr defTabSz="685800"/>
            <a:fld id="{32F7EB8E-6E9F-034D-82A8-9F4B2F1147A0}" type="datetime4">
              <a:rPr lang="en-US" smtClean="0">
                <a:solidFill>
                  <a:prstClr val="white"/>
                </a:solidFill>
              </a:rPr>
              <a:pPr defTabSz="685800"/>
              <a:t>March 30, 2026</a:t>
            </a:fld>
            <a:endParaRPr lang="en-US" dirty="0">
              <a:solidFill>
                <a:prstClr val="white"/>
              </a:solidFill>
            </a:endParaRPr>
          </a:p>
        </p:txBody>
      </p:sp>
      <p:cxnSp>
        <p:nvCxnSpPr>
          <p:cNvPr id="11" name="Straight Connector 10">
            <a:extLst>
              <a:ext uri="{FF2B5EF4-FFF2-40B4-BE49-F238E27FC236}">
                <a16:creationId xmlns:a16="http://schemas.microsoft.com/office/drawing/2014/main" id="{09023CAE-298F-3746-827C-90E6D55D3C0B}"/>
              </a:ext>
            </a:extLst>
          </p:cNvPr>
          <p:cNvCxnSpPr>
            <a:cxnSpLocks/>
          </p:cNvCxnSpPr>
          <p:nvPr userDrawn="1"/>
        </p:nvCxnSpPr>
        <p:spPr>
          <a:xfrm flipH="1">
            <a:off x="956030" y="6127406"/>
            <a:ext cx="1552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6476B48-C567-F849-8C6C-2A2AB65FB979}"/>
              </a:ext>
            </a:extLst>
          </p:cNvPr>
          <p:cNvPicPr>
            <a:picLocks noChangeAspect="1"/>
          </p:cNvPicPr>
          <p:nvPr userDrawn="1"/>
        </p:nvPicPr>
        <p:blipFill>
          <a:blip r:embed="rId3"/>
          <a:stretch>
            <a:fillRect/>
          </a:stretch>
        </p:blipFill>
        <p:spPr>
          <a:xfrm>
            <a:off x="8397318" y="1276005"/>
            <a:ext cx="2967489" cy="1844656"/>
          </a:xfrm>
          <a:prstGeom prst="rect">
            <a:avLst/>
          </a:prstGeom>
        </p:spPr>
      </p:pic>
      <p:pic>
        <p:nvPicPr>
          <p:cNvPr id="15" name="Picture 14">
            <a:extLst>
              <a:ext uri="{FF2B5EF4-FFF2-40B4-BE49-F238E27FC236}">
                <a16:creationId xmlns:a16="http://schemas.microsoft.com/office/drawing/2014/main" id="{61D48BCB-60BC-804D-B891-C70A7AA6D4A6}"/>
              </a:ext>
            </a:extLst>
          </p:cNvPr>
          <p:cNvPicPr>
            <a:picLocks noChangeAspect="1"/>
          </p:cNvPicPr>
          <p:nvPr userDrawn="1"/>
        </p:nvPicPr>
        <p:blipFill>
          <a:blip r:embed="rId4"/>
          <a:stretch>
            <a:fillRect/>
          </a:stretch>
        </p:blipFill>
        <p:spPr>
          <a:xfrm>
            <a:off x="8401474" y="3375693"/>
            <a:ext cx="2963333" cy="393700"/>
          </a:xfrm>
          <a:prstGeom prst="rect">
            <a:avLst/>
          </a:prstGeom>
        </p:spPr>
      </p:pic>
    </p:spTree>
    <p:extLst>
      <p:ext uri="{BB962C8B-B14F-4D97-AF65-F5344CB8AC3E}">
        <p14:creationId xmlns:p14="http://schemas.microsoft.com/office/powerpoint/2010/main" val="197314838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7502E23-6930-F845-BCF3-D7F3736FD3E0}"/>
              </a:ext>
            </a:extLst>
          </p:cNvPr>
          <p:cNvSpPr/>
          <p:nvPr userDrawn="1"/>
        </p:nvSpPr>
        <p:spPr>
          <a:xfrm>
            <a:off x="0" y="1"/>
            <a:ext cx="12192000" cy="10649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214272"/>
            <a:ext cx="9995704" cy="715321"/>
          </a:xfrm>
        </p:spPr>
        <p:txBody>
          <a:bodyPr>
            <a:normAutofit/>
          </a:bodyPr>
          <a:lstStyle>
            <a:lvl1pPr>
              <a:defRPr sz="2400" b="1">
                <a:solidFill>
                  <a:srgbClr val="63656A"/>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422940"/>
            <a:ext cx="10515600" cy="4351338"/>
          </a:xfrm>
        </p:spPr>
        <p:txBody>
          <a:bodyPr/>
          <a:lstStyle>
            <a:lvl1pPr>
              <a:defRPr sz="2000">
                <a:solidFill>
                  <a:srgbClr val="63656A"/>
                </a:solidFill>
                <a:latin typeface="Arial" panose="020B0604020202020204" pitchFamily="34" charset="0"/>
                <a:cs typeface="Arial" panose="020B0604020202020204" pitchFamily="34" charset="0"/>
              </a:defRPr>
            </a:lvl1pPr>
            <a:lvl2pPr>
              <a:defRPr sz="1800">
                <a:solidFill>
                  <a:srgbClr val="63656A"/>
                </a:solidFill>
                <a:latin typeface="Arial" panose="020B0604020202020204" pitchFamily="34" charset="0"/>
                <a:cs typeface="Arial" panose="020B0604020202020204" pitchFamily="34" charset="0"/>
              </a:defRPr>
            </a:lvl2pPr>
            <a:lvl3pPr>
              <a:defRPr sz="1600">
                <a:solidFill>
                  <a:srgbClr val="63656A"/>
                </a:solidFill>
                <a:latin typeface="Arial" panose="020B0604020202020204" pitchFamily="34" charset="0"/>
                <a:cs typeface="Arial" panose="020B0604020202020204" pitchFamily="34" charset="0"/>
              </a:defRPr>
            </a:lvl3pPr>
            <a:lvl4pPr>
              <a:defRPr sz="1400">
                <a:solidFill>
                  <a:srgbClr val="63656A"/>
                </a:solidFill>
                <a:latin typeface="Arial" panose="020B0604020202020204" pitchFamily="34" charset="0"/>
                <a:cs typeface="Arial" panose="020B0604020202020204" pitchFamily="34" charset="0"/>
              </a:defRPr>
            </a:lvl4pPr>
            <a:lvl5pPr>
              <a:defRPr sz="1200">
                <a:solidFill>
                  <a:srgbClr val="63656A"/>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    </a:t>
            </a:r>
          </a:p>
        </p:txBody>
      </p:sp>
      <p:sp>
        <p:nvSpPr>
          <p:cNvPr id="6" name="Slide Number Placeholder 5"/>
          <p:cNvSpPr>
            <a:spLocks noGrp="1"/>
          </p:cNvSpPr>
          <p:nvPr>
            <p:ph type="sldNum" sz="quarter" idx="12"/>
          </p:nvPr>
        </p:nvSpPr>
        <p:spPr>
          <a:xfrm>
            <a:off x="11265933" y="6331412"/>
            <a:ext cx="659688" cy="367346"/>
          </a:xfrm>
        </p:spPr>
        <p:txBody>
          <a:bodyPr/>
          <a:lstStyle>
            <a:lvl1pPr algn="ctr">
              <a:defRPr sz="1000">
                <a:solidFill>
                  <a:srgbClr val="63656A"/>
                </a:solidFill>
                <a:latin typeface="Arial" panose="020B0604020202020204" pitchFamily="34" charset="0"/>
                <a:cs typeface="Arial" panose="020B0604020202020204" pitchFamily="34" charset="0"/>
              </a:defRPr>
            </a:lvl1pPr>
          </a:lstStyle>
          <a:p>
            <a:pPr defTabSz="685800"/>
            <a:fld id="{CCA63B00-B160-A84D-B6CE-9A98A0CD328D}" type="slidenum">
              <a:rPr lang="en-US" smtClean="0"/>
              <a:pPr defTabSz="685800"/>
              <a:t>‹#›</a:t>
            </a:fld>
            <a:endParaRPr lang="en-US" dirty="0"/>
          </a:p>
        </p:txBody>
      </p:sp>
      <p:cxnSp>
        <p:nvCxnSpPr>
          <p:cNvPr id="10" name="Straight Connector 9">
            <a:extLst>
              <a:ext uri="{FF2B5EF4-FFF2-40B4-BE49-F238E27FC236}">
                <a16:creationId xmlns:a16="http://schemas.microsoft.com/office/drawing/2014/main" id="{B86F1C64-FB8B-9747-9A03-7724602E758F}"/>
              </a:ext>
            </a:extLst>
          </p:cNvPr>
          <p:cNvCxnSpPr>
            <a:cxnSpLocks/>
          </p:cNvCxnSpPr>
          <p:nvPr userDrawn="1"/>
        </p:nvCxnSpPr>
        <p:spPr>
          <a:xfrm>
            <a:off x="11265933" y="422445"/>
            <a:ext cx="0" cy="2904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C3E0617-E5FB-8648-AB33-B1E525A57223}"/>
              </a:ext>
            </a:extLst>
          </p:cNvPr>
          <p:cNvPicPr>
            <a:picLocks noChangeAspect="1"/>
          </p:cNvPicPr>
          <p:nvPr userDrawn="1"/>
        </p:nvPicPr>
        <p:blipFill rotWithShape="1">
          <a:blip r:embed="rId2"/>
          <a:srcRect l="60402" r="9202" b="50000"/>
          <a:stretch/>
        </p:blipFill>
        <p:spPr>
          <a:xfrm>
            <a:off x="11270166" y="289350"/>
            <a:ext cx="563756" cy="576456"/>
          </a:xfrm>
          <a:prstGeom prst="rect">
            <a:avLst/>
          </a:prstGeom>
        </p:spPr>
      </p:pic>
    </p:spTree>
    <p:extLst>
      <p:ext uri="{BB962C8B-B14F-4D97-AF65-F5344CB8AC3E}">
        <p14:creationId xmlns:p14="http://schemas.microsoft.com/office/powerpoint/2010/main" val="299775393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D0E603-8216-F749-BDE1-11FEBAF56175}"/>
              </a:ext>
            </a:extLst>
          </p:cNvPr>
          <p:cNvPicPr>
            <a:picLocks noChangeAspect="1"/>
          </p:cNvPicPr>
          <p:nvPr userDrawn="1"/>
        </p:nvPicPr>
        <p:blipFill>
          <a:blip r:embed="rId2"/>
          <a:stretch>
            <a:fillRect/>
          </a:stretch>
        </p:blipFill>
        <p:spPr>
          <a:xfrm>
            <a:off x="321734" y="260350"/>
            <a:ext cx="11548533" cy="6337300"/>
          </a:xfrm>
          <a:prstGeom prst="rect">
            <a:avLst/>
          </a:prstGeom>
        </p:spPr>
      </p:pic>
      <p:sp>
        <p:nvSpPr>
          <p:cNvPr id="2" name="Title 1"/>
          <p:cNvSpPr>
            <a:spLocks noGrp="1"/>
          </p:cNvSpPr>
          <p:nvPr>
            <p:ph type="title"/>
          </p:nvPr>
        </p:nvSpPr>
        <p:spPr>
          <a:xfrm>
            <a:off x="838200" y="2645570"/>
            <a:ext cx="10515600" cy="1325563"/>
          </a:xfrm>
        </p:spPr>
        <p:txBody>
          <a:bodyPr>
            <a:normAutofit/>
          </a:bodyPr>
          <a:lstStyle>
            <a:lvl1pPr algn="ctr">
              <a:defRPr sz="300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4"/>
          <p:cNvSpPr>
            <a:spLocks noGrp="1"/>
          </p:cNvSpPr>
          <p:nvPr>
            <p:ph type="sldNum" sz="quarter" idx="12"/>
          </p:nvPr>
        </p:nvSpPr>
        <p:spPr>
          <a:xfrm>
            <a:off x="4724400" y="6107609"/>
            <a:ext cx="2743200" cy="365125"/>
          </a:xfrm>
        </p:spPr>
        <p:txBody>
          <a:bodyPr/>
          <a:lstStyle>
            <a:lvl1pPr algn="ctr">
              <a:defRPr sz="1000">
                <a:solidFill>
                  <a:schemeClr val="bg1"/>
                </a:solidFill>
                <a:latin typeface="Arial" panose="020B0604020202020204" pitchFamily="34" charset="0"/>
                <a:cs typeface="Arial" panose="020B0604020202020204" pitchFamily="34" charset="0"/>
              </a:defRPr>
            </a:lvl1pPr>
          </a:lstStyle>
          <a:p>
            <a:pPr defTabSz="685800"/>
            <a:fld id="{4AA2F378-3A66-D34F-89A1-3282D8ADAFF6}" type="slidenum">
              <a:rPr lang="en-US" smtClean="0">
                <a:solidFill>
                  <a:prstClr val="white"/>
                </a:solidFill>
              </a:rPr>
              <a:pPr defTabSz="685800"/>
              <a:t>‹#›</a:t>
            </a:fld>
            <a:endParaRPr lang="en-US" dirty="0">
              <a:solidFill>
                <a:prstClr val="white"/>
              </a:solidFill>
            </a:endParaRPr>
          </a:p>
        </p:txBody>
      </p:sp>
      <p:pic>
        <p:nvPicPr>
          <p:cNvPr id="11" name="Picture 10">
            <a:extLst>
              <a:ext uri="{FF2B5EF4-FFF2-40B4-BE49-F238E27FC236}">
                <a16:creationId xmlns:a16="http://schemas.microsoft.com/office/drawing/2014/main" id="{7A271C26-990D-D347-BC58-B97758BD1676}"/>
              </a:ext>
            </a:extLst>
          </p:cNvPr>
          <p:cNvPicPr>
            <a:picLocks noChangeAspect="1"/>
          </p:cNvPicPr>
          <p:nvPr userDrawn="1"/>
        </p:nvPicPr>
        <p:blipFill>
          <a:blip r:embed="rId3"/>
          <a:stretch>
            <a:fillRect/>
          </a:stretch>
        </p:blipFill>
        <p:spPr>
          <a:xfrm>
            <a:off x="5740400" y="1418286"/>
            <a:ext cx="711200" cy="939800"/>
          </a:xfrm>
          <a:prstGeom prst="rect">
            <a:avLst/>
          </a:prstGeom>
        </p:spPr>
      </p:pic>
      <p:cxnSp>
        <p:nvCxnSpPr>
          <p:cNvPr id="8" name="Straight Connector 7">
            <a:extLst>
              <a:ext uri="{FF2B5EF4-FFF2-40B4-BE49-F238E27FC236}">
                <a16:creationId xmlns:a16="http://schemas.microsoft.com/office/drawing/2014/main" id="{2DC749C4-22D0-1D40-911E-D4DD8FA72D6C}"/>
              </a:ext>
            </a:extLst>
          </p:cNvPr>
          <p:cNvCxnSpPr>
            <a:cxnSpLocks/>
          </p:cNvCxnSpPr>
          <p:nvPr userDrawn="1"/>
        </p:nvCxnSpPr>
        <p:spPr>
          <a:xfrm flipH="1">
            <a:off x="5877164" y="6107608"/>
            <a:ext cx="43767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57269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4_Title Only">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0ED313-B938-F341-896E-481E161844B7}"/>
              </a:ext>
            </a:extLst>
          </p:cNvPr>
          <p:cNvPicPr>
            <a:picLocks noChangeAspect="1"/>
          </p:cNvPicPr>
          <p:nvPr userDrawn="1"/>
        </p:nvPicPr>
        <p:blipFill>
          <a:blip r:embed="rId2"/>
          <a:stretch>
            <a:fillRect/>
          </a:stretch>
        </p:blipFill>
        <p:spPr>
          <a:xfrm>
            <a:off x="321734" y="260350"/>
            <a:ext cx="11548533" cy="6337300"/>
          </a:xfrm>
          <a:prstGeom prst="rect">
            <a:avLst/>
          </a:prstGeom>
        </p:spPr>
      </p:pic>
      <p:pic>
        <p:nvPicPr>
          <p:cNvPr id="16" name="Picture 15">
            <a:extLst>
              <a:ext uri="{FF2B5EF4-FFF2-40B4-BE49-F238E27FC236}">
                <a16:creationId xmlns:a16="http://schemas.microsoft.com/office/drawing/2014/main" id="{2CE0ACFE-C925-E246-AAF6-33866DAADBDA}"/>
              </a:ext>
            </a:extLst>
          </p:cNvPr>
          <p:cNvPicPr>
            <a:picLocks noChangeAspect="1"/>
          </p:cNvPicPr>
          <p:nvPr userDrawn="1"/>
        </p:nvPicPr>
        <p:blipFill>
          <a:blip r:embed="rId3"/>
          <a:stretch>
            <a:fillRect/>
          </a:stretch>
        </p:blipFill>
        <p:spPr>
          <a:xfrm>
            <a:off x="5756036" y="1460090"/>
            <a:ext cx="699705" cy="922338"/>
          </a:xfrm>
          <a:prstGeom prst="rect">
            <a:avLst/>
          </a:prstGeom>
        </p:spPr>
      </p:pic>
      <p:sp>
        <p:nvSpPr>
          <p:cNvPr id="2" name="Title 1"/>
          <p:cNvSpPr>
            <a:spLocks noGrp="1"/>
          </p:cNvSpPr>
          <p:nvPr>
            <p:ph type="title"/>
          </p:nvPr>
        </p:nvSpPr>
        <p:spPr>
          <a:xfrm>
            <a:off x="838200" y="2645570"/>
            <a:ext cx="10515600" cy="1325563"/>
          </a:xfrm>
        </p:spPr>
        <p:txBody>
          <a:bodyPr>
            <a:normAutofit/>
          </a:bodyPr>
          <a:lstStyle>
            <a:lvl1pPr algn="ctr">
              <a:defRPr sz="3000">
                <a:solidFill>
                  <a:srgbClr val="63656A"/>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4"/>
          <p:cNvSpPr>
            <a:spLocks noGrp="1"/>
          </p:cNvSpPr>
          <p:nvPr>
            <p:ph type="sldNum" sz="quarter" idx="12"/>
          </p:nvPr>
        </p:nvSpPr>
        <p:spPr>
          <a:xfrm>
            <a:off x="4724400" y="6107609"/>
            <a:ext cx="2743200" cy="365125"/>
          </a:xfrm>
        </p:spPr>
        <p:txBody>
          <a:bodyPr/>
          <a:lstStyle>
            <a:lvl1pPr algn="ctr">
              <a:defRPr sz="1000">
                <a:solidFill>
                  <a:srgbClr val="63656A"/>
                </a:solidFill>
                <a:latin typeface="Arial" panose="020B0604020202020204" pitchFamily="34" charset="0"/>
                <a:cs typeface="Arial" panose="020B0604020202020204" pitchFamily="34" charset="0"/>
              </a:defRPr>
            </a:lvl1pPr>
          </a:lstStyle>
          <a:p>
            <a:pPr defTabSz="685800"/>
            <a:fld id="{4AA2F378-3A66-D34F-89A1-3282D8ADAFF6}" type="slidenum">
              <a:rPr lang="en-US" smtClean="0"/>
              <a:pPr defTabSz="685800"/>
              <a:t>‹#›</a:t>
            </a:fld>
            <a:endParaRPr lang="en-US" dirty="0"/>
          </a:p>
        </p:txBody>
      </p:sp>
      <p:cxnSp>
        <p:nvCxnSpPr>
          <p:cNvPr id="8" name="Straight Connector 7">
            <a:extLst>
              <a:ext uri="{FF2B5EF4-FFF2-40B4-BE49-F238E27FC236}">
                <a16:creationId xmlns:a16="http://schemas.microsoft.com/office/drawing/2014/main" id="{2DC749C4-22D0-1D40-911E-D4DD8FA72D6C}"/>
              </a:ext>
            </a:extLst>
          </p:cNvPr>
          <p:cNvCxnSpPr>
            <a:cxnSpLocks/>
          </p:cNvCxnSpPr>
          <p:nvPr userDrawn="1"/>
        </p:nvCxnSpPr>
        <p:spPr>
          <a:xfrm flipH="1">
            <a:off x="5877164" y="6107608"/>
            <a:ext cx="437673" cy="0"/>
          </a:xfrm>
          <a:prstGeom prst="line">
            <a:avLst/>
          </a:prstGeom>
          <a:ln>
            <a:solidFill>
              <a:srgbClr val="6365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80522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283FCD-8012-46D4-A01C-FB1C1BFBF5F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86918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86F18D-BC89-495B-BB57-84F42781529C}"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787127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93CB76-2059-44B0-84F8-DDD49FA9557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56364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C180AD-55E4-49A2-9AF2-951037C5E00E}"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48851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5A3C36A-83EE-4D09-B63F-077DA9964630}"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0949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288F0CE-0330-4F40-A1D2-83F0AEDE5A5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882514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D6FACAB-AED8-408A-85F2-01131E40042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34081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69D74B1-5DF6-4E16-8DE7-70676CC750CE}"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6578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0CB8F03-1247-4372-AF4F-14A1648E44C9}"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58981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C7001A5-430D-4636-83A6-CB84EDF4B77A}"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245938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EB1FBC-2423-4644-8114-4A270FB10965}"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81030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5D1F0862-80FE-3D45-98FB-34661DE7D9F3}"/>
              </a:ext>
            </a:extLst>
          </p:cNvPr>
          <p:cNvSpPr>
            <a:spLocks noGrp="1"/>
          </p:cNvSpPr>
          <p:nvPr>
            <p:ph type="sldNum" sz="quarter" idx="4"/>
          </p:nvPr>
        </p:nvSpPr>
        <p:spPr>
          <a:xfrm>
            <a:off x="152400" y="6340475"/>
            <a:ext cx="2743200"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Centers</a:t>
            </a:r>
          </a:p>
        </p:txBody>
      </p:sp>
    </p:spTree>
    <p:extLst>
      <p:ext uri="{BB962C8B-B14F-4D97-AF65-F5344CB8AC3E}">
        <p14:creationId xmlns:p14="http://schemas.microsoft.com/office/powerpoint/2010/main" val="146768335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descr="A red and white flag&#10;&#10;Description automatically generated with medium confidence">
            <a:extLst>
              <a:ext uri="{FF2B5EF4-FFF2-40B4-BE49-F238E27FC236}">
                <a16:creationId xmlns:a16="http://schemas.microsoft.com/office/drawing/2014/main" id="{7054194D-963F-AA45-BA2C-6847CADDE51D}"/>
              </a:ext>
            </a:extLst>
          </p:cNvPr>
          <p:cNvPicPr>
            <a:picLocks noChangeAspect="1"/>
          </p:cNvPicPr>
          <p:nvPr userDrawn="1"/>
        </p:nvPicPr>
        <p:blipFill>
          <a:blip r:embed="rId2"/>
          <a:stretch>
            <a:fillRect/>
          </a:stretch>
        </p:blipFill>
        <p:spPr>
          <a:xfrm>
            <a:off x="-1" y="-1"/>
            <a:ext cx="12421705" cy="6987209"/>
          </a:xfrm>
          <a:prstGeom prst="rect">
            <a:avLst/>
          </a:prstGeom>
        </p:spPr>
      </p:pic>
      <p:sp>
        <p:nvSpPr>
          <p:cNvPr id="8" name="Title Placeholder 1">
            <a:extLst>
              <a:ext uri="{FF2B5EF4-FFF2-40B4-BE49-F238E27FC236}">
                <a16:creationId xmlns:a16="http://schemas.microsoft.com/office/drawing/2014/main" id="{71EDF93E-204A-6444-8042-C8E0DD78B81F}"/>
              </a:ext>
            </a:extLst>
          </p:cNvPr>
          <p:cNvSpPr>
            <a:spLocks noGrp="1"/>
          </p:cNvSpPr>
          <p:nvPr>
            <p:ph type="title" hasCustomPrompt="1"/>
          </p:nvPr>
        </p:nvSpPr>
        <p:spPr>
          <a:xfrm>
            <a:off x="533400" y="1623848"/>
            <a:ext cx="6294783" cy="1339429"/>
          </a:xfrm>
          <a:prstGeom prst="rect">
            <a:avLst/>
          </a:prstGeom>
        </p:spPr>
        <p:txBody>
          <a:bodyPr vert="horz" lIns="91440" tIns="45720" rIns="91440" bIns="45720" rtlCol="0" anchor="b">
            <a:normAutofit/>
          </a:bodyPr>
          <a:lstStyle>
            <a:lvl1pPr>
              <a:lnSpc>
                <a:spcPct val="100000"/>
              </a:lnSpc>
              <a:defRPr sz="3200" b="1" i="0">
                <a:solidFill>
                  <a:srgbClr val="C61D23"/>
                </a:solidFill>
                <a:latin typeface="Arial" panose="020B0604020202020204" pitchFamily="34" charset="0"/>
                <a:cs typeface="Arial" panose="020B0604020202020204" pitchFamily="34" charset="0"/>
              </a:defRPr>
            </a:lvl1pPr>
          </a:lstStyle>
          <a:p>
            <a:r>
              <a:rPr lang="en-US" dirty="0"/>
              <a:t>Title – Arial Bold 32</a:t>
            </a:r>
          </a:p>
        </p:txBody>
      </p:sp>
      <p:pic>
        <p:nvPicPr>
          <p:cNvPr id="14" name="Picture 5">
            <a:extLst>
              <a:ext uri="{FF2B5EF4-FFF2-40B4-BE49-F238E27FC236}">
                <a16:creationId xmlns:a16="http://schemas.microsoft.com/office/drawing/2014/main" id="{5CEF1FB5-3D92-5346-A74A-822FEDEEB37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3400" y="4195630"/>
            <a:ext cx="2833674" cy="782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a:extLst>
              <a:ext uri="{FF2B5EF4-FFF2-40B4-BE49-F238E27FC236}">
                <a16:creationId xmlns:a16="http://schemas.microsoft.com/office/drawing/2014/main" id="{069FD1D0-DEDA-354D-BE10-22E8F1899289}"/>
              </a:ext>
            </a:extLst>
          </p:cNvPr>
          <p:cNvSpPr>
            <a:spLocks noGrp="1"/>
          </p:cNvSpPr>
          <p:nvPr>
            <p:ph type="body" sz="quarter" idx="10" hasCustomPrompt="1"/>
          </p:nvPr>
        </p:nvSpPr>
        <p:spPr>
          <a:xfrm>
            <a:off x="533400" y="3616503"/>
            <a:ext cx="5492710" cy="331902"/>
          </a:xfrm>
        </p:spPr>
        <p:txBody>
          <a:bodyPr anchor="ctr">
            <a:noAutofit/>
          </a:bodyPr>
          <a:lstStyle>
            <a:lvl1pPr>
              <a:defRPr sz="1800" b="0" i="0">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stStyle>
          <a:p>
            <a:pPr lvl="0"/>
            <a:r>
              <a:rPr lang="en-US" dirty="0"/>
              <a:t>Date – Arial Regular 18</a:t>
            </a:r>
          </a:p>
        </p:txBody>
      </p:sp>
      <p:sp>
        <p:nvSpPr>
          <p:cNvPr id="3" name="Text Placeholder 2">
            <a:extLst>
              <a:ext uri="{FF2B5EF4-FFF2-40B4-BE49-F238E27FC236}">
                <a16:creationId xmlns:a16="http://schemas.microsoft.com/office/drawing/2014/main" id="{1232226A-B598-8A46-8F61-DEF9EE24DE60}"/>
              </a:ext>
            </a:extLst>
          </p:cNvPr>
          <p:cNvSpPr>
            <a:spLocks noGrp="1"/>
          </p:cNvSpPr>
          <p:nvPr>
            <p:ph type="body" sz="quarter" idx="11" hasCustomPrompt="1"/>
          </p:nvPr>
        </p:nvSpPr>
        <p:spPr>
          <a:xfrm>
            <a:off x="533400" y="3263049"/>
            <a:ext cx="5492710" cy="331902"/>
          </a:xfrm>
        </p:spPr>
        <p:txBody>
          <a:bodyPr>
            <a:noAutofit/>
          </a:bodyPr>
          <a:lstStyle>
            <a:lvl1pPr>
              <a:defRPr sz="1800" b="0" i="0">
                <a:latin typeface="Arial" panose="020B0604020202020204" pitchFamily="34" charset="0"/>
                <a:cs typeface="Arial" panose="020B0604020202020204" pitchFamily="34" charset="0"/>
              </a:defRPr>
            </a:lvl1pPr>
          </a:lstStyle>
          <a:p>
            <a:pPr lvl="0"/>
            <a:r>
              <a:rPr lang="en-US" dirty="0"/>
              <a:t>Meeting Name (Optional) – Arial Regular 18</a:t>
            </a:r>
          </a:p>
        </p:txBody>
      </p:sp>
    </p:spTree>
    <p:extLst>
      <p:ext uri="{BB962C8B-B14F-4D97-AF65-F5344CB8AC3E}">
        <p14:creationId xmlns:p14="http://schemas.microsoft.com/office/powerpoint/2010/main" val="3382006998"/>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ransition Slide">
    <p:spTree>
      <p:nvGrpSpPr>
        <p:cNvPr id="1" name=""/>
        <p:cNvGrpSpPr/>
        <p:nvPr/>
      </p:nvGrpSpPr>
      <p:grpSpPr>
        <a:xfrm>
          <a:off x="0" y="0"/>
          <a:ext cx="0" cy="0"/>
          <a:chOff x="0" y="0"/>
          <a:chExt cx="0" cy="0"/>
        </a:xfrm>
      </p:grpSpPr>
      <p:pic>
        <p:nvPicPr>
          <p:cNvPr id="20" name="Picture 19" descr="Chart, funnel chart&#10;&#10;Description automatically generated">
            <a:extLst>
              <a:ext uri="{FF2B5EF4-FFF2-40B4-BE49-F238E27FC236}">
                <a16:creationId xmlns:a16="http://schemas.microsoft.com/office/drawing/2014/main" id="{29B963CE-FC57-7647-B512-9029D3EECE4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1B49BA7-1E83-024D-9261-BF871FE8C65C}"/>
              </a:ext>
            </a:extLst>
          </p:cNvPr>
          <p:cNvSpPr>
            <a:spLocks noGrp="1"/>
          </p:cNvSpPr>
          <p:nvPr>
            <p:ph type="ctrTitle" hasCustomPrompt="1"/>
          </p:nvPr>
        </p:nvSpPr>
        <p:spPr>
          <a:xfrm>
            <a:off x="2669627" y="3647089"/>
            <a:ext cx="8983087" cy="1524001"/>
          </a:xfrm>
        </p:spPr>
        <p:txBody>
          <a:bodyPr anchor="t">
            <a:normAutofit/>
          </a:bodyPr>
          <a:lstStyle>
            <a:lvl1pPr algn="l">
              <a:lnSpc>
                <a:spcPct val="100000"/>
              </a:lnSpc>
              <a:defRPr sz="2800" b="1" i="0">
                <a:solidFill>
                  <a:schemeClr val="tx1"/>
                </a:solidFill>
                <a:latin typeface="+mj-lt"/>
                <a:cs typeface="Arial" panose="020B0604020202020204" pitchFamily="34" charset="0"/>
              </a:defRPr>
            </a:lvl1pPr>
          </a:lstStyle>
          <a:p>
            <a:r>
              <a:rPr lang="en-US" dirty="0"/>
              <a:t>New Chapter - Arial Regular 28</a:t>
            </a:r>
          </a:p>
        </p:txBody>
      </p:sp>
      <p:pic>
        <p:nvPicPr>
          <p:cNvPr id="5" name="Picture 4">
            <a:extLst>
              <a:ext uri="{FF2B5EF4-FFF2-40B4-BE49-F238E27FC236}">
                <a16:creationId xmlns:a16="http://schemas.microsoft.com/office/drawing/2014/main" id="{E2A0865D-0E98-833B-F651-0891D287BFDA}"/>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6" name="TextBox 5">
            <a:extLst>
              <a:ext uri="{FF2B5EF4-FFF2-40B4-BE49-F238E27FC236}">
                <a16:creationId xmlns:a16="http://schemas.microsoft.com/office/drawing/2014/main" id="{B3B75311-5A99-4706-C80F-794BDA667FAE}"/>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880131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ontent Slide with Photo Righ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AA96BD3-60D0-9D4F-A82F-881AAB8C00E8}"/>
              </a:ext>
            </a:extLst>
          </p:cNvPr>
          <p:cNvSpPr>
            <a:spLocks noGrp="1"/>
          </p:cNvSpPr>
          <p:nvPr>
            <p:ph type="pic" sz="quarter" idx="10" hasCustomPrompt="1"/>
          </p:nvPr>
        </p:nvSpPr>
        <p:spPr>
          <a:xfrm>
            <a:off x="6728148" y="1306805"/>
            <a:ext cx="4924567" cy="448439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photo]</a:t>
            </a:r>
          </a:p>
        </p:txBody>
      </p:sp>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0" y="458851"/>
            <a:ext cx="11119315" cy="693655"/>
          </a:xfrm>
        </p:spPr>
        <p:txBody>
          <a:bodyPr anchor="t">
            <a:no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2" name="Picture 21">
            <a:extLst>
              <a:ext uri="{FF2B5EF4-FFF2-40B4-BE49-F238E27FC236}">
                <a16:creationId xmlns:a16="http://schemas.microsoft.com/office/drawing/2014/main" id="{B7CABE29-201A-E140-A7C5-6416024816AC}"/>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4" name="Picture 3">
            <a:extLst>
              <a:ext uri="{FF2B5EF4-FFF2-40B4-BE49-F238E27FC236}">
                <a16:creationId xmlns:a16="http://schemas.microsoft.com/office/drawing/2014/main" id="{0212FAD1-A284-73A2-081A-2CDC97A691F0}"/>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7" name="TextBox 6">
            <a:extLst>
              <a:ext uri="{FF2B5EF4-FFF2-40B4-BE49-F238E27FC236}">
                <a16:creationId xmlns:a16="http://schemas.microsoft.com/office/drawing/2014/main" id="{AFB4C363-2B74-3295-6991-009FAA0F8796}"/>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28" name="Text Placeholder 26">
            <a:extLst>
              <a:ext uri="{FF2B5EF4-FFF2-40B4-BE49-F238E27FC236}">
                <a16:creationId xmlns:a16="http://schemas.microsoft.com/office/drawing/2014/main" id="{4310EC40-2376-FF93-0903-097C4EF0E20E}"/>
              </a:ext>
            </a:extLst>
          </p:cNvPr>
          <p:cNvSpPr>
            <a:spLocks noGrp="1"/>
          </p:cNvSpPr>
          <p:nvPr>
            <p:ph type="body" sz="quarter" idx="12"/>
          </p:nvPr>
        </p:nvSpPr>
        <p:spPr>
          <a:xfrm>
            <a:off x="533400" y="1306513"/>
            <a:ext cx="5937250" cy="4484687"/>
          </a:xfrm>
        </p:spPr>
        <p:txBody>
          <a:bodyPr>
            <a:normAutofit/>
          </a:bodyPr>
          <a:lstStyle>
            <a:lvl1pPr>
              <a:lnSpc>
                <a:spcPct val="100000"/>
              </a:lnSpc>
              <a:defRPr sz="1800" b="0">
                <a:latin typeface="+mn-lt"/>
              </a:defRPr>
            </a:lvl1pPr>
            <a:lvl2pPr>
              <a:lnSpc>
                <a:spcPct val="100000"/>
              </a:lnSpc>
              <a:defRPr sz="1800">
                <a:latin typeface="+mn-lt"/>
              </a:defRPr>
            </a:lvl2pPr>
            <a:lvl3pPr>
              <a:lnSpc>
                <a:spcPct val="100000"/>
              </a:lnSpc>
              <a:defRPr sz="1800">
                <a:latin typeface="+mn-lt"/>
              </a:defRPr>
            </a:lvl3pPr>
            <a:lvl4pPr>
              <a:lnSpc>
                <a:spcPct val="100000"/>
              </a:lnSpc>
              <a:defRPr sz="1800">
                <a:latin typeface="+mn-lt"/>
              </a:defRPr>
            </a:lvl4pPr>
            <a:lvl5pPr>
              <a:lnSpc>
                <a:spcPct val="100000"/>
              </a:lnSpc>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08938219"/>
      </p:ext>
    </p:extLst>
  </p:cSld>
  <p:clrMapOvr>
    <a:masterClrMapping/>
  </p:clrMapOvr>
  <p:extLst>
    <p:ext uri="{DCECCB84-F9BA-43D5-87BE-67443E8EF086}">
      <p15:sldGuideLst xmlns:p15="http://schemas.microsoft.com/office/powerpoint/2012/main"/>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ntent Slide with Photo Lef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AA96BD3-60D0-9D4F-A82F-881AAB8C00E8}"/>
              </a:ext>
            </a:extLst>
          </p:cNvPr>
          <p:cNvSpPr>
            <a:spLocks noGrp="1"/>
          </p:cNvSpPr>
          <p:nvPr>
            <p:ph type="pic" sz="quarter" idx="10" hasCustomPrompt="1"/>
          </p:nvPr>
        </p:nvSpPr>
        <p:spPr>
          <a:xfrm>
            <a:off x="533400" y="1306805"/>
            <a:ext cx="4924567" cy="4484395"/>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photo]</a:t>
            </a:r>
          </a:p>
        </p:txBody>
      </p:sp>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0" y="458851"/>
            <a:ext cx="11119315" cy="693655"/>
          </a:xfrm>
        </p:spPr>
        <p:txBody>
          <a:bodyPr anchor="t">
            <a:no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2" name="Picture 21">
            <a:extLst>
              <a:ext uri="{FF2B5EF4-FFF2-40B4-BE49-F238E27FC236}">
                <a16:creationId xmlns:a16="http://schemas.microsoft.com/office/drawing/2014/main" id="{B7CABE29-201A-E140-A7C5-6416024816AC}"/>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4" name="Picture 3">
            <a:extLst>
              <a:ext uri="{FF2B5EF4-FFF2-40B4-BE49-F238E27FC236}">
                <a16:creationId xmlns:a16="http://schemas.microsoft.com/office/drawing/2014/main" id="{0212FAD1-A284-73A2-081A-2CDC97A691F0}"/>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7" name="TextBox 6">
            <a:extLst>
              <a:ext uri="{FF2B5EF4-FFF2-40B4-BE49-F238E27FC236}">
                <a16:creationId xmlns:a16="http://schemas.microsoft.com/office/drawing/2014/main" id="{AFB4C363-2B74-3295-6991-009FAA0F8796}"/>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5" name="Text Placeholder 26">
            <a:extLst>
              <a:ext uri="{FF2B5EF4-FFF2-40B4-BE49-F238E27FC236}">
                <a16:creationId xmlns:a16="http://schemas.microsoft.com/office/drawing/2014/main" id="{8B987078-E7D3-1348-2A79-6730F7C049B0}"/>
              </a:ext>
            </a:extLst>
          </p:cNvPr>
          <p:cNvSpPr>
            <a:spLocks noGrp="1"/>
          </p:cNvSpPr>
          <p:nvPr>
            <p:ph type="body" sz="quarter" idx="12"/>
          </p:nvPr>
        </p:nvSpPr>
        <p:spPr>
          <a:xfrm>
            <a:off x="5734557" y="1306513"/>
            <a:ext cx="5937250" cy="4484687"/>
          </a:xfrm>
        </p:spPr>
        <p:txBody>
          <a:bodyPr>
            <a:normAutofit/>
          </a:bodyPr>
          <a:lstStyle>
            <a:lvl1pPr>
              <a:lnSpc>
                <a:spcPct val="100000"/>
              </a:lnSpc>
              <a:defRPr sz="1800" b="0">
                <a:latin typeface="+mn-lt"/>
              </a:defRPr>
            </a:lvl1pPr>
            <a:lvl2pPr>
              <a:lnSpc>
                <a:spcPct val="100000"/>
              </a:lnSpc>
              <a:defRPr sz="1800" b="0">
                <a:latin typeface="+mn-lt"/>
              </a:defRPr>
            </a:lvl2pPr>
            <a:lvl3pPr>
              <a:lnSpc>
                <a:spcPct val="100000"/>
              </a:lnSpc>
              <a:defRPr sz="1800" b="0">
                <a:latin typeface="+mn-lt"/>
              </a:defRPr>
            </a:lvl3pPr>
            <a:lvl4pPr>
              <a:lnSpc>
                <a:spcPct val="100000"/>
              </a:lnSpc>
              <a:defRPr sz="1800" b="0">
                <a:latin typeface="+mn-lt"/>
              </a:defRPr>
            </a:lvl4pPr>
            <a:lvl5pPr>
              <a:lnSpc>
                <a:spcPct val="100000"/>
              </a:lnSpc>
              <a:defRPr sz="1800" b="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4513690"/>
      </p:ext>
    </p:extLst>
  </p:cSld>
  <p:clrMapOvr>
    <a:masterClrMapping/>
  </p:clrMapOvr>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ntent Slide, Single Column">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 name="Picture 1">
            <a:extLst>
              <a:ext uri="{FF2B5EF4-FFF2-40B4-BE49-F238E27FC236}">
                <a16:creationId xmlns:a16="http://schemas.microsoft.com/office/drawing/2014/main" id="{388E076E-C927-57F9-A973-D44C359E55ED}"/>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3" name="Picture 2">
            <a:extLst>
              <a:ext uri="{FF2B5EF4-FFF2-40B4-BE49-F238E27FC236}">
                <a16:creationId xmlns:a16="http://schemas.microsoft.com/office/drawing/2014/main" id="{DE2B2C81-59AD-70A4-446F-19397BD1D1AE}"/>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4" name="TextBox 3">
            <a:extLst>
              <a:ext uri="{FF2B5EF4-FFF2-40B4-BE49-F238E27FC236}">
                <a16:creationId xmlns:a16="http://schemas.microsoft.com/office/drawing/2014/main" id="{2B2A9972-F0E8-E1C2-0372-0AA615118095}"/>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21" name="Text Placeholder 26">
            <a:extLst>
              <a:ext uri="{FF2B5EF4-FFF2-40B4-BE49-F238E27FC236}">
                <a16:creationId xmlns:a16="http://schemas.microsoft.com/office/drawing/2014/main" id="{F4AC54C4-39AA-F551-F6C6-DCE26D7A66F2}"/>
              </a:ext>
            </a:extLst>
          </p:cNvPr>
          <p:cNvSpPr>
            <a:spLocks noGrp="1"/>
          </p:cNvSpPr>
          <p:nvPr>
            <p:ph type="body" sz="quarter" idx="12" hasCustomPrompt="1"/>
          </p:nvPr>
        </p:nvSpPr>
        <p:spPr>
          <a:xfrm>
            <a:off x="533400" y="1306513"/>
            <a:ext cx="11138407" cy="4484687"/>
          </a:xfrm>
        </p:spPr>
        <p:txBody>
          <a:bodyPr>
            <a:normAutofit/>
          </a:bodyPr>
          <a:lstStyle>
            <a:lvl1pPr>
              <a:lnSpc>
                <a:spcPct val="100000"/>
              </a:lnSpc>
              <a:defRPr sz="1800" b="0">
                <a:latin typeface="+mn-lt"/>
              </a:defRPr>
            </a:lvl1pPr>
            <a:lvl2pPr>
              <a:lnSpc>
                <a:spcPct val="100000"/>
              </a:lnSpc>
              <a:defRPr sz="1800" b="0">
                <a:latin typeface="+mn-lt"/>
              </a:defRPr>
            </a:lvl2pPr>
            <a:lvl3pPr>
              <a:lnSpc>
                <a:spcPct val="100000"/>
              </a:lnSpc>
              <a:defRPr sz="1800" b="0">
                <a:latin typeface="+mn-lt"/>
              </a:defRPr>
            </a:lvl3pPr>
            <a:lvl4pPr>
              <a:lnSpc>
                <a:spcPct val="100000"/>
              </a:lnSpc>
              <a:defRPr sz="1800" b="0">
                <a:latin typeface="+mn-lt"/>
              </a:defRPr>
            </a:lvl4pPr>
            <a:lvl5pPr>
              <a:lnSpc>
                <a:spcPct val="100000"/>
              </a:lnSpc>
              <a:defRPr sz="1800" b="0">
                <a:latin typeface="+mn-lt"/>
              </a:defRPr>
            </a:lvl5pPr>
          </a:lstStyle>
          <a:p>
            <a:pPr lvl="0"/>
            <a:r>
              <a:rPr lang="en-US" dirty="0"/>
              <a:t>This is a one column slide.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810888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ontent Slide, Two Column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 name="Picture 1">
            <a:extLst>
              <a:ext uri="{FF2B5EF4-FFF2-40B4-BE49-F238E27FC236}">
                <a16:creationId xmlns:a16="http://schemas.microsoft.com/office/drawing/2014/main" id="{388E076E-C927-57F9-A973-D44C359E55ED}"/>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3" name="Picture 2">
            <a:extLst>
              <a:ext uri="{FF2B5EF4-FFF2-40B4-BE49-F238E27FC236}">
                <a16:creationId xmlns:a16="http://schemas.microsoft.com/office/drawing/2014/main" id="{DE2B2C81-59AD-70A4-446F-19397BD1D1AE}"/>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4" name="TextBox 3">
            <a:extLst>
              <a:ext uri="{FF2B5EF4-FFF2-40B4-BE49-F238E27FC236}">
                <a16:creationId xmlns:a16="http://schemas.microsoft.com/office/drawing/2014/main" id="{2B2A9972-F0E8-E1C2-0372-0AA615118095}"/>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21" name="Text Placeholder 26">
            <a:extLst>
              <a:ext uri="{FF2B5EF4-FFF2-40B4-BE49-F238E27FC236}">
                <a16:creationId xmlns:a16="http://schemas.microsoft.com/office/drawing/2014/main" id="{F4AC54C4-39AA-F551-F6C6-DCE26D7A66F2}"/>
              </a:ext>
            </a:extLst>
          </p:cNvPr>
          <p:cNvSpPr>
            <a:spLocks noGrp="1"/>
          </p:cNvSpPr>
          <p:nvPr>
            <p:ph type="body" sz="quarter" idx="12" hasCustomPrompt="1"/>
          </p:nvPr>
        </p:nvSpPr>
        <p:spPr>
          <a:xfrm>
            <a:off x="533400" y="1306513"/>
            <a:ext cx="11138407" cy="4484687"/>
          </a:xfrm>
        </p:spPr>
        <p:txBody>
          <a:bodyPr numCol="2" spcCol="182880">
            <a:normAutofit/>
          </a:bodyPr>
          <a:lstStyle>
            <a:lvl1pPr>
              <a:lnSpc>
                <a:spcPct val="100000"/>
              </a:lnSpc>
              <a:defRPr sz="1800" b="0">
                <a:latin typeface="+mn-lt"/>
              </a:defRPr>
            </a:lvl1pPr>
            <a:lvl2pPr>
              <a:lnSpc>
                <a:spcPct val="100000"/>
              </a:lnSpc>
              <a:defRPr sz="1800" b="0">
                <a:latin typeface="+mn-lt"/>
              </a:defRPr>
            </a:lvl2pPr>
            <a:lvl3pPr>
              <a:lnSpc>
                <a:spcPct val="100000"/>
              </a:lnSpc>
              <a:defRPr sz="1800" b="0">
                <a:latin typeface="+mn-lt"/>
              </a:defRPr>
            </a:lvl3pPr>
            <a:lvl4pPr>
              <a:lnSpc>
                <a:spcPct val="100000"/>
              </a:lnSpc>
              <a:defRPr sz="1800" b="0">
                <a:latin typeface="+mn-lt"/>
              </a:defRPr>
            </a:lvl4pPr>
            <a:lvl5pPr>
              <a:lnSpc>
                <a:spcPct val="100000"/>
              </a:lnSpc>
              <a:defRPr sz="1800" b="0">
                <a:latin typeface="+mn-lt"/>
              </a:defRPr>
            </a:lvl5pPr>
          </a:lstStyle>
          <a:p>
            <a:pPr lvl="0"/>
            <a:r>
              <a:rPr lang="en-US" dirty="0"/>
              <a:t>This is a two column slide.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1940661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ontent Slide, Three Column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 name="Picture 1">
            <a:extLst>
              <a:ext uri="{FF2B5EF4-FFF2-40B4-BE49-F238E27FC236}">
                <a16:creationId xmlns:a16="http://schemas.microsoft.com/office/drawing/2014/main" id="{388E076E-C927-57F9-A973-D44C359E55ED}"/>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3" name="Picture 2">
            <a:extLst>
              <a:ext uri="{FF2B5EF4-FFF2-40B4-BE49-F238E27FC236}">
                <a16:creationId xmlns:a16="http://schemas.microsoft.com/office/drawing/2014/main" id="{DE2B2C81-59AD-70A4-446F-19397BD1D1AE}"/>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4" name="TextBox 3">
            <a:extLst>
              <a:ext uri="{FF2B5EF4-FFF2-40B4-BE49-F238E27FC236}">
                <a16:creationId xmlns:a16="http://schemas.microsoft.com/office/drawing/2014/main" id="{2B2A9972-F0E8-E1C2-0372-0AA615118095}"/>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21" name="Text Placeholder 26">
            <a:extLst>
              <a:ext uri="{FF2B5EF4-FFF2-40B4-BE49-F238E27FC236}">
                <a16:creationId xmlns:a16="http://schemas.microsoft.com/office/drawing/2014/main" id="{F4AC54C4-39AA-F551-F6C6-DCE26D7A66F2}"/>
              </a:ext>
            </a:extLst>
          </p:cNvPr>
          <p:cNvSpPr>
            <a:spLocks noGrp="1"/>
          </p:cNvSpPr>
          <p:nvPr>
            <p:ph type="body" sz="quarter" idx="12" hasCustomPrompt="1"/>
          </p:nvPr>
        </p:nvSpPr>
        <p:spPr>
          <a:xfrm>
            <a:off x="533400" y="1306513"/>
            <a:ext cx="11138407" cy="4484687"/>
          </a:xfrm>
        </p:spPr>
        <p:txBody>
          <a:bodyPr numCol="3" spcCol="182880">
            <a:normAutofit/>
          </a:bodyPr>
          <a:lstStyle>
            <a:lvl1pPr>
              <a:lnSpc>
                <a:spcPct val="100000"/>
              </a:lnSpc>
              <a:defRPr sz="1800" b="0">
                <a:latin typeface="+mn-lt"/>
              </a:defRPr>
            </a:lvl1pPr>
            <a:lvl2pPr>
              <a:lnSpc>
                <a:spcPct val="100000"/>
              </a:lnSpc>
              <a:defRPr sz="1800" b="0">
                <a:latin typeface="+mn-lt"/>
              </a:defRPr>
            </a:lvl2pPr>
            <a:lvl3pPr>
              <a:lnSpc>
                <a:spcPct val="100000"/>
              </a:lnSpc>
              <a:defRPr sz="1800" b="0">
                <a:latin typeface="+mn-lt"/>
              </a:defRPr>
            </a:lvl3pPr>
            <a:lvl4pPr>
              <a:lnSpc>
                <a:spcPct val="100000"/>
              </a:lnSpc>
              <a:defRPr sz="1800" b="0">
                <a:latin typeface="+mn-lt"/>
              </a:defRPr>
            </a:lvl4pPr>
            <a:lvl5pPr>
              <a:lnSpc>
                <a:spcPct val="100000"/>
              </a:lnSpc>
              <a:defRPr sz="1800" b="0">
                <a:latin typeface="+mn-lt"/>
              </a:defRPr>
            </a:lvl5pPr>
          </a:lstStyle>
          <a:p>
            <a:pPr lvl="0"/>
            <a:r>
              <a:rPr lang="en-US" dirty="0"/>
              <a:t>This is a three column slide.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019466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hart / Media Slid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BDAD39-0BF2-B542-82C3-DBD9FCC52848}"/>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pic>
        <p:nvPicPr>
          <p:cNvPr id="2" name="Picture 1">
            <a:extLst>
              <a:ext uri="{FF2B5EF4-FFF2-40B4-BE49-F238E27FC236}">
                <a16:creationId xmlns:a16="http://schemas.microsoft.com/office/drawing/2014/main" id="{388E076E-C927-57F9-A973-D44C359E55ED}"/>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3" name="Picture 2">
            <a:extLst>
              <a:ext uri="{FF2B5EF4-FFF2-40B4-BE49-F238E27FC236}">
                <a16:creationId xmlns:a16="http://schemas.microsoft.com/office/drawing/2014/main" id="{DE2B2C81-59AD-70A4-446F-19397BD1D1AE}"/>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4" name="TextBox 3">
            <a:extLst>
              <a:ext uri="{FF2B5EF4-FFF2-40B4-BE49-F238E27FC236}">
                <a16:creationId xmlns:a16="http://schemas.microsoft.com/office/drawing/2014/main" id="{2B2A9972-F0E8-E1C2-0372-0AA615118095}"/>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6" name="Content Placeholder 2">
            <a:extLst>
              <a:ext uri="{FF2B5EF4-FFF2-40B4-BE49-F238E27FC236}">
                <a16:creationId xmlns:a16="http://schemas.microsoft.com/office/drawing/2014/main" id="{696426E9-2710-ECC9-0B16-70EB1B882A95}"/>
              </a:ext>
            </a:extLst>
          </p:cNvPr>
          <p:cNvSpPr>
            <a:spLocks noGrp="1"/>
          </p:cNvSpPr>
          <p:nvPr>
            <p:ph sz="quarter" idx="12" hasCustomPrompt="1"/>
          </p:nvPr>
        </p:nvSpPr>
        <p:spPr>
          <a:xfrm>
            <a:off x="533400" y="1306513"/>
            <a:ext cx="11119314" cy="4484687"/>
          </a:xfrm>
        </p:spPr>
        <p:txBody>
          <a:bodyPr>
            <a:normAutofit/>
          </a:bodyPr>
          <a:lstStyle>
            <a:lvl1pPr>
              <a:defRPr sz="1800">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chart, graph or other media]</a:t>
            </a:r>
          </a:p>
        </p:txBody>
      </p:sp>
    </p:spTree>
    <p:extLst>
      <p:ext uri="{BB962C8B-B14F-4D97-AF65-F5344CB8AC3E}">
        <p14:creationId xmlns:p14="http://schemas.microsoft.com/office/powerpoint/2010/main" val="16318798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Chart / Media Slide with Text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4881F5C-EFCA-3043-8C88-4F1F7226A03E}"/>
              </a:ext>
            </a:extLst>
          </p:cNvPr>
          <p:cNvSpPr/>
          <p:nvPr userDrawn="1"/>
        </p:nvSpPr>
        <p:spPr>
          <a:xfrm>
            <a:off x="533399" y="1306804"/>
            <a:ext cx="3253182" cy="4484394"/>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4CDFCB71-F5B3-958E-A829-DAA419B0B15F}"/>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9" name="Picture 8">
            <a:extLst>
              <a:ext uri="{FF2B5EF4-FFF2-40B4-BE49-F238E27FC236}">
                <a16:creationId xmlns:a16="http://schemas.microsoft.com/office/drawing/2014/main" id="{4F8EF333-C45A-D3F0-5F96-434F759733A7}"/>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10" name="TextBox 9">
            <a:extLst>
              <a:ext uri="{FF2B5EF4-FFF2-40B4-BE49-F238E27FC236}">
                <a16:creationId xmlns:a16="http://schemas.microsoft.com/office/drawing/2014/main" id="{59A1C2D7-8083-1696-91CD-8BF0226BC92B}"/>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A7233EB0-D777-A20E-455E-9F68A680A924}"/>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sp>
        <p:nvSpPr>
          <p:cNvPr id="5" name="Content Placeholder 2">
            <a:extLst>
              <a:ext uri="{FF2B5EF4-FFF2-40B4-BE49-F238E27FC236}">
                <a16:creationId xmlns:a16="http://schemas.microsoft.com/office/drawing/2014/main" id="{D34EDB2B-2C57-6CA4-F61B-72C109F2E146}"/>
              </a:ext>
            </a:extLst>
          </p:cNvPr>
          <p:cNvSpPr>
            <a:spLocks noGrp="1"/>
          </p:cNvSpPr>
          <p:nvPr>
            <p:ph sz="quarter" idx="12" hasCustomPrompt="1"/>
          </p:nvPr>
        </p:nvSpPr>
        <p:spPr>
          <a:xfrm>
            <a:off x="3965989" y="1306513"/>
            <a:ext cx="7686261" cy="4484687"/>
          </a:xfrm>
        </p:spPr>
        <p:txBody>
          <a:bodyPr>
            <a:normAutofit/>
          </a:bodyPr>
          <a:lstStyle>
            <a:lvl1pPr>
              <a:defRPr sz="1800">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chart, graph or other media]</a:t>
            </a:r>
          </a:p>
        </p:txBody>
      </p:sp>
      <p:sp>
        <p:nvSpPr>
          <p:cNvPr id="11" name="Text Placeholder 26">
            <a:extLst>
              <a:ext uri="{FF2B5EF4-FFF2-40B4-BE49-F238E27FC236}">
                <a16:creationId xmlns:a16="http://schemas.microsoft.com/office/drawing/2014/main" id="{6EBD4DE6-529F-CB6A-26D1-24F283C187A1}"/>
              </a:ext>
            </a:extLst>
          </p:cNvPr>
          <p:cNvSpPr>
            <a:spLocks noGrp="1"/>
          </p:cNvSpPr>
          <p:nvPr>
            <p:ph type="body" sz="quarter" idx="13"/>
          </p:nvPr>
        </p:nvSpPr>
        <p:spPr>
          <a:xfrm>
            <a:off x="741153" y="1480929"/>
            <a:ext cx="2862470" cy="4144619"/>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Tree>
    <p:extLst>
      <p:ext uri="{BB962C8B-B14F-4D97-AF65-F5344CB8AC3E}">
        <p14:creationId xmlns:p14="http://schemas.microsoft.com/office/powerpoint/2010/main" val="350593394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Chart / Media Slide with Text Righ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DFCB71-F5B3-958E-A829-DAA419B0B15F}"/>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9" name="Picture 8">
            <a:extLst>
              <a:ext uri="{FF2B5EF4-FFF2-40B4-BE49-F238E27FC236}">
                <a16:creationId xmlns:a16="http://schemas.microsoft.com/office/drawing/2014/main" id="{4F8EF333-C45A-D3F0-5F96-434F759733A7}"/>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10" name="TextBox 9">
            <a:extLst>
              <a:ext uri="{FF2B5EF4-FFF2-40B4-BE49-F238E27FC236}">
                <a16:creationId xmlns:a16="http://schemas.microsoft.com/office/drawing/2014/main" id="{59A1C2D7-8083-1696-91CD-8BF0226BC92B}"/>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A7233EB0-D777-A20E-455E-9F68A680A924}"/>
              </a:ext>
            </a:extLst>
          </p:cNvPr>
          <p:cNvSpPr>
            <a:spLocks noGrp="1"/>
          </p:cNvSpPr>
          <p:nvPr>
            <p:ph type="ctrTitle" hasCustomPrompt="1"/>
          </p:nvPr>
        </p:nvSpPr>
        <p:spPr>
          <a:xfrm>
            <a:off x="533401" y="458851"/>
            <a:ext cx="11119314" cy="693655"/>
          </a:xfrm>
        </p:spPr>
        <p:txBody>
          <a:bodyPr anchor="t">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sp>
        <p:nvSpPr>
          <p:cNvPr id="22" name="Content Placeholder 2">
            <a:extLst>
              <a:ext uri="{FF2B5EF4-FFF2-40B4-BE49-F238E27FC236}">
                <a16:creationId xmlns:a16="http://schemas.microsoft.com/office/drawing/2014/main" id="{A1F4D734-9665-B2AC-5FE4-8F881B0BA20F}"/>
              </a:ext>
            </a:extLst>
          </p:cNvPr>
          <p:cNvSpPr>
            <a:spLocks noGrp="1"/>
          </p:cNvSpPr>
          <p:nvPr>
            <p:ph sz="quarter" idx="12" hasCustomPrompt="1"/>
          </p:nvPr>
        </p:nvSpPr>
        <p:spPr>
          <a:xfrm>
            <a:off x="530314" y="1306513"/>
            <a:ext cx="7686261" cy="4484687"/>
          </a:xfrm>
        </p:spPr>
        <p:txBody>
          <a:bodyPr>
            <a:normAutofit/>
          </a:bodyPr>
          <a:lstStyle>
            <a:lvl1pPr>
              <a:defRPr sz="1800">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chart, graph or other media]</a:t>
            </a:r>
          </a:p>
        </p:txBody>
      </p:sp>
      <p:sp>
        <p:nvSpPr>
          <p:cNvPr id="26" name="Rectangle 25">
            <a:extLst>
              <a:ext uri="{FF2B5EF4-FFF2-40B4-BE49-F238E27FC236}">
                <a16:creationId xmlns:a16="http://schemas.microsoft.com/office/drawing/2014/main" id="{9CB2F268-5AEA-9DF8-AC05-2769C13BC767}"/>
              </a:ext>
            </a:extLst>
          </p:cNvPr>
          <p:cNvSpPr/>
          <p:nvPr userDrawn="1"/>
        </p:nvSpPr>
        <p:spPr>
          <a:xfrm>
            <a:off x="8408504" y="1306804"/>
            <a:ext cx="3253182" cy="4484394"/>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9" name="Text Placeholder 26">
            <a:extLst>
              <a:ext uri="{FF2B5EF4-FFF2-40B4-BE49-F238E27FC236}">
                <a16:creationId xmlns:a16="http://schemas.microsoft.com/office/drawing/2014/main" id="{37E4ED84-CDD4-FB79-16BE-50DA38269362}"/>
              </a:ext>
            </a:extLst>
          </p:cNvPr>
          <p:cNvSpPr>
            <a:spLocks noGrp="1"/>
          </p:cNvSpPr>
          <p:nvPr>
            <p:ph type="body" sz="quarter" idx="14"/>
          </p:nvPr>
        </p:nvSpPr>
        <p:spPr>
          <a:xfrm>
            <a:off x="8616258" y="1480929"/>
            <a:ext cx="2862470" cy="4144619"/>
          </a:xfrm>
        </p:spPr>
        <p:txBody>
          <a:bodyPr>
            <a:normAutofit/>
          </a:bodyPr>
          <a:lstStyle>
            <a:lvl1pPr>
              <a:lnSpc>
                <a:spcPct val="100000"/>
              </a:lnSpc>
              <a:defRPr sz="1800" b="0">
                <a:latin typeface="+mn-lt"/>
              </a:defRPr>
            </a:lvl1pPr>
            <a:lvl2pPr marL="457200" indent="0">
              <a:buNone/>
              <a:defRPr sz="1800">
                <a:latin typeface="+mn-lt"/>
              </a:defRPr>
            </a:lvl2pPr>
            <a:lvl3pPr marL="914400" indent="0">
              <a:buNone/>
              <a:defRPr sz="1800">
                <a:latin typeface="+mn-lt"/>
              </a:defRPr>
            </a:lvl3pPr>
            <a:lvl4pPr marL="1371600" indent="0">
              <a:buNone/>
              <a:defRPr sz="1800">
                <a:latin typeface="+mn-lt"/>
              </a:defRPr>
            </a:lvl4pPr>
            <a:lvl5pPr marL="1828800" indent="0">
              <a:buNone/>
              <a:defRPr sz="1800">
                <a:latin typeface="+mn-lt"/>
              </a:defRPr>
            </a:lvl5pPr>
          </a:lstStyle>
          <a:p>
            <a:pPr lvl="0"/>
            <a:r>
              <a:rPr lang="en-US"/>
              <a:t>Click to edit Master text styles</a:t>
            </a:r>
          </a:p>
        </p:txBody>
      </p:sp>
    </p:spTree>
    <p:extLst>
      <p:ext uri="{BB962C8B-B14F-4D97-AF65-F5344CB8AC3E}">
        <p14:creationId xmlns:p14="http://schemas.microsoft.com/office/powerpoint/2010/main" val="115871802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Comparison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C7AA03-6387-0F3B-A054-21D8E81ADE01}"/>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9" name="Picture 8">
            <a:extLst>
              <a:ext uri="{FF2B5EF4-FFF2-40B4-BE49-F238E27FC236}">
                <a16:creationId xmlns:a16="http://schemas.microsoft.com/office/drawing/2014/main" id="{F4A6D937-BF54-326D-4DFB-5DB2E058F447}"/>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11" name="TextBox 10">
            <a:extLst>
              <a:ext uri="{FF2B5EF4-FFF2-40B4-BE49-F238E27FC236}">
                <a16:creationId xmlns:a16="http://schemas.microsoft.com/office/drawing/2014/main" id="{E827D723-77E8-B05F-F314-65C207EA8F21}"/>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2" name="Content Placeholder 2">
            <a:extLst>
              <a:ext uri="{FF2B5EF4-FFF2-40B4-BE49-F238E27FC236}">
                <a16:creationId xmlns:a16="http://schemas.microsoft.com/office/drawing/2014/main" id="{37F2C339-3252-D7F1-B1FB-A1A78EF63D12}"/>
              </a:ext>
            </a:extLst>
          </p:cNvPr>
          <p:cNvSpPr>
            <a:spLocks noGrp="1"/>
          </p:cNvSpPr>
          <p:nvPr>
            <p:ph idx="10" hasCustomPrompt="1"/>
          </p:nvPr>
        </p:nvSpPr>
        <p:spPr>
          <a:xfrm>
            <a:off x="533400" y="1310614"/>
            <a:ext cx="5468934"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1</a:t>
            </a:r>
          </a:p>
        </p:txBody>
      </p:sp>
      <p:sp>
        <p:nvSpPr>
          <p:cNvPr id="15" name="Content Placeholder 2">
            <a:extLst>
              <a:ext uri="{FF2B5EF4-FFF2-40B4-BE49-F238E27FC236}">
                <a16:creationId xmlns:a16="http://schemas.microsoft.com/office/drawing/2014/main" id="{5A04ED6E-AC03-C7C5-37F6-5C189C662C70}"/>
              </a:ext>
            </a:extLst>
          </p:cNvPr>
          <p:cNvSpPr>
            <a:spLocks noGrp="1"/>
          </p:cNvSpPr>
          <p:nvPr>
            <p:ph idx="13" hasCustomPrompt="1"/>
          </p:nvPr>
        </p:nvSpPr>
        <p:spPr>
          <a:xfrm>
            <a:off x="6172200" y="1310614"/>
            <a:ext cx="5468933"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2</a:t>
            </a:r>
          </a:p>
        </p:txBody>
      </p:sp>
      <p:sp>
        <p:nvSpPr>
          <p:cNvPr id="18" name="Title 1">
            <a:extLst>
              <a:ext uri="{FF2B5EF4-FFF2-40B4-BE49-F238E27FC236}">
                <a16:creationId xmlns:a16="http://schemas.microsoft.com/office/drawing/2014/main" id="{CD384314-CB61-FC70-E8EC-63EFF5EEDD8B}"/>
              </a:ext>
            </a:extLst>
          </p:cNvPr>
          <p:cNvSpPr>
            <a:spLocks noGrp="1"/>
          </p:cNvSpPr>
          <p:nvPr>
            <p:ph type="ctrTitle" hasCustomPrompt="1"/>
          </p:nvPr>
        </p:nvSpPr>
        <p:spPr>
          <a:xfrm>
            <a:off x="533400" y="458851"/>
            <a:ext cx="11119315" cy="693655"/>
          </a:xfrm>
        </p:spPr>
        <p:txBody>
          <a:bodyPr anchor="t">
            <a:no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sp>
        <p:nvSpPr>
          <p:cNvPr id="20" name="Text Placeholder 26">
            <a:extLst>
              <a:ext uri="{FF2B5EF4-FFF2-40B4-BE49-F238E27FC236}">
                <a16:creationId xmlns:a16="http://schemas.microsoft.com/office/drawing/2014/main" id="{7AF24B22-314F-DB05-FEEE-8F0E8BB5EC7D}"/>
              </a:ext>
            </a:extLst>
          </p:cNvPr>
          <p:cNvSpPr>
            <a:spLocks noGrp="1"/>
          </p:cNvSpPr>
          <p:nvPr>
            <p:ph type="body" sz="quarter" idx="18"/>
          </p:nvPr>
        </p:nvSpPr>
        <p:spPr>
          <a:xfrm>
            <a:off x="6172200" y="3747601"/>
            <a:ext cx="5468932"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2" name="Text Placeholder 26">
            <a:extLst>
              <a:ext uri="{FF2B5EF4-FFF2-40B4-BE49-F238E27FC236}">
                <a16:creationId xmlns:a16="http://schemas.microsoft.com/office/drawing/2014/main" id="{321BE8BC-15A1-1A33-43BF-417AD10079D3}"/>
              </a:ext>
            </a:extLst>
          </p:cNvPr>
          <p:cNvSpPr>
            <a:spLocks noGrp="1"/>
          </p:cNvSpPr>
          <p:nvPr>
            <p:ph type="body" sz="quarter" idx="19"/>
          </p:nvPr>
        </p:nvSpPr>
        <p:spPr>
          <a:xfrm>
            <a:off x="533400" y="3747600"/>
            <a:ext cx="5468932"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Tree>
    <p:extLst>
      <p:ext uri="{BB962C8B-B14F-4D97-AF65-F5344CB8AC3E}">
        <p14:creationId xmlns:p14="http://schemas.microsoft.com/office/powerpoint/2010/main" val="204222567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Comparison Slid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9493D2-EC6F-8411-923F-2E35AF99FC87}"/>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7" name="Picture 6">
            <a:extLst>
              <a:ext uri="{FF2B5EF4-FFF2-40B4-BE49-F238E27FC236}">
                <a16:creationId xmlns:a16="http://schemas.microsoft.com/office/drawing/2014/main" id="{37A0A4AA-E95E-7878-A807-2A4364AB4C2D}"/>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8" name="TextBox 7">
            <a:extLst>
              <a:ext uri="{FF2B5EF4-FFF2-40B4-BE49-F238E27FC236}">
                <a16:creationId xmlns:a16="http://schemas.microsoft.com/office/drawing/2014/main" id="{D3095C8C-AB96-40BE-ECF9-9C0C71D6AB48}"/>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2" name="Content Placeholder 2">
            <a:extLst>
              <a:ext uri="{FF2B5EF4-FFF2-40B4-BE49-F238E27FC236}">
                <a16:creationId xmlns:a16="http://schemas.microsoft.com/office/drawing/2014/main" id="{3093F2E8-E3AE-20E9-B326-AC2EC354711C}"/>
              </a:ext>
            </a:extLst>
          </p:cNvPr>
          <p:cNvSpPr>
            <a:spLocks noGrp="1"/>
          </p:cNvSpPr>
          <p:nvPr>
            <p:ph idx="10" hasCustomPrompt="1"/>
          </p:nvPr>
        </p:nvSpPr>
        <p:spPr>
          <a:xfrm>
            <a:off x="533399" y="1310614"/>
            <a:ext cx="3609109"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1</a:t>
            </a:r>
          </a:p>
        </p:txBody>
      </p:sp>
      <p:sp>
        <p:nvSpPr>
          <p:cNvPr id="18" name="Content Placeholder 2">
            <a:extLst>
              <a:ext uri="{FF2B5EF4-FFF2-40B4-BE49-F238E27FC236}">
                <a16:creationId xmlns:a16="http://schemas.microsoft.com/office/drawing/2014/main" id="{CA507FBC-3D48-1B30-26EB-E13E0801F343}"/>
              </a:ext>
            </a:extLst>
          </p:cNvPr>
          <p:cNvSpPr>
            <a:spLocks noGrp="1"/>
          </p:cNvSpPr>
          <p:nvPr>
            <p:ph idx="11" hasCustomPrompt="1"/>
          </p:nvPr>
        </p:nvSpPr>
        <p:spPr>
          <a:xfrm>
            <a:off x="4282711" y="1310614"/>
            <a:ext cx="3609109"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2</a:t>
            </a:r>
          </a:p>
        </p:txBody>
      </p:sp>
      <p:sp>
        <p:nvSpPr>
          <p:cNvPr id="19" name="Content Placeholder 2">
            <a:extLst>
              <a:ext uri="{FF2B5EF4-FFF2-40B4-BE49-F238E27FC236}">
                <a16:creationId xmlns:a16="http://schemas.microsoft.com/office/drawing/2014/main" id="{53CF714B-C879-1139-2785-E32BA0A76A77}"/>
              </a:ext>
            </a:extLst>
          </p:cNvPr>
          <p:cNvSpPr>
            <a:spLocks noGrp="1"/>
          </p:cNvSpPr>
          <p:nvPr>
            <p:ph idx="13" hasCustomPrompt="1"/>
          </p:nvPr>
        </p:nvSpPr>
        <p:spPr>
          <a:xfrm>
            <a:off x="8032024" y="1310614"/>
            <a:ext cx="3609109"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3</a:t>
            </a:r>
          </a:p>
        </p:txBody>
      </p:sp>
      <p:sp>
        <p:nvSpPr>
          <p:cNvPr id="23" name="Title 1">
            <a:extLst>
              <a:ext uri="{FF2B5EF4-FFF2-40B4-BE49-F238E27FC236}">
                <a16:creationId xmlns:a16="http://schemas.microsoft.com/office/drawing/2014/main" id="{85595EF1-1CCD-3FE3-2E88-A7A981EDF659}"/>
              </a:ext>
            </a:extLst>
          </p:cNvPr>
          <p:cNvSpPr>
            <a:spLocks noGrp="1"/>
          </p:cNvSpPr>
          <p:nvPr>
            <p:ph type="ctrTitle" hasCustomPrompt="1"/>
          </p:nvPr>
        </p:nvSpPr>
        <p:spPr>
          <a:xfrm>
            <a:off x="533400" y="458851"/>
            <a:ext cx="11119315" cy="693655"/>
          </a:xfrm>
        </p:spPr>
        <p:txBody>
          <a:bodyPr anchor="t">
            <a:no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sp>
        <p:nvSpPr>
          <p:cNvPr id="25" name="Text Placeholder 26">
            <a:extLst>
              <a:ext uri="{FF2B5EF4-FFF2-40B4-BE49-F238E27FC236}">
                <a16:creationId xmlns:a16="http://schemas.microsoft.com/office/drawing/2014/main" id="{821FAA73-AF6A-BF2D-654E-BA36C8BF0BDA}"/>
              </a:ext>
            </a:extLst>
          </p:cNvPr>
          <p:cNvSpPr>
            <a:spLocks noGrp="1"/>
          </p:cNvSpPr>
          <p:nvPr>
            <p:ph type="body" sz="quarter" idx="19"/>
          </p:nvPr>
        </p:nvSpPr>
        <p:spPr>
          <a:xfrm>
            <a:off x="533400" y="3747600"/>
            <a:ext cx="3609107"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6" name="Text Placeholder 26">
            <a:extLst>
              <a:ext uri="{FF2B5EF4-FFF2-40B4-BE49-F238E27FC236}">
                <a16:creationId xmlns:a16="http://schemas.microsoft.com/office/drawing/2014/main" id="{608344D1-7514-000C-3479-0845292BBD5B}"/>
              </a:ext>
            </a:extLst>
          </p:cNvPr>
          <p:cNvSpPr>
            <a:spLocks noGrp="1"/>
          </p:cNvSpPr>
          <p:nvPr>
            <p:ph type="body" sz="quarter" idx="20"/>
          </p:nvPr>
        </p:nvSpPr>
        <p:spPr>
          <a:xfrm>
            <a:off x="4282711" y="3751461"/>
            <a:ext cx="3609107"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7" name="Text Placeholder 26">
            <a:extLst>
              <a:ext uri="{FF2B5EF4-FFF2-40B4-BE49-F238E27FC236}">
                <a16:creationId xmlns:a16="http://schemas.microsoft.com/office/drawing/2014/main" id="{EF035D98-BD83-2C62-A227-6A525E30B3C3}"/>
              </a:ext>
            </a:extLst>
          </p:cNvPr>
          <p:cNvSpPr>
            <a:spLocks noGrp="1"/>
          </p:cNvSpPr>
          <p:nvPr>
            <p:ph type="body" sz="quarter" idx="21"/>
          </p:nvPr>
        </p:nvSpPr>
        <p:spPr>
          <a:xfrm>
            <a:off x="8032022" y="3756827"/>
            <a:ext cx="3609107"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Tree>
    <p:extLst>
      <p:ext uri="{BB962C8B-B14F-4D97-AF65-F5344CB8AC3E}">
        <p14:creationId xmlns:p14="http://schemas.microsoft.com/office/powerpoint/2010/main" val="4554861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Comparison Slide 3">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E264F91-06AF-E94F-A13A-1950521D05F1}"/>
              </a:ext>
            </a:extLst>
          </p:cNvPr>
          <p:cNvSpPr>
            <a:spLocks noGrp="1"/>
          </p:cNvSpPr>
          <p:nvPr>
            <p:ph idx="10" hasCustomPrompt="1"/>
          </p:nvPr>
        </p:nvSpPr>
        <p:spPr>
          <a:xfrm>
            <a:off x="533400" y="1310614"/>
            <a:ext cx="2646220"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1</a:t>
            </a:r>
          </a:p>
        </p:txBody>
      </p:sp>
      <p:sp>
        <p:nvSpPr>
          <p:cNvPr id="16" name="Content Placeholder 2">
            <a:extLst>
              <a:ext uri="{FF2B5EF4-FFF2-40B4-BE49-F238E27FC236}">
                <a16:creationId xmlns:a16="http://schemas.microsoft.com/office/drawing/2014/main" id="{8A588546-9299-044E-A099-9D09733A982F}"/>
              </a:ext>
            </a:extLst>
          </p:cNvPr>
          <p:cNvSpPr>
            <a:spLocks noGrp="1"/>
          </p:cNvSpPr>
          <p:nvPr>
            <p:ph idx="11" hasCustomPrompt="1"/>
          </p:nvPr>
        </p:nvSpPr>
        <p:spPr>
          <a:xfrm>
            <a:off x="3353904" y="1310614"/>
            <a:ext cx="2646220"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2</a:t>
            </a:r>
          </a:p>
        </p:txBody>
      </p:sp>
      <p:sp>
        <p:nvSpPr>
          <p:cNvPr id="17" name="Content Placeholder 2">
            <a:extLst>
              <a:ext uri="{FF2B5EF4-FFF2-40B4-BE49-F238E27FC236}">
                <a16:creationId xmlns:a16="http://schemas.microsoft.com/office/drawing/2014/main" id="{3711A3ED-5F14-6F4D-A6D1-CB4FDDBD8223}"/>
              </a:ext>
            </a:extLst>
          </p:cNvPr>
          <p:cNvSpPr>
            <a:spLocks noGrp="1"/>
          </p:cNvSpPr>
          <p:nvPr>
            <p:ph idx="12" hasCustomPrompt="1"/>
          </p:nvPr>
        </p:nvSpPr>
        <p:spPr>
          <a:xfrm>
            <a:off x="6174408" y="1310614"/>
            <a:ext cx="2646220"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3</a:t>
            </a:r>
          </a:p>
        </p:txBody>
      </p:sp>
      <p:sp>
        <p:nvSpPr>
          <p:cNvPr id="18" name="Content Placeholder 2">
            <a:extLst>
              <a:ext uri="{FF2B5EF4-FFF2-40B4-BE49-F238E27FC236}">
                <a16:creationId xmlns:a16="http://schemas.microsoft.com/office/drawing/2014/main" id="{FCDF3C17-7E3D-C249-8ED8-3EF7B93A91C2}"/>
              </a:ext>
            </a:extLst>
          </p:cNvPr>
          <p:cNvSpPr>
            <a:spLocks noGrp="1"/>
          </p:cNvSpPr>
          <p:nvPr>
            <p:ph idx="13" hasCustomPrompt="1"/>
          </p:nvPr>
        </p:nvSpPr>
        <p:spPr>
          <a:xfrm>
            <a:off x="8994913" y="1310614"/>
            <a:ext cx="2646220" cy="2322154"/>
          </a:xfrm>
        </p:spPr>
        <p:txBody>
          <a:bodyPr>
            <a:normAutofit/>
          </a:bodyPr>
          <a:lstStyle>
            <a:lvl1pPr>
              <a:defRPr sz="1600" b="0" i="0">
                <a:latin typeface="Arial" panose="020B0604020202020204" pitchFamily="34" charset="0"/>
                <a:cs typeface="Arial" panose="020B0604020202020204" pitchFamily="34" charset="0"/>
              </a:defRPr>
            </a:lvl1pPr>
            <a:lvl2pPr>
              <a:defRPr sz="2000" b="0" i="0">
                <a:latin typeface="Frutiger LT Std 45 Light" panose="020B0402020204020204" pitchFamily="34" charset="0"/>
              </a:defRPr>
            </a:lvl2pPr>
            <a:lvl3pPr>
              <a:defRPr sz="1800" b="0" i="0">
                <a:latin typeface="Frutiger LT Std 45 Light" panose="020B0402020204020204" pitchFamily="34" charset="0"/>
              </a:defRPr>
            </a:lvl3pPr>
            <a:lvl4pPr>
              <a:defRPr sz="1600" b="0" i="0">
                <a:latin typeface="Frutiger LT Std 45 Light" panose="020B0402020204020204" pitchFamily="34" charset="0"/>
              </a:defRPr>
            </a:lvl4pPr>
            <a:lvl5pPr>
              <a:defRPr sz="1600" b="0" i="0">
                <a:latin typeface="Frutiger LT Std 45 Light" panose="020B0402020204020204" pitchFamily="34" charset="0"/>
              </a:defRPr>
            </a:lvl5pPr>
          </a:lstStyle>
          <a:p>
            <a:r>
              <a:rPr lang="en-US" dirty="0"/>
              <a:t>Comparison 4</a:t>
            </a:r>
          </a:p>
        </p:txBody>
      </p:sp>
      <p:pic>
        <p:nvPicPr>
          <p:cNvPr id="6" name="Picture 5">
            <a:extLst>
              <a:ext uri="{FF2B5EF4-FFF2-40B4-BE49-F238E27FC236}">
                <a16:creationId xmlns:a16="http://schemas.microsoft.com/office/drawing/2014/main" id="{F0AFEA47-F1ED-F49B-440D-CFDCCC822924}"/>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7" name="Picture 6">
            <a:extLst>
              <a:ext uri="{FF2B5EF4-FFF2-40B4-BE49-F238E27FC236}">
                <a16:creationId xmlns:a16="http://schemas.microsoft.com/office/drawing/2014/main" id="{84F9C0F8-DF6E-6577-49EC-725B99031EEA}"/>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8" name="TextBox 7">
            <a:extLst>
              <a:ext uri="{FF2B5EF4-FFF2-40B4-BE49-F238E27FC236}">
                <a16:creationId xmlns:a16="http://schemas.microsoft.com/office/drawing/2014/main" id="{18E08F71-1A43-C07C-37A3-2617E6C20D74}"/>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1" name="Title 1">
            <a:extLst>
              <a:ext uri="{FF2B5EF4-FFF2-40B4-BE49-F238E27FC236}">
                <a16:creationId xmlns:a16="http://schemas.microsoft.com/office/drawing/2014/main" id="{47ACF1FD-180D-8D25-5133-F1C229D0D2A8}"/>
              </a:ext>
            </a:extLst>
          </p:cNvPr>
          <p:cNvSpPr>
            <a:spLocks noGrp="1"/>
          </p:cNvSpPr>
          <p:nvPr>
            <p:ph type="ctrTitle" hasCustomPrompt="1"/>
          </p:nvPr>
        </p:nvSpPr>
        <p:spPr>
          <a:xfrm>
            <a:off x="533400" y="458851"/>
            <a:ext cx="11119315" cy="693655"/>
          </a:xfrm>
        </p:spPr>
        <p:txBody>
          <a:bodyPr anchor="t">
            <a:no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Title – Arial Regular 28</a:t>
            </a:r>
          </a:p>
        </p:txBody>
      </p:sp>
      <p:sp>
        <p:nvSpPr>
          <p:cNvPr id="23" name="Text Placeholder 26">
            <a:extLst>
              <a:ext uri="{FF2B5EF4-FFF2-40B4-BE49-F238E27FC236}">
                <a16:creationId xmlns:a16="http://schemas.microsoft.com/office/drawing/2014/main" id="{E54922B6-6CE5-B4C7-3D5C-F1267B6FE48B}"/>
              </a:ext>
            </a:extLst>
          </p:cNvPr>
          <p:cNvSpPr>
            <a:spLocks noGrp="1"/>
          </p:cNvSpPr>
          <p:nvPr>
            <p:ph type="body" sz="quarter" idx="19"/>
          </p:nvPr>
        </p:nvSpPr>
        <p:spPr>
          <a:xfrm>
            <a:off x="533400" y="3747600"/>
            <a:ext cx="2646219"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5" name="Text Placeholder 26">
            <a:extLst>
              <a:ext uri="{FF2B5EF4-FFF2-40B4-BE49-F238E27FC236}">
                <a16:creationId xmlns:a16="http://schemas.microsoft.com/office/drawing/2014/main" id="{C6BC47D1-DDC8-1CC0-7D77-EA5FE47E93C7}"/>
              </a:ext>
            </a:extLst>
          </p:cNvPr>
          <p:cNvSpPr>
            <a:spLocks noGrp="1"/>
          </p:cNvSpPr>
          <p:nvPr>
            <p:ph type="body" sz="quarter" idx="20"/>
          </p:nvPr>
        </p:nvSpPr>
        <p:spPr>
          <a:xfrm>
            <a:off x="3353904" y="3747599"/>
            <a:ext cx="2646219"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7" name="Text Placeholder 26">
            <a:extLst>
              <a:ext uri="{FF2B5EF4-FFF2-40B4-BE49-F238E27FC236}">
                <a16:creationId xmlns:a16="http://schemas.microsoft.com/office/drawing/2014/main" id="{EBC19CC7-6C68-B3A1-AF76-52552EE2CD11}"/>
              </a:ext>
            </a:extLst>
          </p:cNvPr>
          <p:cNvSpPr>
            <a:spLocks noGrp="1"/>
          </p:cNvSpPr>
          <p:nvPr>
            <p:ph type="body" sz="quarter" idx="21"/>
          </p:nvPr>
        </p:nvSpPr>
        <p:spPr>
          <a:xfrm>
            <a:off x="6174409" y="3747598"/>
            <a:ext cx="2646219"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4C99C612-84AC-1834-1683-F47F5CE520D1}"/>
              </a:ext>
            </a:extLst>
          </p:cNvPr>
          <p:cNvSpPr>
            <a:spLocks noGrp="1"/>
          </p:cNvSpPr>
          <p:nvPr>
            <p:ph type="body" sz="quarter" idx="22"/>
          </p:nvPr>
        </p:nvSpPr>
        <p:spPr>
          <a:xfrm>
            <a:off x="8994914" y="3747597"/>
            <a:ext cx="2646219" cy="2034371"/>
          </a:xfrm>
        </p:spPr>
        <p:txBody>
          <a:bodyPr>
            <a:normAutofit/>
          </a:bodyPr>
          <a:lstStyle>
            <a:lvl1pPr>
              <a:lnSpc>
                <a:spcPct val="100000"/>
              </a:lnSpc>
              <a:defRPr sz="1800" b="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a:t>Click to edit Master text styles</a:t>
            </a:r>
          </a:p>
        </p:txBody>
      </p:sp>
    </p:spTree>
    <p:extLst>
      <p:ext uri="{BB962C8B-B14F-4D97-AF65-F5344CB8AC3E}">
        <p14:creationId xmlns:p14="http://schemas.microsoft.com/office/powerpoint/2010/main" val="295333527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Conclus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49BA7-1E83-024D-9261-BF871FE8C65C}"/>
              </a:ext>
            </a:extLst>
          </p:cNvPr>
          <p:cNvSpPr>
            <a:spLocks noGrp="1"/>
          </p:cNvSpPr>
          <p:nvPr>
            <p:ph type="ctrTitle" hasCustomPrompt="1"/>
          </p:nvPr>
        </p:nvSpPr>
        <p:spPr>
          <a:xfrm>
            <a:off x="533399" y="3548271"/>
            <a:ext cx="7070035" cy="1050664"/>
          </a:xfrm>
        </p:spPr>
        <p:txBody>
          <a:bodyPr anchor="b">
            <a:normAutofit/>
          </a:bodyPr>
          <a:lstStyle>
            <a:lvl1pPr algn="l">
              <a:lnSpc>
                <a:spcPct val="100000"/>
              </a:lnSpc>
              <a:defRPr sz="2800" b="1" i="0">
                <a:solidFill>
                  <a:srgbClr val="C61D23"/>
                </a:solidFill>
                <a:latin typeface="+mj-lt"/>
                <a:cs typeface="Arial" panose="020B0604020202020204" pitchFamily="34" charset="0"/>
              </a:defRPr>
            </a:lvl1pPr>
          </a:lstStyle>
          <a:p>
            <a:r>
              <a:rPr lang="en-US" dirty="0"/>
              <a:t>Thank You – Arial Regular 28</a:t>
            </a:r>
          </a:p>
        </p:txBody>
      </p:sp>
      <p:sp>
        <p:nvSpPr>
          <p:cNvPr id="8" name="Text Placeholder 3">
            <a:extLst>
              <a:ext uri="{FF2B5EF4-FFF2-40B4-BE49-F238E27FC236}">
                <a16:creationId xmlns:a16="http://schemas.microsoft.com/office/drawing/2014/main" id="{0BB8F909-5465-5E41-BBAA-3A40923EF1CE}"/>
              </a:ext>
            </a:extLst>
          </p:cNvPr>
          <p:cNvSpPr>
            <a:spLocks noGrp="1"/>
          </p:cNvSpPr>
          <p:nvPr>
            <p:ph type="body" sz="quarter" idx="10" hasCustomPrompt="1"/>
          </p:nvPr>
        </p:nvSpPr>
        <p:spPr>
          <a:xfrm>
            <a:off x="533400" y="4810539"/>
            <a:ext cx="7070034" cy="980661"/>
          </a:xfrm>
        </p:spPr>
        <p:txBody>
          <a:bodyPr>
            <a:normAutofit/>
          </a:bodyPr>
          <a:lstStyle>
            <a:lvl1pPr>
              <a:lnSpc>
                <a:spcPct val="100000"/>
              </a:lnSpc>
              <a:defRPr sz="1800" b="0" i="0">
                <a:latin typeface="+mn-lt"/>
                <a:cs typeface="Arial" panose="020B0604020202020204" pitchFamily="34" charset="0"/>
              </a:defRPr>
            </a:lvl1pPr>
            <a:lvl2pPr marL="457200" indent="0">
              <a:buNone/>
              <a:defRPr/>
            </a:lvl2pPr>
            <a:lvl3pPr marL="914400" indent="0">
              <a:buNone/>
              <a:defRPr/>
            </a:lvl3pPr>
            <a:lvl4pPr marL="1371600" indent="0">
              <a:buNone/>
              <a:defRPr/>
            </a:lvl4pPr>
          </a:lstStyle>
          <a:p>
            <a:pPr lvl="0"/>
            <a:r>
              <a:rPr lang="en-US" dirty="0"/>
              <a:t>Arial Regular 18</a:t>
            </a:r>
          </a:p>
        </p:txBody>
      </p:sp>
      <p:pic>
        <p:nvPicPr>
          <p:cNvPr id="7" name="Picture 6">
            <a:extLst>
              <a:ext uri="{FF2B5EF4-FFF2-40B4-BE49-F238E27FC236}">
                <a16:creationId xmlns:a16="http://schemas.microsoft.com/office/drawing/2014/main" id="{1C2151F4-C4E2-716A-0F28-8B864B4560C4}"/>
              </a:ext>
            </a:extLst>
          </p:cNvPr>
          <p:cNvPicPr>
            <a:picLocks noChangeAspect="1"/>
          </p:cNvPicPr>
          <p:nvPr userDrawn="1"/>
        </p:nvPicPr>
        <p:blipFill>
          <a:blip r:embed="rId2"/>
          <a:stretch>
            <a:fillRect/>
          </a:stretch>
        </p:blipFill>
        <p:spPr>
          <a:xfrm>
            <a:off x="0" y="6696460"/>
            <a:ext cx="12192000" cy="167734"/>
          </a:xfrm>
          <a:prstGeom prst="rect">
            <a:avLst/>
          </a:prstGeom>
        </p:spPr>
      </p:pic>
      <p:pic>
        <p:nvPicPr>
          <p:cNvPr id="9" name="Picture 8">
            <a:extLst>
              <a:ext uri="{FF2B5EF4-FFF2-40B4-BE49-F238E27FC236}">
                <a16:creationId xmlns:a16="http://schemas.microsoft.com/office/drawing/2014/main" id="{11F6DE5E-D532-7D68-6FBA-C3AD95CAE646}"/>
              </a:ext>
            </a:extLst>
          </p:cNvPr>
          <p:cNvPicPr>
            <a:picLocks noChangeAspect="1"/>
          </p:cNvPicPr>
          <p:nvPr userDrawn="1"/>
        </p:nvPicPr>
        <p:blipFill>
          <a:blip r:embed="rId3"/>
          <a:stretch>
            <a:fillRect/>
          </a:stretch>
        </p:blipFill>
        <p:spPr>
          <a:xfrm>
            <a:off x="533400" y="5989901"/>
            <a:ext cx="1314944" cy="591725"/>
          </a:xfrm>
          <a:prstGeom prst="rect">
            <a:avLst/>
          </a:prstGeom>
        </p:spPr>
      </p:pic>
      <p:sp>
        <p:nvSpPr>
          <p:cNvPr id="10" name="TextBox 9">
            <a:extLst>
              <a:ext uri="{FF2B5EF4-FFF2-40B4-BE49-F238E27FC236}">
                <a16:creationId xmlns:a16="http://schemas.microsoft.com/office/drawing/2014/main" id="{0AEADEFE-F2B1-A7EA-2BEE-1A43C3A2F64F}"/>
              </a:ext>
            </a:extLst>
          </p:cNvPr>
          <p:cNvSpPr txBox="1"/>
          <p:nvPr userDrawn="1"/>
        </p:nvSpPr>
        <p:spPr>
          <a:xfrm>
            <a:off x="9207062" y="6264624"/>
            <a:ext cx="244565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Cleveland, Ohio  |  </a:t>
            </a:r>
            <a:fld id="{30530AB4-95B1-7E43-92F5-08650780D90C}" type="slidenum">
              <a:rPr kumimoji="0" lang="en-US" sz="1400" b="0" i="0" u="none" strike="noStrike" kern="1200" cap="none" spc="0" normalizeH="0" baseline="0" noProof="0" smtClean="0">
                <a:ln>
                  <a:noFill/>
                </a:ln>
                <a:solidFill>
                  <a:srgbClr val="000000">
                    <a:lumMod val="50000"/>
                    <a:lumOff val="5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76856351"/>
      </p:ext>
    </p:extLst>
  </p:cSld>
  <p:clrMapOvr>
    <a:masterClrMapping/>
  </p:clrMapOvr>
  <p:transition spd="slow">
    <p:push dir="u"/>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0" i="0">
                <a:solidFill>
                  <a:schemeClr val="bg1"/>
                </a:solidFill>
                <a:latin typeface="Lucida Sans Unicode"/>
                <a:cs typeface="Lucida Sans Unicode"/>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1" i="0">
                <a:solidFill>
                  <a:srgbClr val="282B6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5" name="Holder 5"/>
          <p:cNvSpPr>
            <a:spLocks noGrp="1"/>
          </p:cNvSpPr>
          <p:nvPr>
            <p:ph type="dt" sz="half" idx="6"/>
          </p:nvPr>
        </p:nvSpPr>
        <p:spPr/>
        <p:txBody>
          <a:bodyPr lIns="0" tIns="0" rIns="0" bIns="0"/>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6" name="Holder 6"/>
          <p:cNvSpPr>
            <a:spLocks noGrp="1"/>
          </p:cNvSpPr>
          <p:nvPr>
            <p:ph type="sldNum" sz="quarter" idx="7"/>
          </p:nvPr>
        </p:nvSpPr>
        <p:spPr/>
        <p:txBody>
          <a:bodyPr lIns="0" tIns="0" rIns="0" bIns="0"/>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21774673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Lucida Sans Unicode"/>
                <a:cs typeface="Lucida Sans Unicode"/>
              </a:defRPr>
            </a:lvl1pPr>
          </a:lstStyle>
          <a:p>
            <a:endParaRPr/>
          </a:p>
        </p:txBody>
      </p:sp>
      <p:sp>
        <p:nvSpPr>
          <p:cNvPr id="3" name="Holder 3"/>
          <p:cNvSpPr>
            <a:spLocks noGrp="1"/>
          </p:cNvSpPr>
          <p:nvPr>
            <p:ph type="body" idx="1"/>
          </p:nvPr>
        </p:nvSpPr>
        <p:spPr/>
        <p:txBody>
          <a:bodyPr lIns="0" tIns="0" rIns="0" bIns="0"/>
          <a:lstStyle>
            <a:lvl1pPr>
              <a:defRPr sz="2400" b="1" i="0">
                <a:solidFill>
                  <a:srgbClr val="282B6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5" name="Holder 5"/>
          <p:cNvSpPr>
            <a:spLocks noGrp="1"/>
          </p:cNvSpPr>
          <p:nvPr>
            <p:ph type="dt" sz="half" idx="6"/>
          </p:nvPr>
        </p:nvSpPr>
        <p:spPr/>
        <p:txBody>
          <a:bodyPr lIns="0" tIns="0" rIns="0" bIns="0"/>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6" name="Holder 6"/>
          <p:cNvSpPr>
            <a:spLocks noGrp="1"/>
          </p:cNvSpPr>
          <p:nvPr>
            <p:ph type="sldNum" sz="quarter" idx="7"/>
          </p:nvPr>
        </p:nvSpPr>
        <p:spPr/>
        <p:txBody>
          <a:bodyPr lIns="0" tIns="0" rIns="0" bIns="0"/>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204741728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Lucida Sans Unicode"/>
                <a:cs typeface="Lucida Sans Unicode"/>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6" name="Holder 6"/>
          <p:cNvSpPr>
            <a:spLocks noGrp="1"/>
          </p:cNvSpPr>
          <p:nvPr>
            <p:ph type="dt" sz="half" idx="6"/>
          </p:nvPr>
        </p:nvSpPr>
        <p:spPr/>
        <p:txBody>
          <a:bodyPr lIns="0" tIns="0" rIns="0" bIns="0"/>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7" name="Holder 7"/>
          <p:cNvSpPr>
            <a:spLocks noGrp="1"/>
          </p:cNvSpPr>
          <p:nvPr>
            <p:ph type="sldNum" sz="quarter" idx="7"/>
          </p:nvPr>
        </p:nvSpPr>
        <p:spPr/>
        <p:txBody>
          <a:bodyPr lIns="0" tIns="0" rIns="0" bIns="0"/>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52069302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chemeClr val="bg1"/>
                </a:solidFill>
                <a:latin typeface="Lucida Sans Unicode"/>
                <a:cs typeface="Lucida Sans Unicode"/>
              </a:defRPr>
            </a:lvl1pPr>
          </a:lstStyle>
          <a:p>
            <a:endParaRPr/>
          </a:p>
        </p:txBody>
      </p:sp>
      <p:sp>
        <p:nvSpPr>
          <p:cNvPr id="3" name="Holder 3"/>
          <p:cNvSpPr>
            <a:spLocks noGrp="1"/>
          </p:cNvSpPr>
          <p:nvPr>
            <p:ph type="ftr" sz="quarter" idx="5"/>
          </p:nvPr>
        </p:nvSpPr>
        <p:spPr/>
        <p:txBody>
          <a:bodyPr lIns="0" tIns="0" rIns="0" bIns="0"/>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4" name="Holder 4"/>
          <p:cNvSpPr>
            <a:spLocks noGrp="1"/>
          </p:cNvSpPr>
          <p:nvPr>
            <p:ph type="dt" sz="half" idx="6"/>
          </p:nvPr>
        </p:nvSpPr>
        <p:spPr/>
        <p:txBody>
          <a:bodyPr lIns="0" tIns="0" rIns="0" bIns="0"/>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5" name="Holder 5"/>
          <p:cNvSpPr>
            <a:spLocks noGrp="1"/>
          </p:cNvSpPr>
          <p:nvPr>
            <p:ph type="sldNum" sz="quarter" idx="7"/>
          </p:nvPr>
        </p:nvSpPr>
        <p:spPr/>
        <p:txBody>
          <a:bodyPr lIns="0" tIns="0" rIns="0" bIns="0"/>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32005360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649618"/>
            <a:ext cx="12191998" cy="208381"/>
          </a:xfrm>
          <a:prstGeom prst="rect">
            <a:avLst/>
          </a:prstGeom>
        </p:spPr>
      </p:pic>
      <p:pic>
        <p:nvPicPr>
          <p:cNvPr id="17" name="bg object 17"/>
          <p:cNvPicPr/>
          <p:nvPr/>
        </p:nvPicPr>
        <p:blipFill>
          <a:blip r:embed="rId3" cstate="print"/>
          <a:stretch>
            <a:fillRect/>
          </a:stretch>
        </p:blipFill>
        <p:spPr>
          <a:xfrm>
            <a:off x="612140" y="706120"/>
            <a:ext cx="3622675" cy="828039"/>
          </a:xfrm>
          <a:prstGeom prst="rect">
            <a:avLst/>
          </a:prstGeom>
        </p:spPr>
      </p:pic>
      <p:sp>
        <p:nvSpPr>
          <p:cNvPr id="2" name="Holder 2"/>
          <p:cNvSpPr>
            <a:spLocks noGrp="1"/>
          </p:cNvSpPr>
          <p:nvPr>
            <p:ph type="ftr" sz="quarter" idx="5"/>
          </p:nvPr>
        </p:nvSpPr>
        <p:spPr/>
        <p:txBody>
          <a:bodyPr lIns="0" tIns="0" rIns="0" bIns="0"/>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3" name="Holder 3"/>
          <p:cNvSpPr>
            <a:spLocks noGrp="1"/>
          </p:cNvSpPr>
          <p:nvPr>
            <p:ph type="dt" sz="half" idx="6"/>
          </p:nvPr>
        </p:nvSpPr>
        <p:spPr/>
        <p:txBody>
          <a:bodyPr lIns="0" tIns="0" rIns="0" bIns="0"/>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4" name="Holder 4"/>
          <p:cNvSpPr>
            <a:spLocks noGrp="1"/>
          </p:cNvSpPr>
          <p:nvPr>
            <p:ph type="sldNum" sz="quarter" idx="7"/>
          </p:nvPr>
        </p:nvSpPr>
        <p:spPr/>
        <p:txBody>
          <a:bodyPr lIns="0" tIns="0" rIns="0" bIns="0"/>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280909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6" Type="http://schemas.openxmlformats.org/officeDocument/2006/relationships/image" Target="../media/image4.jp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3.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4.jp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5.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7.png"/><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theme" Target="../theme/theme7.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theme" Target="../theme/theme8.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13" Type="http://schemas.openxmlformats.org/officeDocument/2006/relationships/theme" Target="../theme/theme9.xml"/><Relationship Id="rId3" Type="http://schemas.openxmlformats.org/officeDocument/2006/relationships/slideLayout" Target="../slideLayouts/slideLayout88.xml"/><Relationship Id="rId7" Type="http://schemas.openxmlformats.org/officeDocument/2006/relationships/slideLayout" Target="../slideLayouts/slideLayout92.xml"/><Relationship Id="rId12" Type="http://schemas.openxmlformats.org/officeDocument/2006/relationships/slideLayout" Target="../slideLayouts/slideLayout97.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11" Type="http://schemas.openxmlformats.org/officeDocument/2006/relationships/slideLayout" Target="../slideLayouts/slideLayout96.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image" Target="../media/image11.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image" Target="../media/image12.jp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10.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theme" Target="../theme/theme1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28.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theme" Target="../theme/theme12.xml"/><Relationship Id="rId5" Type="http://schemas.openxmlformats.org/officeDocument/2006/relationships/slideLayout" Target="../slideLayouts/slideLayout130.xml"/><Relationship Id="rId4" Type="http://schemas.openxmlformats.org/officeDocument/2006/relationships/slideLayout" Target="../slideLayouts/slideLayout12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theme" Target="../theme/theme13.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theme" Target="../theme/theme14.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59.xml"/><Relationship Id="rId7" Type="http://schemas.openxmlformats.org/officeDocument/2006/relationships/image" Target="../media/image25.jpg"/><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theme" Target="../theme/theme15.xml"/><Relationship Id="rId5" Type="http://schemas.openxmlformats.org/officeDocument/2006/relationships/slideLayout" Target="../slideLayouts/slideLayout161.xml"/><Relationship Id="rId4" Type="http://schemas.openxmlformats.org/officeDocument/2006/relationships/slideLayout" Target="../slideLayouts/slideLayout1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43331C-483F-4190-8E54-5BE05BD5D0B2}" type="datetimeFigureOut">
              <a:rPr lang="en-US" smtClean="0"/>
              <a:t>3/30/2026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6142C-B346-4144-8A8E-02E1D6DB1E0B}" type="slidenum">
              <a:rPr lang="en-US" smtClean="0"/>
              <a:t>‹#›</a:t>
            </a:fld>
            <a:endParaRPr lang="en-US"/>
          </a:p>
        </p:txBody>
      </p:sp>
    </p:spTree>
    <p:extLst>
      <p:ext uri="{BB962C8B-B14F-4D97-AF65-F5344CB8AC3E}">
        <p14:creationId xmlns:p14="http://schemas.microsoft.com/office/powerpoint/2010/main" val="2939457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758951"/>
            <a:ext cx="3444240" cy="5331460"/>
          </a:xfrm>
          <a:custGeom>
            <a:avLst/>
            <a:gdLst/>
            <a:ahLst/>
            <a:cxnLst/>
            <a:rect l="l" t="t" r="r" b="b"/>
            <a:pathLst>
              <a:path w="3444240" h="5331460">
                <a:moveTo>
                  <a:pt x="3444240" y="0"/>
                </a:moveTo>
                <a:lnTo>
                  <a:pt x="0" y="0"/>
                </a:lnTo>
                <a:lnTo>
                  <a:pt x="0" y="5330952"/>
                </a:lnTo>
                <a:lnTo>
                  <a:pt x="3444240" y="5330952"/>
                </a:lnTo>
                <a:lnTo>
                  <a:pt x="3444240" y="0"/>
                </a:lnTo>
                <a:close/>
              </a:path>
            </a:pathLst>
          </a:custGeom>
          <a:solidFill>
            <a:srgbClr val="40B9D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7" name="bg object 17"/>
          <p:cNvSpPr/>
          <p:nvPr/>
        </p:nvSpPr>
        <p:spPr>
          <a:xfrm>
            <a:off x="11815571" y="758951"/>
            <a:ext cx="376555" cy="5331460"/>
          </a:xfrm>
          <a:custGeom>
            <a:avLst/>
            <a:gdLst/>
            <a:ahLst/>
            <a:cxnLst/>
            <a:rect l="l" t="t" r="r" b="b"/>
            <a:pathLst>
              <a:path w="376554" h="5331460">
                <a:moveTo>
                  <a:pt x="376427" y="0"/>
                </a:moveTo>
                <a:lnTo>
                  <a:pt x="0" y="0"/>
                </a:lnTo>
                <a:lnTo>
                  <a:pt x="0" y="5330952"/>
                </a:lnTo>
                <a:lnTo>
                  <a:pt x="376427" y="5330952"/>
                </a:lnTo>
                <a:lnTo>
                  <a:pt x="37642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 name="Holder 2"/>
          <p:cNvSpPr>
            <a:spLocks noGrp="1"/>
          </p:cNvSpPr>
          <p:nvPr>
            <p:ph type="title"/>
          </p:nvPr>
        </p:nvSpPr>
        <p:spPr>
          <a:xfrm>
            <a:off x="466750" y="2129154"/>
            <a:ext cx="1588135" cy="2104390"/>
          </a:xfrm>
          <a:prstGeom prst="rect">
            <a:avLst/>
          </a:prstGeom>
        </p:spPr>
        <p:txBody>
          <a:bodyPr wrap="square" lIns="0" tIns="0" rIns="0" bIns="0">
            <a:spAutoFit/>
          </a:bodyPr>
          <a:lstStyle>
            <a:lvl1pPr>
              <a:defRPr sz="3600" b="0" i="0">
                <a:solidFill>
                  <a:schemeClr val="bg1"/>
                </a:solidFill>
                <a:latin typeface="Corbel"/>
                <a:cs typeface="Corbel"/>
              </a:defRPr>
            </a:lvl1pPr>
          </a:lstStyle>
          <a:p>
            <a:endParaRPr/>
          </a:p>
        </p:txBody>
      </p:sp>
      <p:sp>
        <p:nvSpPr>
          <p:cNvPr id="3" name="Holder 3"/>
          <p:cNvSpPr>
            <a:spLocks noGrp="1"/>
          </p:cNvSpPr>
          <p:nvPr>
            <p:ph type="body" idx="1"/>
          </p:nvPr>
        </p:nvSpPr>
        <p:spPr>
          <a:xfrm>
            <a:off x="4256785" y="1416219"/>
            <a:ext cx="5213350" cy="391985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296456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357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00151" y="244158"/>
            <a:ext cx="9793816" cy="1339850"/>
          </a:xfrm>
          <a:prstGeom prst="rect">
            <a:avLst/>
          </a:prstGeom>
        </p:spPr>
        <p:txBody>
          <a:bodyPr vert="horz" lIns="91440" tIns="45720" rIns="91440" bIns="45720" rtlCol="0" anchor="ctr">
            <a:normAutofit/>
          </a:bodyPr>
          <a:lstStyle/>
          <a:p>
            <a:r>
              <a:rPr lang="en-US" smtClean="0"/>
              <a:t>Click to edit Master title style</a:t>
            </a:r>
            <a:endParaRPr dirty="0"/>
          </a:p>
        </p:txBody>
      </p:sp>
      <p:sp>
        <p:nvSpPr>
          <p:cNvPr id="3" name="Text Placeholder 2"/>
          <p:cNvSpPr>
            <a:spLocks noGrp="1"/>
          </p:cNvSpPr>
          <p:nvPr>
            <p:ph type="body" idx="1"/>
          </p:nvPr>
        </p:nvSpPr>
        <p:spPr>
          <a:xfrm>
            <a:off x="1200150" y="2133601"/>
            <a:ext cx="9793817"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325120" y="6371592"/>
            <a:ext cx="2844800" cy="259317"/>
          </a:xfrm>
          <a:prstGeom prst="rect">
            <a:avLst/>
          </a:prstGeom>
        </p:spPr>
        <p:txBody>
          <a:bodyPr vert="horz" lIns="91440" tIns="45720" rIns="91440" bIns="45720" rtlCol="0" anchor="ctr"/>
          <a:lstStyle>
            <a:lvl1pPr algn="l">
              <a:defRPr sz="1200">
                <a:solidFill>
                  <a:schemeClr val="bg2">
                    <a:lumMod val="60000"/>
                    <a:lumOff val="40000"/>
                  </a:schemeClr>
                </a:solidFill>
                <a:latin typeface="Brush Script MT" pitchFamily="66" charset="0"/>
              </a:defRPr>
            </a:lvl1pPr>
          </a:lstStyle>
          <a:p>
            <a:fld id="{92620E80-1BE8-114F-ADF0-893AE1041C4A}" type="datetimeFigureOut">
              <a:rPr lang="en-US" kern="0" smtClean="0">
                <a:solidFill>
                  <a:srgbClr val="DEDED7">
                    <a:lumMod val="60000"/>
                    <a:lumOff val="40000"/>
                  </a:srgbClr>
                </a:solidFill>
                <a:cs typeface="Arial"/>
                <a:sym typeface="Arial"/>
                <a:rtl val="0"/>
              </a:rPr>
              <a:pPr/>
              <a:t>3/30/2026</a:t>
            </a:fld>
            <a:endParaRPr lang="en-US" kern="0">
              <a:solidFill>
                <a:srgbClr val="DEDED7">
                  <a:lumMod val="60000"/>
                  <a:lumOff val="40000"/>
                </a:srgbClr>
              </a:solidFill>
              <a:cs typeface="Arial"/>
              <a:sym typeface="Arial"/>
              <a:rtl val="0"/>
            </a:endParaRPr>
          </a:p>
        </p:txBody>
      </p:sp>
      <p:sp>
        <p:nvSpPr>
          <p:cNvPr id="6" name="Slide Number Placeholder 5"/>
          <p:cNvSpPr>
            <a:spLocks noGrp="1"/>
          </p:cNvSpPr>
          <p:nvPr>
            <p:ph type="sldNum" sz="quarter" idx="4"/>
          </p:nvPr>
        </p:nvSpPr>
        <p:spPr>
          <a:xfrm>
            <a:off x="5588000" y="6356351"/>
            <a:ext cx="1016000" cy="271463"/>
          </a:xfrm>
          <a:prstGeom prst="rect">
            <a:avLst/>
          </a:prstGeom>
        </p:spPr>
        <p:txBody>
          <a:bodyPr vert="horz" lIns="91440" tIns="45720" rIns="91440" bIns="45720" rtlCol="0" anchor="ctr"/>
          <a:lstStyle>
            <a:lvl1pPr marL="0" algn="ctr" defTabSz="914400" rtl="0" eaLnBrk="1" latinLnBrk="0" hangingPunct="1">
              <a:defRPr sz="1200" kern="1200">
                <a:solidFill>
                  <a:schemeClr val="bg2">
                    <a:lumMod val="60000"/>
                    <a:lumOff val="40000"/>
                  </a:schemeClr>
                </a:solidFill>
                <a:latin typeface="+mn-lt"/>
                <a:ea typeface="+mn-ea"/>
                <a:cs typeface="+mn-cs"/>
              </a:defRPr>
            </a:lvl1pPr>
          </a:lstStyle>
          <a:p>
            <a:fld id="{832557B0-DCB5-C84A-9910-2E3FF950C83C}" type="slidenum">
              <a:rPr lang="en-US" smtClean="0">
                <a:solidFill>
                  <a:srgbClr val="DEDED7">
                    <a:lumMod val="60000"/>
                    <a:lumOff val="40000"/>
                  </a:srgbClr>
                </a:solidFill>
                <a:sym typeface="Arial"/>
                <a:rtl val="0"/>
              </a:rPr>
              <a:pPr/>
              <a:t>‹#›</a:t>
            </a:fld>
            <a:endParaRPr lang="en-US">
              <a:solidFill>
                <a:srgbClr val="DEDED7">
                  <a:lumMod val="60000"/>
                  <a:lumOff val="40000"/>
                </a:srgbClr>
              </a:solidFill>
              <a:sym typeface="Arial"/>
              <a:rtl val="0"/>
            </a:endParaRPr>
          </a:p>
        </p:txBody>
      </p:sp>
      <p:sp>
        <p:nvSpPr>
          <p:cNvPr id="7" name="Rectangle 6"/>
          <p:cNvSpPr/>
          <p:nvPr userDrawn="1"/>
        </p:nvSpPr>
        <p:spPr>
          <a:xfrm>
            <a:off x="0" y="0"/>
            <a:ext cx="12192000" cy="6858000"/>
          </a:xfrm>
          <a:prstGeom prst="rect">
            <a:avLst/>
          </a:prstGeom>
          <a:noFill/>
          <a:ln w="114300">
            <a:solidFill>
              <a:srgbClr val="13574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pic>
        <p:nvPicPr>
          <p:cNvPr id="8" name="Picture 7" descr="smallicon_RGB_72.jp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566400" y="5486400"/>
            <a:ext cx="982133" cy="736600"/>
          </a:xfrm>
          <a:prstGeom prst="rect">
            <a:avLst/>
          </a:prstGeom>
        </p:spPr>
      </p:pic>
    </p:spTree>
    <p:extLst>
      <p:ext uri="{BB962C8B-B14F-4D97-AF65-F5344CB8AC3E}">
        <p14:creationId xmlns:p14="http://schemas.microsoft.com/office/powerpoint/2010/main" val="298512265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txStyles>
    <p:titleStyle>
      <a:lvl1pPr algn="ctr" defTabSz="914400" rtl="0" eaLnBrk="1" latinLnBrk="0" hangingPunct="1">
        <a:spcBef>
          <a:spcPct val="0"/>
        </a:spcBef>
        <a:buNone/>
        <a:defRPr sz="4800" kern="1200">
          <a:solidFill>
            <a:schemeClr val="tx1">
              <a:lumMod val="75000"/>
              <a:lumOff val="25000"/>
            </a:schemeClr>
          </a:solidFill>
          <a:latin typeface="+mj-lt"/>
          <a:ea typeface="+mj-ea"/>
          <a:cs typeface="+mj-cs"/>
        </a:defRPr>
      </a:lvl1pPr>
    </p:titleStyle>
    <p:bodyStyle>
      <a:lvl1pPr marL="342900" indent="-342900" algn="l" defTabSz="914400" rtl="0" eaLnBrk="1" latinLnBrk="0" hangingPunct="1">
        <a:spcBef>
          <a:spcPts val="2000"/>
        </a:spcBef>
        <a:buClr>
          <a:schemeClr val="tx1">
            <a:lumMod val="75000"/>
            <a:lumOff val="25000"/>
          </a:schemeClr>
        </a:buClr>
        <a:buFont typeface="Arial" pitchFamily="34" charset="0"/>
        <a:buChar char="•"/>
        <a:defRPr sz="2400" kern="1200">
          <a:solidFill>
            <a:schemeClr val="tx1">
              <a:lumMod val="75000"/>
              <a:lumOff val="25000"/>
            </a:schemeClr>
          </a:solidFill>
          <a:latin typeface="+mn-lt"/>
          <a:ea typeface="+mn-ea"/>
          <a:cs typeface="+mn-cs"/>
        </a:defRPr>
      </a:lvl1pPr>
      <a:lvl2pPr marL="579438" indent="-228600" algn="l" defTabSz="914400" rtl="0" eaLnBrk="1" latinLnBrk="0" hangingPunct="1">
        <a:spcBef>
          <a:spcPts val="600"/>
        </a:spcBef>
        <a:buClr>
          <a:schemeClr val="bg2">
            <a:lumMod val="60000"/>
            <a:lumOff val="40000"/>
          </a:schemeClr>
        </a:buClr>
        <a:buFont typeface="Arial" pitchFamily="34" charset="0"/>
        <a:buChar char="•"/>
        <a:defRPr sz="2200" kern="1200">
          <a:solidFill>
            <a:schemeClr val="tx1">
              <a:lumMod val="75000"/>
              <a:lumOff val="25000"/>
            </a:schemeClr>
          </a:solidFill>
          <a:latin typeface="+mn-lt"/>
          <a:ea typeface="+mn-ea"/>
          <a:cs typeface="+mn-cs"/>
        </a:defRPr>
      </a:lvl2pPr>
      <a:lvl3pPr marL="808038" indent="-228600" algn="l" defTabSz="914400" rtl="0" eaLnBrk="1" latinLnBrk="0" hangingPunct="1">
        <a:spcBef>
          <a:spcPts val="600"/>
        </a:spcBef>
        <a:buClr>
          <a:schemeClr val="tx1">
            <a:lumMod val="75000"/>
            <a:lumOff val="25000"/>
          </a:schemeClr>
        </a:buClr>
        <a:buFont typeface="Arial" pitchFamily="34" charset="0"/>
        <a:buChar char="•"/>
        <a:defRPr sz="2000" kern="1200">
          <a:solidFill>
            <a:schemeClr val="tx1">
              <a:lumMod val="75000"/>
              <a:lumOff val="25000"/>
            </a:schemeClr>
          </a:solidFill>
          <a:latin typeface="+mn-lt"/>
          <a:ea typeface="+mn-ea"/>
          <a:cs typeface="+mn-cs"/>
        </a:defRPr>
      </a:lvl3pPr>
      <a:lvl4pPr marL="1036638" indent="-228600" algn="l" defTabSz="914400" rtl="0" eaLnBrk="1" latinLnBrk="0" hangingPunct="1">
        <a:spcBef>
          <a:spcPts val="600"/>
        </a:spcBef>
        <a:buClr>
          <a:schemeClr val="bg2">
            <a:lumMod val="60000"/>
            <a:lumOff val="40000"/>
          </a:schemeClr>
        </a:buClr>
        <a:buFont typeface="Arial" pitchFamily="34" charset="0"/>
        <a:buChar char="•"/>
        <a:defRPr sz="1800" kern="1200">
          <a:solidFill>
            <a:schemeClr val="tx1">
              <a:lumMod val="75000"/>
              <a:lumOff val="25000"/>
            </a:schemeClr>
          </a:solidFill>
          <a:latin typeface="+mn-lt"/>
          <a:ea typeface="+mn-ea"/>
          <a:cs typeface="+mn-cs"/>
        </a:defRPr>
      </a:lvl4pPr>
      <a:lvl5pPr marL="1265238" indent="-228600" algn="l" defTabSz="914400" rtl="0" eaLnBrk="1" latinLnBrk="0" hangingPunct="1">
        <a:spcBef>
          <a:spcPts val="600"/>
        </a:spcBef>
        <a:buClr>
          <a:schemeClr val="tx1">
            <a:lumMod val="75000"/>
            <a:lumOff val="25000"/>
          </a:schemeClr>
        </a:buClr>
        <a:buFont typeface="Arial" pitchFamily="34" charset="0"/>
        <a:buChar char="•"/>
        <a:defRPr sz="1800" kern="1200">
          <a:solidFill>
            <a:schemeClr val="tx1">
              <a:lumMod val="75000"/>
              <a:lumOff val="25000"/>
            </a:schemeClr>
          </a:solidFill>
          <a:latin typeface="+mn-lt"/>
          <a:ea typeface="+mn-ea"/>
          <a:cs typeface="+mn-cs"/>
        </a:defRPr>
      </a:lvl5pPr>
      <a:lvl6pPr marL="1485900"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6pPr>
      <a:lvl7pPr marL="1712913"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7pPr>
      <a:lvl8pPr marL="1947863" indent="-228600" algn="l" defTabSz="914400" rtl="0" eaLnBrk="1" latinLnBrk="0" hangingPunct="1">
        <a:spcBef>
          <a:spcPct val="20000"/>
        </a:spcBef>
        <a:buClr>
          <a:schemeClr val="bg2">
            <a:lumMod val="60000"/>
            <a:lumOff val="40000"/>
          </a:schemeClr>
        </a:buClr>
        <a:buFont typeface="Arial" pitchFamily="34" charset="0"/>
        <a:buChar char="•"/>
        <a:defRPr lang="en-US" sz="1800" kern="1200" dirty="0" smtClean="0">
          <a:solidFill>
            <a:schemeClr val="tx1">
              <a:lumMod val="75000"/>
              <a:lumOff val="25000"/>
            </a:schemeClr>
          </a:solidFill>
          <a:latin typeface="+mn-lt"/>
          <a:ea typeface="+mn-ea"/>
          <a:cs typeface="+mn-cs"/>
        </a:defRPr>
      </a:lvl8pPr>
      <a:lvl9pPr marL="2174875" indent="-228600" algn="l" defTabSz="914400" rtl="0" eaLnBrk="1" latinLnBrk="0" hangingPunct="1">
        <a:spcBef>
          <a:spcPct val="20000"/>
        </a:spcBef>
        <a:buClr>
          <a:schemeClr val="tx1">
            <a:lumMod val="75000"/>
            <a:lumOff val="25000"/>
          </a:schemeClr>
        </a:buClr>
        <a:buFont typeface="Arial" pitchFamily="34" charset="0"/>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620E80-1BE8-114F-ADF0-893AE1041C4A}" type="datetimeFigureOut">
              <a:rPr lang="en-US" kern="0" smtClean="0">
                <a:solidFill>
                  <a:prstClr val="black">
                    <a:tint val="75000"/>
                  </a:prstClr>
                </a:solidFill>
                <a:cs typeface="Arial"/>
                <a:sym typeface="Arial"/>
                <a:rtl val="0"/>
              </a:rPr>
              <a:pPr/>
              <a:t>3/30/2026</a:t>
            </a:fld>
            <a:endParaRPr lang="en-US" kern="0">
              <a:solidFill>
                <a:prstClr val="black">
                  <a:tint val="75000"/>
                </a:prstClr>
              </a:solidFill>
              <a:cs typeface="Arial"/>
              <a:sym typeface="Arial"/>
              <a:rtl val="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kern="0">
              <a:solidFill>
                <a:prstClr val="black">
                  <a:tint val="75000"/>
                </a:prstClr>
              </a:solidFill>
              <a:cs typeface="Arial"/>
              <a:sym typeface="Arial"/>
              <a:rtl val="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2557B0-DCB5-C84A-9910-2E3FF950C83C}" type="slidenum">
              <a:rPr lang="en-US" kern="0" smtClean="0">
                <a:solidFill>
                  <a:prstClr val="black">
                    <a:tint val="75000"/>
                  </a:prstClr>
                </a:solidFill>
                <a:cs typeface="Arial"/>
                <a:sym typeface="Arial"/>
                <a:rtl val="0"/>
              </a:rPr>
              <a:pPr/>
              <a:t>‹#›</a:t>
            </a:fld>
            <a:endParaRPr lang="en-US" kern="0">
              <a:solidFill>
                <a:prstClr val="black">
                  <a:tint val="75000"/>
                </a:prstClr>
              </a:solidFill>
              <a:cs typeface="Arial"/>
              <a:sym typeface="Arial"/>
              <a:rtl val="0"/>
            </a:endParaRPr>
          </a:p>
        </p:txBody>
      </p:sp>
      <p:sp>
        <p:nvSpPr>
          <p:cNvPr id="7" name="Rectangle 6"/>
          <p:cNvSpPr/>
          <p:nvPr userDrawn="1"/>
        </p:nvSpPr>
        <p:spPr>
          <a:xfrm>
            <a:off x="0" y="0"/>
            <a:ext cx="12192000" cy="6858000"/>
          </a:xfrm>
          <a:prstGeom prst="rect">
            <a:avLst/>
          </a:prstGeom>
          <a:noFill/>
          <a:ln w="114300">
            <a:solidFill>
              <a:srgbClr val="13574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rtl val="0"/>
            </a:endParaRPr>
          </a:p>
        </p:txBody>
      </p:sp>
      <p:pic>
        <p:nvPicPr>
          <p:cNvPr id="8" name="Picture 7" descr="smallicon_RGB_7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566400" y="5486400"/>
            <a:ext cx="982133" cy="736600"/>
          </a:xfrm>
          <a:prstGeom prst="rect">
            <a:avLst/>
          </a:prstGeom>
        </p:spPr>
      </p:pic>
    </p:spTree>
    <p:extLst>
      <p:ext uri="{BB962C8B-B14F-4D97-AF65-F5344CB8AC3E}">
        <p14:creationId xmlns:p14="http://schemas.microsoft.com/office/powerpoint/2010/main" val="279146873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9F32CD5F-EB37-4A9F-8306-AEDD4FFE50E5}" type="datetimeFigureOut">
              <a:rPr lang="en-US" smtClean="0"/>
              <a:pPr/>
              <a:t>3/30/2026</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36E32C95-5D47-4369-8149-CDB2C6866F0E}" type="slidenum">
              <a:rPr lang="en-US" smtClean="0"/>
              <a:pPr/>
              <a:t>‹#›</a:t>
            </a:fld>
            <a:endParaRPr lang="en-US" dirty="0"/>
          </a:p>
        </p:txBody>
      </p:sp>
    </p:spTree>
    <p:extLst>
      <p:ext uri="{BB962C8B-B14F-4D97-AF65-F5344CB8AC3E}">
        <p14:creationId xmlns:p14="http://schemas.microsoft.com/office/powerpoint/2010/main" val="385144926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3/30/2026</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50" b="0" i="0" u="none" strike="noStrike" kern="1200" cap="all" spc="0" normalizeH="0" baseline="0" noProof="0" dirty="0">
              <a:ln>
                <a:noFill/>
              </a:ln>
              <a:solidFill>
                <a:prstClr val="white">
                  <a:tint val="75000"/>
                </a:prstClr>
              </a:solidFill>
              <a:effectLst/>
              <a:uLnTx/>
              <a:uFillTx/>
              <a:latin typeface="Tw Cen MT" panose="020B0602020104020603"/>
              <a:ea typeface="+mn-ea"/>
              <a:cs typeface="+mn-cs"/>
            </a:endParaRPr>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82736103"/>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118210" y="814957"/>
            <a:ext cx="7955588" cy="369332"/>
          </a:xfrm>
          <a:prstGeom prst="rect">
            <a:avLst/>
          </a:prstGeom>
        </p:spPr>
        <p:txBody>
          <a:bodyPr wrap="square" lIns="0" tIns="0" rIns="0" bIns="0">
            <a:spAutoFit/>
          </a:bodyPr>
          <a:lstStyle>
            <a:lvl1pPr>
              <a:defRPr sz="2400" b="0" i="0">
                <a:solidFill>
                  <a:srgbClr val="545656"/>
                </a:solidFill>
                <a:latin typeface="Futura Lt BT"/>
                <a:cs typeface="Futura Lt BT"/>
              </a:defRPr>
            </a:lvl1pPr>
          </a:lstStyle>
          <a:p>
            <a:endParaRPr/>
          </a:p>
        </p:txBody>
      </p:sp>
      <p:sp>
        <p:nvSpPr>
          <p:cNvPr id="3" name="Holder 3"/>
          <p:cNvSpPr>
            <a:spLocks noGrp="1"/>
          </p:cNvSpPr>
          <p:nvPr>
            <p:ph type="body" idx="1"/>
          </p:nvPr>
        </p:nvSpPr>
        <p:spPr>
          <a:xfrm>
            <a:off x="2144824" y="1680887"/>
            <a:ext cx="7902367"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8"/>
            <a:ext cx="3901440" cy="276999"/>
          </a:xfrm>
          <a:prstGeom prst="rect">
            <a:avLst/>
          </a:prstGeom>
        </p:spPr>
        <p:txBody>
          <a:bodyPr wrap="square" lIns="0" tIns="0" rIns="0" bIns="0">
            <a:spAutoFit/>
          </a:bodyPr>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a:xfrm>
            <a:off x="609600" y="6377948"/>
            <a:ext cx="2804160" cy="276999"/>
          </a:xfrm>
          <a:prstGeom prst="rect">
            <a:avLst/>
          </a:prstGeom>
        </p:spPr>
        <p:txBody>
          <a:bodyPr wrap="square" lIns="0" tIns="0" rIns="0" bIns="0">
            <a:spAutoFit/>
          </a:bodyPr>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a:xfrm>
            <a:off x="8778240" y="6377948"/>
            <a:ext cx="2804160" cy="276999"/>
          </a:xfrm>
          <a:prstGeom prst="rect">
            <a:avLst/>
          </a:prstGeom>
        </p:spPr>
        <p:txBody>
          <a:bodyPr wrap="square" lIns="0" tIns="0" rIns="0" bIns="0">
            <a:spAutoFit/>
          </a:bodyPr>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8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6432899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Lst>
  <p:txStyles>
    <p:titleStyle>
      <a:lvl1pPr>
        <a:defRPr>
          <a:latin typeface="+mj-lt"/>
          <a:ea typeface="+mj-ea"/>
          <a:cs typeface="+mj-cs"/>
        </a:defRPr>
      </a:lvl1pPr>
    </p:titleStyle>
    <p:bodyStyle>
      <a:lvl1pPr marL="0">
        <a:defRPr>
          <a:latin typeface="+mn-lt"/>
          <a:ea typeface="+mn-ea"/>
          <a:cs typeface="+mn-cs"/>
        </a:defRPr>
      </a:lvl1pPr>
      <a:lvl2pPr marL="403413">
        <a:defRPr>
          <a:latin typeface="+mn-lt"/>
          <a:ea typeface="+mn-ea"/>
          <a:cs typeface="+mn-cs"/>
        </a:defRPr>
      </a:lvl2pPr>
      <a:lvl3pPr marL="806826">
        <a:defRPr>
          <a:latin typeface="+mn-lt"/>
          <a:ea typeface="+mn-ea"/>
          <a:cs typeface="+mn-cs"/>
        </a:defRPr>
      </a:lvl3pPr>
      <a:lvl4pPr marL="1210240">
        <a:defRPr>
          <a:latin typeface="+mn-lt"/>
          <a:ea typeface="+mn-ea"/>
          <a:cs typeface="+mn-cs"/>
        </a:defRPr>
      </a:lvl4pPr>
      <a:lvl5pPr marL="1613653">
        <a:defRPr>
          <a:latin typeface="+mn-lt"/>
          <a:ea typeface="+mn-ea"/>
          <a:cs typeface="+mn-cs"/>
        </a:defRPr>
      </a:lvl5pPr>
      <a:lvl6pPr marL="2017066">
        <a:defRPr>
          <a:latin typeface="+mn-lt"/>
          <a:ea typeface="+mn-ea"/>
          <a:cs typeface="+mn-cs"/>
        </a:defRPr>
      </a:lvl6pPr>
      <a:lvl7pPr marL="2420479">
        <a:defRPr>
          <a:latin typeface="+mn-lt"/>
          <a:ea typeface="+mn-ea"/>
          <a:cs typeface="+mn-cs"/>
        </a:defRPr>
      </a:lvl7pPr>
      <a:lvl8pPr marL="2823893">
        <a:defRPr>
          <a:latin typeface="+mn-lt"/>
          <a:ea typeface="+mn-ea"/>
          <a:cs typeface="+mn-cs"/>
        </a:defRPr>
      </a:lvl8pPr>
      <a:lvl9pPr marL="3227306">
        <a:defRPr>
          <a:latin typeface="+mn-lt"/>
          <a:ea typeface="+mn-ea"/>
          <a:cs typeface="+mn-cs"/>
        </a:defRPr>
      </a:lvl9pPr>
    </p:bodyStyle>
    <p:otherStyle>
      <a:lvl1pPr marL="0">
        <a:defRPr>
          <a:latin typeface="+mn-lt"/>
          <a:ea typeface="+mn-ea"/>
          <a:cs typeface="+mn-cs"/>
        </a:defRPr>
      </a:lvl1pPr>
      <a:lvl2pPr marL="403413">
        <a:defRPr>
          <a:latin typeface="+mn-lt"/>
          <a:ea typeface="+mn-ea"/>
          <a:cs typeface="+mn-cs"/>
        </a:defRPr>
      </a:lvl2pPr>
      <a:lvl3pPr marL="806826">
        <a:defRPr>
          <a:latin typeface="+mn-lt"/>
          <a:ea typeface="+mn-ea"/>
          <a:cs typeface="+mn-cs"/>
        </a:defRPr>
      </a:lvl3pPr>
      <a:lvl4pPr marL="1210240">
        <a:defRPr>
          <a:latin typeface="+mn-lt"/>
          <a:ea typeface="+mn-ea"/>
          <a:cs typeface="+mn-cs"/>
        </a:defRPr>
      </a:lvl4pPr>
      <a:lvl5pPr marL="1613653">
        <a:defRPr>
          <a:latin typeface="+mn-lt"/>
          <a:ea typeface="+mn-ea"/>
          <a:cs typeface="+mn-cs"/>
        </a:defRPr>
      </a:lvl5pPr>
      <a:lvl6pPr marL="2017066">
        <a:defRPr>
          <a:latin typeface="+mn-lt"/>
          <a:ea typeface="+mn-ea"/>
          <a:cs typeface="+mn-cs"/>
        </a:defRPr>
      </a:lvl6pPr>
      <a:lvl7pPr marL="2420479">
        <a:defRPr>
          <a:latin typeface="+mn-lt"/>
          <a:ea typeface="+mn-ea"/>
          <a:cs typeface="+mn-cs"/>
        </a:defRPr>
      </a:lvl7pPr>
      <a:lvl8pPr marL="2823893">
        <a:defRPr>
          <a:latin typeface="+mn-lt"/>
          <a:ea typeface="+mn-ea"/>
          <a:cs typeface="+mn-cs"/>
        </a:defRPr>
      </a:lvl8pPr>
      <a:lvl9pPr marL="3227306">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A812186-EE72-404C-AFEE-007FF37ADFE6}"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43289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66078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0295519"/>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70" y="2963334"/>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3"/>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1"/>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1"/>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defTabSz="304815"/>
            <a:endParaRPr lang="en-US">
              <a:solidFill>
                <a:srgbClr val="242852">
                  <a:lumMod val="50000"/>
                </a:srgbClr>
              </a:solidFill>
            </a:endParaRPr>
          </a:p>
        </p:txBody>
      </p:sp>
      <p:sp>
        <p:nvSpPr>
          <p:cNvPr id="5" name="Footer Placeholder 4"/>
          <p:cNvSpPr>
            <a:spLocks noGrp="1"/>
          </p:cNvSpPr>
          <p:nvPr>
            <p:ph type="ftr" sz="quarter" idx="3"/>
          </p:nvPr>
        </p:nvSpPr>
        <p:spPr>
          <a:xfrm>
            <a:off x="684212" y="6172201"/>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defTabSz="304815"/>
            <a:endParaRPr lang="en-US">
              <a:solidFill>
                <a:srgbClr val="242852">
                  <a:lumMod val="50000"/>
                </a:srgbClr>
              </a:solidFill>
            </a:endParaRPr>
          </a:p>
        </p:txBody>
      </p:sp>
      <p:sp>
        <p:nvSpPr>
          <p:cNvPr id="6" name="Slide Number Placeholder 5"/>
          <p:cNvSpPr>
            <a:spLocks noGrp="1"/>
          </p:cNvSpPr>
          <p:nvPr>
            <p:ph type="sldNum" sz="quarter" idx="4"/>
          </p:nvPr>
        </p:nvSpPr>
        <p:spPr>
          <a:xfrm>
            <a:off x="10363201" y="5578476"/>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defTabSz="304815"/>
            <a:fld id="{00000000-1234-1234-1234-123412341234}" type="slidenum">
              <a:rPr lang="en-US" smtClean="0">
                <a:solidFill>
                  <a:srgbClr val="242852">
                    <a:lumMod val="50000"/>
                  </a:srgbClr>
                </a:solidFill>
              </a:rPr>
              <a:pPr defTabSz="304815"/>
              <a:t>‹#›</a:t>
            </a:fld>
            <a:endParaRPr lang="en-US">
              <a:solidFill>
                <a:srgbClr val="242852">
                  <a:lumMod val="50000"/>
                </a:srgbClr>
              </a:solidFill>
            </a:endParaRPr>
          </a:p>
        </p:txBody>
      </p:sp>
    </p:spTree>
    <p:extLst>
      <p:ext uri="{BB962C8B-B14F-4D97-AF65-F5344CB8AC3E}">
        <p14:creationId xmlns:p14="http://schemas.microsoft.com/office/powerpoint/2010/main" val="3708807999"/>
      </p:ext>
    </p:extLst>
  </p:cSld>
  <p:clrMap bg1="dk1" tx1="lt1" bg2="dk2" tx2="lt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hf sldNum="0" hdr="0" ftr="0" dt="0"/>
  <p:txStyles>
    <p:titleStyle>
      <a:lvl1pPr algn="l" defTabSz="457223"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64" indent="-285764" algn="l" defTabSz="457223"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87" indent="-285764" algn="l" defTabSz="457223"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210" indent="-285764" algn="l" defTabSz="457223"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127" indent="-171459"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350" indent="-171459"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726" indent="-228611"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949" indent="-228611"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171" indent="-228611"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394" indent="-228611" algn="l" defTabSz="457223"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23" rtl="0" eaLnBrk="1" latinLnBrk="0" hangingPunct="1">
        <a:defRPr sz="1800" kern="1200">
          <a:solidFill>
            <a:schemeClr val="tx1"/>
          </a:solidFill>
          <a:latin typeface="+mn-lt"/>
          <a:ea typeface="+mn-ea"/>
          <a:cs typeface="+mn-cs"/>
        </a:defRPr>
      </a:lvl1pPr>
      <a:lvl2pPr marL="457223" algn="l" defTabSz="457223" rtl="0" eaLnBrk="1" latinLnBrk="0" hangingPunct="1">
        <a:defRPr sz="1800" kern="1200">
          <a:solidFill>
            <a:schemeClr val="tx1"/>
          </a:solidFill>
          <a:latin typeface="+mn-lt"/>
          <a:ea typeface="+mn-ea"/>
          <a:cs typeface="+mn-cs"/>
        </a:defRPr>
      </a:lvl2pPr>
      <a:lvl3pPr marL="914446" algn="l" defTabSz="457223" rtl="0" eaLnBrk="1" latinLnBrk="0" hangingPunct="1">
        <a:defRPr sz="1800" kern="1200">
          <a:solidFill>
            <a:schemeClr val="tx1"/>
          </a:solidFill>
          <a:latin typeface="+mn-lt"/>
          <a:ea typeface="+mn-ea"/>
          <a:cs typeface="+mn-cs"/>
        </a:defRPr>
      </a:lvl3pPr>
      <a:lvl4pPr marL="1371669" algn="l" defTabSz="457223" rtl="0" eaLnBrk="1" latinLnBrk="0" hangingPunct="1">
        <a:defRPr sz="1800" kern="1200">
          <a:solidFill>
            <a:schemeClr val="tx1"/>
          </a:solidFill>
          <a:latin typeface="+mn-lt"/>
          <a:ea typeface="+mn-ea"/>
          <a:cs typeface="+mn-cs"/>
        </a:defRPr>
      </a:lvl4pPr>
      <a:lvl5pPr marL="1828891" algn="l" defTabSz="457223" rtl="0" eaLnBrk="1" latinLnBrk="0" hangingPunct="1">
        <a:defRPr sz="1800" kern="1200">
          <a:solidFill>
            <a:schemeClr val="tx1"/>
          </a:solidFill>
          <a:latin typeface="+mn-lt"/>
          <a:ea typeface="+mn-ea"/>
          <a:cs typeface="+mn-cs"/>
        </a:defRPr>
      </a:lvl5pPr>
      <a:lvl6pPr marL="2286114" algn="l" defTabSz="457223" rtl="0" eaLnBrk="1" latinLnBrk="0" hangingPunct="1">
        <a:defRPr sz="1800" kern="1200">
          <a:solidFill>
            <a:schemeClr val="tx1"/>
          </a:solidFill>
          <a:latin typeface="+mn-lt"/>
          <a:ea typeface="+mn-ea"/>
          <a:cs typeface="+mn-cs"/>
        </a:defRPr>
      </a:lvl6pPr>
      <a:lvl7pPr marL="2743337" algn="l" defTabSz="457223" rtl="0" eaLnBrk="1" latinLnBrk="0" hangingPunct="1">
        <a:defRPr sz="1800" kern="1200">
          <a:solidFill>
            <a:schemeClr val="tx1"/>
          </a:solidFill>
          <a:latin typeface="+mn-lt"/>
          <a:ea typeface="+mn-ea"/>
          <a:cs typeface="+mn-cs"/>
        </a:defRPr>
      </a:lvl7pPr>
      <a:lvl8pPr marL="3200560" algn="l" defTabSz="457223" rtl="0" eaLnBrk="1" latinLnBrk="0" hangingPunct="1">
        <a:defRPr sz="1800" kern="1200">
          <a:solidFill>
            <a:schemeClr val="tx1"/>
          </a:solidFill>
          <a:latin typeface="+mn-lt"/>
          <a:ea typeface="+mn-ea"/>
          <a:cs typeface="+mn-cs"/>
        </a:defRPr>
      </a:lvl8pPr>
      <a:lvl9pPr marL="3657783" algn="l" defTabSz="457223"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685800"/>
            <a:fld id="{788302B2-33C9-8C46-BE26-AC33E10B0456}" type="datetime4">
              <a:rPr lang="en-US" smtClean="0">
                <a:solidFill>
                  <a:prstClr val="black">
                    <a:tint val="75000"/>
                  </a:prstClr>
                </a:solidFill>
              </a:rPr>
              <a:pPr defTabSz="685800"/>
              <a:t>March 30, 2026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685800"/>
            <a:fld id="{CCA63B00-B160-A84D-B6CE-9A98A0CD328D}"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862585866"/>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7D5D435-8807-468B-B5CB-E1C0F0FDD792}" type="datetime1">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3/30/2026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t>The Centers Ryan White Provider Services Presentation 3/26/2025</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E270096-683B-4050-9953-1DC8797A8EE6}"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3289936"/>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41614-F10F-0543-A180-984E857A31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49006212-EF84-B744-9A5F-F123DF6E6219}"/>
              </a:ext>
            </a:extLst>
          </p:cNvPr>
          <p:cNvSpPr>
            <a:spLocks noGrp="1"/>
          </p:cNvSpPr>
          <p:nvPr>
            <p:ph type="body" idx="1"/>
          </p:nvPr>
        </p:nvSpPr>
        <p:spPr>
          <a:xfrm>
            <a:off x="838200" y="1825625"/>
            <a:ext cx="10515600" cy="1086540"/>
          </a:xfrm>
          <a:prstGeom prst="rect">
            <a:avLst/>
          </a:prstGeom>
        </p:spPr>
        <p:txBody>
          <a:bodyPr vert="horz" lIns="91440" tIns="45720" rIns="91440" bIns="45720" rtlCol="0">
            <a:normAutofit/>
          </a:bodyPr>
          <a:lstStyle/>
          <a:p>
            <a:pPr lvl="0"/>
            <a:r>
              <a:rPr lang="en-US" dirty="0"/>
              <a:t>Subtitle</a:t>
            </a:r>
          </a:p>
        </p:txBody>
      </p:sp>
    </p:spTree>
    <p:extLst>
      <p:ext uri="{BB962C8B-B14F-4D97-AF65-F5344CB8AC3E}">
        <p14:creationId xmlns:p14="http://schemas.microsoft.com/office/powerpoint/2010/main" val="500788946"/>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Lst>
  <p:hf hdr="0" dt="0"/>
  <p:txStyles>
    <p:titleStyle>
      <a:lvl1pPr algn="l" defTabSz="914400" rtl="0" eaLnBrk="1" latinLnBrk="0" hangingPunct="1">
        <a:lnSpc>
          <a:spcPct val="90000"/>
        </a:lnSpc>
        <a:spcBef>
          <a:spcPct val="0"/>
        </a:spcBef>
        <a:buNone/>
        <a:defRPr sz="4400" b="0" i="0" kern="1200">
          <a:solidFill>
            <a:schemeClr val="tx1"/>
          </a:solidFill>
          <a:latin typeface="Frutiger LT Std 55 Roman" panose="020B0602020204020204" pitchFamily="34"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0117467" y="6354876"/>
            <a:ext cx="1472524" cy="361416"/>
          </a:xfrm>
          <a:prstGeom prst="rect">
            <a:avLst/>
          </a:prstGeom>
        </p:spPr>
      </p:pic>
      <p:sp>
        <p:nvSpPr>
          <p:cNvPr id="17" name="bg object 17"/>
          <p:cNvSpPr/>
          <p:nvPr/>
        </p:nvSpPr>
        <p:spPr>
          <a:xfrm>
            <a:off x="602428" y="6228678"/>
            <a:ext cx="11026775" cy="0"/>
          </a:xfrm>
          <a:custGeom>
            <a:avLst/>
            <a:gdLst/>
            <a:ahLst/>
            <a:cxnLst/>
            <a:rect l="l" t="t" r="r" b="b"/>
            <a:pathLst>
              <a:path w="11026775">
                <a:moveTo>
                  <a:pt x="0" y="0"/>
                </a:moveTo>
                <a:lnTo>
                  <a:pt x="11026584" y="0"/>
                </a:lnTo>
              </a:path>
            </a:pathLst>
          </a:custGeom>
          <a:ln w="12700">
            <a:solidFill>
              <a:srgbClr val="045CA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2" name="Holder 2"/>
          <p:cNvSpPr>
            <a:spLocks noGrp="1"/>
          </p:cNvSpPr>
          <p:nvPr>
            <p:ph type="title"/>
          </p:nvPr>
        </p:nvSpPr>
        <p:spPr>
          <a:xfrm>
            <a:off x="25909" y="174447"/>
            <a:ext cx="3770120" cy="878840"/>
          </a:xfrm>
          <a:prstGeom prst="rect">
            <a:avLst/>
          </a:prstGeom>
        </p:spPr>
        <p:txBody>
          <a:bodyPr wrap="square" lIns="0" tIns="0" rIns="0" bIns="0">
            <a:spAutoFit/>
          </a:bodyPr>
          <a:lstStyle>
            <a:lvl1pPr>
              <a:defRPr sz="2800" b="0" i="0">
                <a:solidFill>
                  <a:schemeClr val="bg1"/>
                </a:solidFill>
                <a:latin typeface="Lucida Sans Unicode"/>
                <a:cs typeface="Lucida Sans Unicode"/>
              </a:defRPr>
            </a:lvl1pPr>
          </a:lstStyle>
          <a:p>
            <a:endParaRPr/>
          </a:p>
        </p:txBody>
      </p:sp>
      <p:sp>
        <p:nvSpPr>
          <p:cNvPr id="3" name="Holder 3"/>
          <p:cNvSpPr>
            <a:spLocks noGrp="1"/>
          </p:cNvSpPr>
          <p:nvPr>
            <p:ph type="body" idx="1"/>
          </p:nvPr>
        </p:nvSpPr>
        <p:spPr>
          <a:xfrm>
            <a:off x="448218" y="1420131"/>
            <a:ext cx="9587230" cy="4399280"/>
          </a:xfrm>
          <a:prstGeom prst="rect">
            <a:avLst/>
          </a:prstGeom>
        </p:spPr>
        <p:txBody>
          <a:bodyPr wrap="square" lIns="0" tIns="0" rIns="0" bIns="0">
            <a:spAutoFit/>
          </a:bodyPr>
          <a:lstStyle>
            <a:lvl1pPr>
              <a:defRPr sz="2400" b="1" i="0">
                <a:solidFill>
                  <a:srgbClr val="282B6E"/>
                </a:solidFill>
                <a:latin typeface="Calibri"/>
                <a:cs typeface="Calibri"/>
              </a:defRPr>
            </a:lvl1pPr>
          </a:lstStyle>
          <a:p>
            <a:endParaRPr/>
          </a:p>
        </p:txBody>
      </p:sp>
      <p:sp>
        <p:nvSpPr>
          <p:cNvPr id="4" name="Holder 4"/>
          <p:cNvSpPr>
            <a:spLocks noGrp="1"/>
          </p:cNvSpPr>
          <p:nvPr>
            <p:ph type="ftr" sz="quarter" idx="5"/>
          </p:nvPr>
        </p:nvSpPr>
        <p:spPr>
          <a:xfrm>
            <a:off x="1141730" y="6466954"/>
            <a:ext cx="519430" cy="139700"/>
          </a:xfrm>
          <a:prstGeom prst="rect">
            <a:avLst/>
          </a:prstGeom>
        </p:spPr>
        <p:txBody>
          <a:bodyPr wrap="square" lIns="0" tIns="0" rIns="0" bIns="0">
            <a:spAutoFit/>
          </a:bodyPr>
          <a:lstStyle>
            <a:lvl1pPr>
              <a:defRPr sz="900" b="0" i="0">
                <a:solidFill>
                  <a:srgbClr val="888888"/>
                </a:solidFill>
                <a:latin typeface="Calibri"/>
                <a:cs typeface="Calibri"/>
              </a:defRPr>
            </a:lvl1p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5" name="Holder 5"/>
          <p:cNvSpPr>
            <a:spLocks noGrp="1"/>
          </p:cNvSpPr>
          <p:nvPr>
            <p:ph type="dt" sz="half" idx="6"/>
          </p:nvPr>
        </p:nvSpPr>
        <p:spPr>
          <a:xfrm>
            <a:off x="1804670" y="6471843"/>
            <a:ext cx="3519170" cy="127634"/>
          </a:xfrm>
          <a:prstGeom prst="rect">
            <a:avLst/>
          </a:prstGeom>
        </p:spPr>
        <p:txBody>
          <a:bodyPr wrap="square" lIns="0" tIns="0" rIns="0" bIns="0">
            <a:spAutoFit/>
          </a:bodyPr>
          <a:lstStyle>
            <a:lvl1pPr>
              <a:defRPr sz="800" b="0" i="0">
                <a:solidFill>
                  <a:srgbClr val="7E7E7E"/>
                </a:solidFill>
                <a:latin typeface="Calibri"/>
                <a:cs typeface="Calibri"/>
              </a:defRPr>
            </a:lvl1p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
        <p:nvSpPr>
          <p:cNvPr id="6" name="Holder 6"/>
          <p:cNvSpPr>
            <a:spLocks noGrp="1"/>
          </p:cNvSpPr>
          <p:nvPr>
            <p:ph type="sldNum" sz="quarter" idx="7"/>
          </p:nvPr>
        </p:nvSpPr>
        <p:spPr>
          <a:xfrm>
            <a:off x="574569" y="6421802"/>
            <a:ext cx="217804" cy="198754"/>
          </a:xfrm>
          <a:prstGeom prst="rect">
            <a:avLst/>
          </a:prstGeom>
        </p:spPr>
        <p:txBody>
          <a:bodyPr wrap="square" lIns="0" tIns="0" rIns="0" bIns="0">
            <a:spAutoFit/>
          </a:bodyPr>
          <a:lstStyle>
            <a:lvl1pPr>
              <a:defRPr sz="1000" b="0" i="0">
                <a:solidFill>
                  <a:srgbClr val="888888"/>
                </a:solidFill>
                <a:latin typeface="Arial Black"/>
                <a:cs typeface="Arial Black"/>
              </a:defRPr>
            </a:lvl1p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a:t>
            </a:fld>
            <a:endParaRPr kumimoji="0" sz="1000" b="0" i="0" u="none" strike="noStrike" kern="0" cap="none" spc="-50" normalizeH="0" baseline="0" noProof="0" dirty="0">
              <a:ln>
                <a:noFill/>
              </a:ln>
              <a:solidFill>
                <a:srgbClr val="888888"/>
              </a:solidFill>
              <a:effectLst/>
              <a:uLnTx/>
              <a:uFillTx/>
              <a:latin typeface="Arial Black"/>
            </a:endParaRPr>
          </a:p>
        </p:txBody>
      </p:sp>
    </p:spTree>
    <p:extLst>
      <p:ext uri="{BB962C8B-B14F-4D97-AF65-F5344CB8AC3E}">
        <p14:creationId xmlns:p14="http://schemas.microsoft.com/office/powerpoint/2010/main" val="291001273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jp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mhansen@ccbh.net" TargetMode="External"/><Relationship Id="rId5" Type="http://schemas.openxmlformats.org/officeDocument/2006/relationships/hyperlink" Target="mailto:efalter@ccbh.net" TargetMode="External"/><Relationship Id="rId4" Type="http://schemas.openxmlformats.org/officeDocument/2006/relationships/hyperlink" Target="mailto:aidov@ccbh.n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www.youtube.com/watch?v=nYQWOPQ9Cw0" TargetMode="External"/><Relationship Id="rId4" Type="http://schemas.openxmlformats.org/officeDocument/2006/relationships/image" Target="../media/image33.jpg"/></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32.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1.wmf"/></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wmf"/><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3.png"/><Relationship Id="rId2" Type="http://schemas.openxmlformats.org/officeDocument/2006/relationships/diagramData" Target="../diagrams/data1.xml"/><Relationship Id="rId1" Type="http://schemas.openxmlformats.org/officeDocument/2006/relationships/slideLayout" Target="../slideLayouts/slideLayout4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8" Type="http://schemas.openxmlformats.org/officeDocument/2006/relationships/hyperlink" Target="mailto:adejesus@clevelandtaskforce.org" TargetMode="External"/><Relationship Id="rId13" Type="http://schemas.openxmlformats.org/officeDocument/2006/relationships/hyperlink" Target="mailto:dmccully@clevelandtaskforce.org" TargetMode="External"/><Relationship Id="rId3" Type="http://schemas.openxmlformats.org/officeDocument/2006/relationships/hyperlink" Target="mailto:rsabala@clevelandtaskforce.org" TargetMode="External"/><Relationship Id="rId7" Type="http://schemas.openxmlformats.org/officeDocument/2006/relationships/hyperlink" Target="mailto:ckrueger@clevelandtaskforce.org" TargetMode="External"/><Relationship Id="rId12" Type="http://schemas.openxmlformats.org/officeDocument/2006/relationships/hyperlink" Target="mailto:sdavis@clevelandtaskforce.org" TargetMode="External"/><Relationship Id="rId2" Type="http://schemas.openxmlformats.org/officeDocument/2006/relationships/hyperlink" Target="mailto:tjones@clevelandtaskforce.org" TargetMode="External"/><Relationship Id="rId1" Type="http://schemas.openxmlformats.org/officeDocument/2006/relationships/slideLayout" Target="../slideLayouts/slideLayout48.xml"/><Relationship Id="rId6" Type="http://schemas.openxmlformats.org/officeDocument/2006/relationships/hyperlink" Target="mailto:npalasic@clevelandtaskforce.org" TargetMode="External"/><Relationship Id="rId11" Type="http://schemas.openxmlformats.org/officeDocument/2006/relationships/hyperlink" Target="mailto:cgleeson@clevelandtaskforce.org" TargetMode="External"/><Relationship Id="rId5" Type="http://schemas.openxmlformats.org/officeDocument/2006/relationships/hyperlink" Target="mailto:jgibson@clevelandtaskforce.org" TargetMode="External"/><Relationship Id="rId10" Type="http://schemas.openxmlformats.org/officeDocument/2006/relationships/hyperlink" Target="mailto:kobrien@clevelandtaskforce.org" TargetMode="External"/><Relationship Id="rId4" Type="http://schemas.openxmlformats.org/officeDocument/2006/relationships/hyperlink" Target="mailto:lhall@clevelandtaskforce.org" TargetMode="External"/><Relationship Id="rId9" Type="http://schemas.openxmlformats.org/officeDocument/2006/relationships/hyperlink" Target="mailto:Nmarrero@clevelandtaskforce.org" TargetMode="External"/><Relationship Id="rId14" Type="http://schemas.openxmlformats.org/officeDocument/2006/relationships/hyperlink" Target="mailto:ckelly@clevelandtaskforce.org"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png"/><Relationship Id="rId1" Type="http://schemas.openxmlformats.org/officeDocument/2006/relationships/slideLayout" Target="../slideLayouts/slideLayout54.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9"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59.jfif"/><Relationship Id="rId1" Type="http://schemas.openxmlformats.org/officeDocument/2006/relationships/slideLayout" Target="../slideLayouts/slideLayout5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4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54.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4.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1.xml"/></Relationships>
</file>

<file path=ppt/slides/_rels/slide5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5.xml"/><Relationship Id="rId1" Type="http://schemas.openxmlformats.org/officeDocument/2006/relationships/slideLayout" Target="../slideLayouts/slideLayout71.xml"/><Relationship Id="rId4" Type="http://schemas.openxmlformats.org/officeDocument/2006/relationships/image" Target="../media/image66.png"/></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71.xml"/><Relationship Id="rId5" Type="http://schemas.openxmlformats.org/officeDocument/2006/relationships/image" Target="../media/image9.svg"/><Relationship Id="rId4" Type="http://schemas.openxmlformats.org/officeDocument/2006/relationships/image" Target="../media/image67.png"/></Relationships>
</file>

<file path=ppt/slides/_rels/slide53.xml.rels><?xml version="1.0" encoding="UTF-8" standalone="yes"?>
<Relationships xmlns="http://schemas.openxmlformats.org/package/2006/relationships"><Relationship Id="rId3" Type="http://schemas.openxmlformats.org/officeDocument/2006/relationships/hyperlink" Target="mailto:Lorsonja.Moore@jfs.ohio.gov" TargetMode="External"/><Relationship Id="rId2" Type="http://schemas.openxmlformats.org/officeDocument/2006/relationships/hyperlink" Target="mailto:Brenda.Richardson@jfs.ohio.gov" TargetMode="External"/><Relationship Id="rId1" Type="http://schemas.openxmlformats.org/officeDocument/2006/relationships/slideLayout" Target="../slideLayouts/slideLayout2.xml"/><Relationship Id="rId4" Type="http://schemas.openxmlformats.org/officeDocument/2006/relationships/hyperlink" Target="mailto:Yania.Turney@jfs.ohio.gov" TargetMode="Externa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8.png"/><Relationship Id="rId7" Type="http://schemas.openxmlformats.org/officeDocument/2006/relationships/diagramQuickStyle" Target="../diagrams/quickStyle2.xml"/><Relationship Id="rId2" Type="http://schemas.openxmlformats.org/officeDocument/2006/relationships/notesSlide" Target="../notesSlides/notesSlide17.xml"/><Relationship Id="rId1" Type="http://schemas.openxmlformats.org/officeDocument/2006/relationships/slideLayout" Target="../slideLayouts/slideLayout7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1.svg"/><Relationship Id="rId9" Type="http://schemas.microsoft.com/office/2007/relationships/diagramDrawing" Target="../diagrams/drawing2.xml"/></Relationships>
</file>

<file path=ppt/slides/_rels/slide5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71.xml"/><Relationship Id="rId6" Type="http://schemas.openxmlformats.org/officeDocument/2006/relationships/image" Target="../media/image15.svg"/><Relationship Id="rId5" Type="http://schemas.openxmlformats.org/officeDocument/2006/relationships/image" Target="../media/image70.png"/><Relationship Id="rId4" Type="http://schemas.openxmlformats.org/officeDocument/2006/relationships/image" Target="../media/image13.svg"/></Relationships>
</file>

<file path=ppt/slides/_rels/slide56.xml.rels><?xml version="1.0" encoding="UTF-8" standalone="yes"?>
<Relationships xmlns="http://schemas.openxmlformats.org/package/2006/relationships"><Relationship Id="rId8" Type="http://schemas.openxmlformats.org/officeDocument/2006/relationships/hyperlink" Target="https://openclipart.org/detail/12568/game-baddie:-nurse-by-nicubunu" TargetMode="External"/><Relationship Id="rId3" Type="http://schemas.openxmlformats.org/officeDocument/2006/relationships/diagramLayout" Target="../diagrams/layout3.xml"/><Relationship Id="rId7" Type="http://schemas.openxmlformats.org/officeDocument/2006/relationships/image" Target="../media/image71.png"/><Relationship Id="rId2" Type="http://schemas.openxmlformats.org/officeDocument/2006/relationships/diagramData" Target="../diagrams/data3.xml"/><Relationship Id="rId1" Type="http://schemas.openxmlformats.org/officeDocument/2006/relationships/slideLayout" Target="../slideLayouts/slideLayout7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9.xml"/><Relationship Id="rId1" Type="http://schemas.openxmlformats.org/officeDocument/2006/relationships/slideLayout" Target="../slideLayouts/slideLayout7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20.svg"/></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60.xml.rels><?xml version="1.0" encoding="UTF-8" standalone="yes"?>
<Relationships xmlns="http://schemas.openxmlformats.org/package/2006/relationships"><Relationship Id="rId3" Type="http://schemas.openxmlformats.org/officeDocument/2006/relationships/hyperlink" Target="http://www.maydugancenter.org/" TargetMode="External"/><Relationship Id="rId2" Type="http://schemas.openxmlformats.org/officeDocument/2006/relationships/image" Target="../media/image78.jpg"/><Relationship Id="rId1" Type="http://schemas.openxmlformats.org/officeDocument/2006/relationships/slideLayout" Target="../slideLayouts/slideLayout16.xml"/><Relationship Id="rId4" Type="http://schemas.openxmlformats.org/officeDocument/2006/relationships/image" Target="../media/image79.jpg"/></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3.xml"/><Relationship Id="rId4" Type="http://schemas.openxmlformats.org/officeDocument/2006/relationships/image" Target="../media/image8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0.pn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hyperlink" Target="mailto:aspelic@maydugancenter.org" TargetMode="External"/><Relationship Id="rId2" Type="http://schemas.openxmlformats.org/officeDocument/2006/relationships/hyperlink" Target="mailto:bsaffle@maydugancenter.org" TargetMode="External"/><Relationship Id="rId1" Type="http://schemas.openxmlformats.org/officeDocument/2006/relationships/slideLayout" Target="../slideLayouts/slideLayout16.xml"/><Relationship Id="rId4" Type="http://schemas.openxmlformats.org/officeDocument/2006/relationships/hyperlink" Target="mailto:atrares@maydugancenter.org"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8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2.xml"/><Relationship Id="rId1" Type="http://schemas.openxmlformats.org/officeDocument/2006/relationships/slideLayout" Target="../slideLayouts/slideLayout75.xml"/></Relationships>
</file>

<file path=ppt/slides/_rels/slide8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23.xml"/><Relationship Id="rId1" Type="http://schemas.openxmlformats.org/officeDocument/2006/relationships/slideLayout" Target="../slideLayouts/slideLayout81.xml"/></Relationships>
</file>

<file path=ppt/slides/_rels/slide8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4.xml"/><Relationship Id="rId1" Type="http://schemas.openxmlformats.org/officeDocument/2006/relationships/slideLayout" Target="../slideLayouts/slideLayout81.xml"/></Relationships>
</file>

<file path=ppt/slides/_rels/slide8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83.xml"/></Relationships>
</file>

<file path=ppt/slides/_rels/slide9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5.xml"/><Relationship Id="rId1" Type="http://schemas.openxmlformats.org/officeDocument/2006/relationships/slideLayout" Target="../slideLayouts/slideLayout76.xml"/><Relationship Id="rId4" Type="http://schemas.openxmlformats.org/officeDocument/2006/relationships/image" Target="../media/image110.png"/></Relationships>
</file>

<file path=ppt/slides/_rels/slide9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6.xml"/><Relationship Id="rId1" Type="http://schemas.openxmlformats.org/officeDocument/2006/relationships/slideLayout" Target="../slideLayouts/slideLayout76.xml"/></Relationships>
</file>

<file path=ppt/slides/_rels/slide9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7.xml"/><Relationship Id="rId1" Type="http://schemas.openxmlformats.org/officeDocument/2006/relationships/slideLayout" Target="../slideLayouts/slideLayout83.xml"/></Relationships>
</file>

<file path=ppt/slides/_rels/slide9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8.xml"/><Relationship Id="rId1" Type="http://schemas.openxmlformats.org/officeDocument/2006/relationships/slideLayout" Target="../slideLayouts/slideLayout7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95.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9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61.xml"/></Relationships>
</file>

<file path=ppt/slides/_rels/slide98.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image" Target="../media/image116.jpg"/><Relationship Id="rId1" Type="http://schemas.openxmlformats.org/officeDocument/2006/relationships/slideLayout" Target="../slideLayouts/slideLayout158.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99.xml.rels><?xml version="1.0" encoding="UTF-8" standalone="yes"?>
<Relationships xmlns="http://schemas.openxmlformats.org/package/2006/relationships"><Relationship Id="rId13" Type="http://schemas.openxmlformats.org/officeDocument/2006/relationships/image" Target="../media/image133.png"/><Relationship Id="rId18" Type="http://schemas.openxmlformats.org/officeDocument/2006/relationships/image" Target="../media/image138.png"/><Relationship Id="rId26" Type="http://schemas.openxmlformats.org/officeDocument/2006/relationships/image" Target="../media/image146.jpg"/><Relationship Id="rId39" Type="http://schemas.openxmlformats.org/officeDocument/2006/relationships/image" Target="../media/image159.png"/><Relationship Id="rId21" Type="http://schemas.openxmlformats.org/officeDocument/2006/relationships/image" Target="../media/image141.png"/><Relationship Id="rId34" Type="http://schemas.openxmlformats.org/officeDocument/2006/relationships/image" Target="../media/image154.jpg"/><Relationship Id="rId7" Type="http://schemas.openxmlformats.org/officeDocument/2006/relationships/image" Target="../media/image127.png"/><Relationship Id="rId12" Type="http://schemas.openxmlformats.org/officeDocument/2006/relationships/image" Target="../media/image132.png"/><Relationship Id="rId17" Type="http://schemas.openxmlformats.org/officeDocument/2006/relationships/image" Target="../media/image137.png"/><Relationship Id="rId25" Type="http://schemas.openxmlformats.org/officeDocument/2006/relationships/image" Target="../media/image145.jpg"/><Relationship Id="rId33" Type="http://schemas.openxmlformats.org/officeDocument/2006/relationships/image" Target="../media/image153.jpg"/><Relationship Id="rId38" Type="http://schemas.openxmlformats.org/officeDocument/2006/relationships/image" Target="../media/image158.png"/><Relationship Id="rId2" Type="http://schemas.openxmlformats.org/officeDocument/2006/relationships/notesSlide" Target="../notesSlides/notesSlide31.xml"/><Relationship Id="rId16" Type="http://schemas.openxmlformats.org/officeDocument/2006/relationships/image" Target="../media/image136.png"/><Relationship Id="rId20" Type="http://schemas.openxmlformats.org/officeDocument/2006/relationships/image" Target="../media/image140.png"/><Relationship Id="rId29" Type="http://schemas.openxmlformats.org/officeDocument/2006/relationships/image" Target="../media/image149.jpg"/><Relationship Id="rId1" Type="http://schemas.openxmlformats.org/officeDocument/2006/relationships/slideLayout" Target="../slideLayouts/slideLayout158.xml"/><Relationship Id="rId6" Type="http://schemas.openxmlformats.org/officeDocument/2006/relationships/image" Target="../media/image126.png"/><Relationship Id="rId11" Type="http://schemas.openxmlformats.org/officeDocument/2006/relationships/image" Target="../media/image131.png"/><Relationship Id="rId24" Type="http://schemas.openxmlformats.org/officeDocument/2006/relationships/image" Target="../media/image144.jpg"/><Relationship Id="rId32" Type="http://schemas.openxmlformats.org/officeDocument/2006/relationships/image" Target="../media/image152.jpg"/><Relationship Id="rId37" Type="http://schemas.openxmlformats.org/officeDocument/2006/relationships/image" Target="../media/image157.png"/><Relationship Id="rId5" Type="http://schemas.openxmlformats.org/officeDocument/2006/relationships/image" Target="../media/image125.png"/><Relationship Id="rId15" Type="http://schemas.openxmlformats.org/officeDocument/2006/relationships/image" Target="../media/image135.png"/><Relationship Id="rId23" Type="http://schemas.openxmlformats.org/officeDocument/2006/relationships/image" Target="../media/image143.jpg"/><Relationship Id="rId28" Type="http://schemas.openxmlformats.org/officeDocument/2006/relationships/image" Target="../media/image148.jpg"/><Relationship Id="rId36" Type="http://schemas.openxmlformats.org/officeDocument/2006/relationships/image" Target="../media/image156.png"/><Relationship Id="rId10" Type="http://schemas.openxmlformats.org/officeDocument/2006/relationships/image" Target="../media/image130.png"/><Relationship Id="rId19" Type="http://schemas.openxmlformats.org/officeDocument/2006/relationships/image" Target="../media/image139.png"/><Relationship Id="rId31" Type="http://schemas.openxmlformats.org/officeDocument/2006/relationships/image" Target="../media/image151.jpg"/><Relationship Id="rId4" Type="http://schemas.openxmlformats.org/officeDocument/2006/relationships/image" Target="../media/image124.png"/><Relationship Id="rId9" Type="http://schemas.openxmlformats.org/officeDocument/2006/relationships/image" Target="../media/image129.png"/><Relationship Id="rId14" Type="http://schemas.openxmlformats.org/officeDocument/2006/relationships/image" Target="../media/image134.png"/><Relationship Id="rId22" Type="http://schemas.openxmlformats.org/officeDocument/2006/relationships/image" Target="../media/image142.jpg"/><Relationship Id="rId27" Type="http://schemas.openxmlformats.org/officeDocument/2006/relationships/image" Target="../media/image147.jpg"/><Relationship Id="rId30" Type="http://schemas.openxmlformats.org/officeDocument/2006/relationships/image" Target="../media/image150.jpg"/><Relationship Id="rId35" Type="http://schemas.openxmlformats.org/officeDocument/2006/relationships/image" Target="../media/image155.png"/><Relationship Id="rId8" Type="http://schemas.openxmlformats.org/officeDocument/2006/relationships/image" Target="../media/image128.png"/><Relationship Id="rId3" Type="http://schemas.openxmlformats.org/officeDocument/2006/relationships/image" Target="../media/image123.jpg"/></Relationships>
</file>

<file path=ppt/slides/_rels/slide100.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png"/><Relationship Id="rId1" Type="http://schemas.openxmlformats.org/officeDocument/2006/relationships/slideLayout" Target="../slideLayouts/slideLayout158.xml"/><Relationship Id="rId4" Type="http://schemas.openxmlformats.org/officeDocument/2006/relationships/image" Target="../media/image162.png"/></Relationships>
</file>

<file path=ppt/slides/_rels/slide101.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image" Target="../media/image168.png"/><Relationship Id="rId2" Type="http://schemas.openxmlformats.org/officeDocument/2006/relationships/image" Target="../media/image163.png"/><Relationship Id="rId1" Type="http://schemas.openxmlformats.org/officeDocument/2006/relationships/slideLayout" Target="../slideLayouts/slideLayout158.xml"/><Relationship Id="rId6" Type="http://schemas.openxmlformats.org/officeDocument/2006/relationships/image" Target="../media/image167.jpg"/><Relationship Id="rId5" Type="http://schemas.openxmlformats.org/officeDocument/2006/relationships/image" Target="../media/image166.jpg"/><Relationship Id="rId4" Type="http://schemas.openxmlformats.org/officeDocument/2006/relationships/image" Target="../media/image165.png"/></Relationships>
</file>

<file path=ppt/slides/_rels/slide102.xml.rels><?xml version="1.0" encoding="UTF-8" standalone="yes"?>
<Relationships xmlns="http://schemas.openxmlformats.org/package/2006/relationships"><Relationship Id="rId8" Type="http://schemas.openxmlformats.org/officeDocument/2006/relationships/hyperlink" Target="mailto:MDiaz2@metrohealth.org" TargetMode="External"/><Relationship Id="rId3" Type="http://schemas.openxmlformats.org/officeDocument/2006/relationships/hyperlink" Target="mailto:twilson@metrohealth.org" TargetMode="External"/><Relationship Id="rId7" Type="http://schemas.openxmlformats.org/officeDocument/2006/relationships/hyperlink" Target="mailto:dwellman1@metrohealth.org" TargetMode="External"/><Relationship Id="rId2" Type="http://schemas.openxmlformats.org/officeDocument/2006/relationships/image" Target="../media/image163.png"/><Relationship Id="rId1" Type="http://schemas.openxmlformats.org/officeDocument/2006/relationships/slideLayout" Target="../slideLayouts/slideLayout158.xml"/><Relationship Id="rId6" Type="http://schemas.openxmlformats.org/officeDocument/2006/relationships/image" Target="../media/image171.jpg"/><Relationship Id="rId5" Type="http://schemas.openxmlformats.org/officeDocument/2006/relationships/image" Target="../media/image170.jpg"/><Relationship Id="rId4" Type="http://schemas.openxmlformats.org/officeDocument/2006/relationships/image" Target="../media/image169.jpg"/></Relationships>
</file>

<file path=ppt/slides/_rels/slide103.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image" Target="../media/image163.png"/><Relationship Id="rId1" Type="http://schemas.openxmlformats.org/officeDocument/2006/relationships/slideLayout" Target="../slideLayouts/slideLayout158.xml"/></Relationships>
</file>

<file path=ppt/slides/_rels/slide104.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163.png"/><Relationship Id="rId1" Type="http://schemas.openxmlformats.org/officeDocument/2006/relationships/slideLayout" Target="../slideLayouts/slideLayout158.xml"/><Relationship Id="rId4" Type="http://schemas.openxmlformats.org/officeDocument/2006/relationships/hyperlink" Target="http://www.metrohealth.org/compass-support-groups"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63.png"/><Relationship Id="rId1" Type="http://schemas.openxmlformats.org/officeDocument/2006/relationships/slideLayout" Target="../slideLayouts/slideLayout158.xml"/></Relationships>
</file>

<file path=ppt/slides/_rels/slide10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63.png"/><Relationship Id="rId1" Type="http://schemas.openxmlformats.org/officeDocument/2006/relationships/slideLayout" Target="../slideLayouts/slideLayout158.xml"/></Relationships>
</file>

<file path=ppt/slides/_rels/slide10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158.xml"/><Relationship Id="rId4" Type="http://schemas.openxmlformats.org/officeDocument/2006/relationships/image" Target="../media/image178.jpg"/></Relationships>
</file>

<file path=ppt/slides/_rels/slide108.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6.png"/><Relationship Id="rId1" Type="http://schemas.openxmlformats.org/officeDocument/2006/relationships/slideLayout" Target="../slideLayouts/slideLayout158.xml"/><Relationship Id="rId4" Type="http://schemas.openxmlformats.org/officeDocument/2006/relationships/image" Target="../media/image180.jpg"/></Relationships>
</file>

<file path=ppt/slides/_rels/slide10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76.png"/><Relationship Id="rId1" Type="http://schemas.openxmlformats.org/officeDocument/2006/relationships/slideLayout" Target="../slideLayouts/slideLayout158.xml"/><Relationship Id="rId4" Type="http://schemas.openxmlformats.org/officeDocument/2006/relationships/image" Target="../media/image182.png"/></Relationships>
</file>

<file path=ppt/slides/_rels/slide110.xml.rels><?xml version="1.0" encoding="UTF-8" standalone="yes"?>
<Relationships xmlns="http://schemas.openxmlformats.org/package/2006/relationships"><Relationship Id="rId3" Type="http://schemas.openxmlformats.org/officeDocument/2006/relationships/image" Target="../media/image184.jpg"/><Relationship Id="rId2" Type="http://schemas.openxmlformats.org/officeDocument/2006/relationships/image" Target="../media/image183.png"/><Relationship Id="rId1" Type="http://schemas.openxmlformats.org/officeDocument/2006/relationships/slideLayout" Target="../slideLayouts/slideLayout158.xml"/><Relationship Id="rId5" Type="http://schemas.openxmlformats.org/officeDocument/2006/relationships/image" Target="../media/image186.png"/><Relationship Id="rId4" Type="http://schemas.openxmlformats.org/officeDocument/2006/relationships/image" Target="../media/image185.png"/></Relationships>
</file>

<file path=ppt/slides/_rels/slide11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158.xml"/></Relationships>
</file>

<file path=ppt/slides/_rels/slide1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89.png"/></Relationships>
</file>

<file path=ppt/slides/_rels/slide113.xml.rels><?xml version="1.0" encoding="UTF-8" standalone="yes"?>
<Relationships xmlns="http://schemas.openxmlformats.org/package/2006/relationships"><Relationship Id="rId2" Type="http://schemas.openxmlformats.org/officeDocument/2006/relationships/image" Target="../media/image190.jpg"/><Relationship Id="rId1" Type="http://schemas.openxmlformats.org/officeDocument/2006/relationships/slideLayout" Target="../slideLayouts/slideLayout86.xml"/></Relationships>
</file>

<file path=ppt/slides/_rels/slide114.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33.xml"/><Relationship Id="rId1" Type="http://schemas.openxmlformats.org/officeDocument/2006/relationships/slideLayout" Target="../slideLayouts/slideLayout87.xml"/></Relationships>
</file>

<file path=ppt/slides/_rels/slide1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87.xml"/><Relationship Id="rId4" Type="http://schemas.openxmlformats.org/officeDocument/2006/relationships/chart" Target="../charts/chart4.xml"/></Relationships>
</file>

<file path=ppt/slides/_rels/slide116.xml.rels><?xml version="1.0" encoding="UTF-8" standalone="yes"?>
<Relationships xmlns="http://schemas.openxmlformats.org/package/2006/relationships"><Relationship Id="rId8" Type="http://schemas.openxmlformats.org/officeDocument/2006/relationships/image" Target="../media/image196.JPG"/><Relationship Id="rId3" Type="http://schemas.openxmlformats.org/officeDocument/2006/relationships/notesSlide" Target="../notesSlides/notesSlide35.xml"/><Relationship Id="rId7" Type="http://schemas.openxmlformats.org/officeDocument/2006/relationships/image" Target="../media/image195.jpeg"/><Relationship Id="rId2" Type="http://schemas.openxmlformats.org/officeDocument/2006/relationships/slideLayout" Target="../slideLayouts/slideLayout87.xml"/><Relationship Id="rId1" Type="http://schemas.openxmlformats.org/officeDocument/2006/relationships/tags" Target="../tags/tag1.xml"/><Relationship Id="rId6" Type="http://schemas.openxmlformats.org/officeDocument/2006/relationships/image" Target="../media/image194.jpg"/><Relationship Id="rId5" Type="http://schemas.openxmlformats.org/officeDocument/2006/relationships/image" Target="../media/image193.jpg"/><Relationship Id="rId4" Type="http://schemas.openxmlformats.org/officeDocument/2006/relationships/image" Target="../media/image192.jpg"/><Relationship Id="rId9" Type="http://schemas.openxmlformats.org/officeDocument/2006/relationships/image" Target="../media/image197.JP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97.xml"/><Relationship Id="rId1" Type="http://schemas.openxmlformats.org/officeDocument/2006/relationships/tags" Target="../tags/tag2.xml"/><Relationship Id="rId4" Type="http://schemas.openxmlformats.org/officeDocument/2006/relationships/image" Target="../media/image198.jpg"/></Relationships>
</file>

<file path=ppt/slides/_rels/slide118.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199.png"/><Relationship Id="rId1" Type="http://schemas.openxmlformats.org/officeDocument/2006/relationships/slideLayout" Target="../slideLayouts/slideLayout97.xml"/></Relationships>
</file>

<file path=ppt/slides/_rels/slide119.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slideLayout" Target="../slideLayouts/slideLayout91.xml"/><Relationship Id="rId1" Type="http://schemas.openxmlformats.org/officeDocument/2006/relationships/tags" Target="../tags/tag3.xml"/></Relationships>
</file>

<file path=ppt/slides/_rels/slide120.xml.rels><?xml version="1.0" encoding="UTF-8" standalone="yes"?>
<Relationships xmlns="http://schemas.openxmlformats.org/package/2006/relationships"><Relationship Id="rId2" Type="http://schemas.openxmlformats.org/officeDocument/2006/relationships/image" Target="../media/image202.jpeg"/><Relationship Id="rId1" Type="http://schemas.openxmlformats.org/officeDocument/2006/relationships/slideLayout" Target="../slideLayouts/slideLayout89.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123.xml.rels><?xml version="1.0" encoding="UTF-8" standalone="yes"?>
<Relationships xmlns="http://schemas.openxmlformats.org/package/2006/relationships"><Relationship Id="rId2" Type="http://schemas.openxmlformats.org/officeDocument/2006/relationships/image" Target="../media/image203.JPG"/><Relationship Id="rId1" Type="http://schemas.openxmlformats.org/officeDocument/2006/relationships/slideLayout" Target="../slideLayouts/slideLayout100.xml"/></Relationships>
</file>

<file path=ppt/slides/_rels/slide1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04.png"/></Relationships>
</file>

<file path=ppt/slides/_rels/slide12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39.xml"/><Relationship Id="rId1" Type="http://schemas.openxmlformats.org/officeDocument/2006/relationships/slideLayout" Target="../slideLayouts/slideLayout115.xml"/></Relationships>
</file>

<file path=ppt/slides/_rels/slide12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0.xml"/><Relationship Id="rId1" Type="http://schemas.openxmlformats.org/officeDocument/2006/relationships/slideLayout" Target="../slideLayouts/slideLayout115.xml"/><Relationship Id="rId4" Type="http://schemas.openxmlformats.org/officeDocument/2006/relationships/image" Target="../media/image207.jpg"/></Relationships>
</file>

<file path=ppt/slides/_rels/slide127.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115.xml"/></Relationships>
</file>

<file path=ppt/slides/_rels/slide12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1.xml"/><Relationship Id="rId1" Type="http://schemas.openxmlformats.org/officeDocument/2006/relationships/slideLayout" Target="../slideLayouts/slideLayout115.xml"/></Relationships>
</file>

<file path=ppt/slides/_rels/slide129.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2.xml"/><Relationship Id="rId1" Type="http://schemas.openxmlformats.org/officeDocument/2006/relationships/slideLayout" Target="../slideLayouts/slideLayout115.xml"/></Relationships>
</file>

<file path=ppt/slides/_rels/slide130.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3.xml"/><Relationship Id="rId1" Type="http://schemas.openxmlformats.org/officeDocument/2006/relationships/slideLayout" Target="../slideLayouts/slideLayout115.xml"/></Relationships>
</file>

<file path=ppt/slides/_rels/slide131.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4.xml"/><Relationship Id="rId1" Type="http://schemas.openxmlformats.org/officeDocument/2006/relationships/slideLayout" Target="../slideLayouts/slideLayout115.xml"/></Relationships>
</file>

<file path=ppt/slides/_rels/slide132.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5.xml"/><Relationship Id="rId1" Type="http://schemas.openxmlformats.org/officeDocument/2006/relationships/slideLayout" Target="../slideLayouts/slideLayout115.xml"/></Relationships>
</file>

<file path=ppt/slides/_rels/slide133.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6.xml"/><Relationship Id="rId1" Type="http://schemas.openxmlformats.org/officeDocument/2006/relationships/slideLayout" Target="../slideLayouts/slideLayout115.xml"/></Relationships>
</file>

<file path=ppt/slides/_rels/slide134.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7.xml"/><Relationship Id="rId1" Type="http://schemas.openxmlformats.org/officeDocument/2006/relationships/slideLayout" Target="../slideLayouts/slideLayout115.xml"/></Relationships>
</file>

<file path=ppt/slides/_rels/slide135.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8.xml"/><Relationship Id="rId1" Type="http://schemas.openxmlformats.org/officeDocument/2006/relationships/slideLayout" Target="../slideLayouts/slideLayout115.xml"/></Relationships>
</file>

<file path=ppt/slides/_rels/slide13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49.xml"/><Relationship Id="rId1" Type="http://schemas.openxmlformats.org/officeDocument/2006/relationships/slideLayout" Target="../slideLayouts/slideLayout115.xml"/></Relationships>
</file>

<file path=ppt/slides/_rels/slide137.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0.xml"/><Relationship Id="rId1" Type="http://schemas.openxmlformats.org/officeDocument/2006/relationships/slideLayout" Target="../slideLayouts/slideLayout115.xml"/></Relationships>
</file>

<file path=ppt/slides/_rels/slide13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51.xml"/><Relationship Id="rId1" Type="http://schemas.openxmlformats.org/officeDocument/2006/relationships/slideLayout" Target="../slideLayouts/slideLayout115.xml"/></Relationships>
</file>

<file path=ppt/slides/_rels/slide13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52.xml"/><Relationship Id="rId1" Type="http://schemas.openxmlformats.org/officeDocument/2006/relationships/slideLayout" Target="../slideLayouts/slideLayout115.xml"/></Relationships>
</file>

<file path=ppt/slides/_rels/slide140.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hyperlink" Target="http://www.nlurc.org/" TargetMode="External"/><Relationship Id="rId7" Type="http://schemas.openxmlformats.org/officeDocument/2006/relationships/image" Target="../media/image212.png"/><Relationship Id="rId2" Type="http://schemas.openxmlformats.org/officeDocument/2006/relationships/notesSlide" Target="../notesSlides/notesSlide53.xml"/><Relationship Id="rId1" Type="http://schemas.openxmlformats.org/officeDocument/2006/relationships/slideLayout" Target="../slideLayouts/slideLayout115.xml"/><Relationship Id="rId6" Type="http://schemas.openxmlformats.org/officeDocument/2006/relationships/image" Target="../media/image211.png"/><Relationship Id="rId5" Type="http://schemas.openxmlformats.org/officeDocument/2006/relationships/image" Target="../media/image210.jpg"/><Relationship Id="rId4" Type="http://schemas.openxmlformats.org/officeDocument/2006/relationships/image" Target="../media/image209.jpg"/><Relationship Id="rId9" Type="http://schemas.openxmlformats.org/officeDocument/2006/relationships/image" Target="../media/image214.png"/></Relationships>
</file>

<file path=ppt/slides/_rels/slide1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15.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61.xml.rels><?xml version="1.0" encoding="UTF-8" standalone="yes"?>
<Relationships xmlns="http://schemas.openxmlformats.org/package/2006/relationships"><Relationship Id="rId2" Type="http://schemas.openxmlformats.org/officeDocument/2006/relationships/image" Target="../media/image216.jpg"/><Relationship Id="rId1" Type="http://schemas.openxmlformats.org/officeDocument/2006/relationships/slideLayout" Target="../slideLayouts/slideLayout128.xml"/></Relationships>
</file>

<file path=ppt/slides/_rels/slide1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17.png"/></Relationships>
</file>

<file path=ppt/slides/_rels/slide163.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jpeg"/><Relationship Id="rId1" Type="http://schemas.openxmlformats.org/officeDocument/2006/relationships/slideLayout" Target="../slideLayouts/slideLayout131.xml"/></Relationships>
</file>

<file path=ppt/slides/_rels/slide164.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image" Target="../media/image220.png"/><Relationship Id="rId1" Type="http://schemas.openxmlformats.org/officeDocument/2006/relationships/slideLayout" Target="../slideLayouts/slideLayout135.xml"/></Relationships>
</file>

<file path=ppt/slides/_rels/slide16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jpg"/><Relationship Id="rId1" Type="http://schemas.openxmlformats.org/officeDocument/2006/relationships/slideLayout" Target="../slideLayouts/slideLayout142.xml"/></Relationships>
</file>

<file path=ppt/slides/_rels/slide166.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image" Target="../media/image224.png"/><Relationship Id="rId1" Type="http://schemas.openxmlformats.org/officeDocument/2006/relationships/slideLayout" Target="../slideLayouts/slideLayout142.xml"/></Relationships>
</file>

<file path=ppt/slides/_rels/slide167.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26.png"/><Relationship Id="rId1" Type="http://schemas.openxmlformats.org/officeDocument/2006/relationships/slideLayout" Target="../slideLayouts/slideLayout132.xml"/><Relationship Id="rId4" Type="http://schemas.openxmlformats.org/officeDocument/2006/relationships/image" Target="../media/image221.jpeg"/></Relationships>
</file>

<file path=ppt/slides/_rels/slide1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8.png"/><Relationship Id="rId1" Type="http://schemas.openxmlformats.org/officeDocument/2006/relationships/slideLayout" Target="../slideLayouts/slideLayout138.xml"/><Relationship Id="rId5" Type="http://schemas.openxmlformats.org/officeDocument/2006/relationships/image" Target="../media/image227.png"/><Relationship Id="rId4" Type="http://schemas.openxmlformats.org/officeDocument/2006/relationships/image" Target="../media/image221.jpeg"/></Relationships>
</file>

<file path=ppt/slides/_rels/slide16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29.png"/><Relationship Id="rId1" Type="http://schemas.openxmlformats.org/officeDocument/2006/relationships/slideLayout" Target="../slideLayouts/slideLayout138.xml"/><Relationship Id="rId5" Type="http://schemas.openxmlformats.org/officeDocument/2006/relationships/image" Target="../media/image227.png"/><Relationship Id="rId4" Type="http://schemas.openxmlformats.org/officeDocument/2006/relationships/image" Target="../media/image221.jpeg"/></Relationships>
</file>

<file path=ppt/slides/_rels/slide17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30.png"/><Relationship Id="rId1" Type="http://schemas.openxmlformats.org/officeDocument/2006/relationships/slideLayout" Target="../slideLayouts/slideLayout138.xml"/><Relationship Id="rId5" Type="http://schemas.openxmlformats.org/officeDocument/2006/relationships/image" Target="../media/image221.jpeg"/><Relationship Id="rId4" Type="http://schemas.openxmlformats.org/officeDocument/2006/relationships/image" Target="../media/image227.png"/></Relationships>
</file>

<file path=ppt/slides/_rels/slide171.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hyperlink" Target="mailto:Adriana.Whelan@thecentersohio.org" TargetMode="External"/><Relationship Id="rId1" Type="http://schemas.openxmlformats.org/officeDocument/2006/relationships/slideLayout" Target="../slideLayouts/slideLayout135.xml"/><Relationship Id="rId4" Type="http://schemas.openxmlformats.org/officeDocument/2006/relationships/image" Target="../media/image232.png"/></Relationships>
</file>

<file path=ppt/slides/_rels/slide172.xml.rels><?xml version="1.0" encoding="UTF-8" standalone="yes"?>
<Relationships xmlns="http://schemas.openxmlformats.org/package/2006/relationships"><Relationship Id="rId8" Type="http://schemas.openxmlformats.org/officeDocument/2006/relationships/image" Target="../media/image236.png"/><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233.png"/><Relationship Id="rId1" Type="http://schemas.openxmlformats.org/officeDocument/2006/relationships/slideLayout" Target="../slideLayouts/slideLayout136.xml"/><Relationship Id="rId6" Type="http://schemas.openxmlformats.org/officeDocument/2006/relationships/image" Target="../media/image235.png"/><Relationship Id="rId5" Type="http://schemas.microsoft.com/office/2007/relationships/hdphoto" Target="../media/hdphoto5.wdp"/><Relationship Id="rId4" Type="http://schemas.openxmlformats.org/officeDocument/2006/relationships/image" Target="../media/image234.png"/><Relationship Id="rId9" Type="http://schemas.microsoft.com/office/2007/relationships/hdphoto" Target="../media/hdphoto7.wdp"/></Relationships>
</file>

<file path=ppt/slides/_rels/slide1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237.png"/></Relationships>
</file>

<file path=ppt/slides/_rels/slide174.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14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46.xml"/><Relationship Id="rId4" Type="http://schemas.openxmlformats.org/officeDocument/2006/relationships/chart" Target="../charts/chart7.xml"/></Relationships>
</file>

<file path=ppt/slides/_rels/slide18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46.xml"/></Relationships>
</file>

<file path=ppt/slides/_rels/slide190.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image" Target="../media/image240.png"/><Relationship Id="rId7" Type="http://schemas.openxmlformats.org/officeDocument/2006/relationships/image" Target="../media/image244.png"/><Relationship Id="rId2" Type="http://schemas.openxmlformats.org/officeDocument/2006/relationships/image" Target="../media/image239.png"/><Relationship Id="rId1" Type="http://schemas.openxmlformats.org/officeDocument/2006/relationships/slideLayout" Target="../slideLayouts/slideLayout146.xml"/><Relationship Id="rId6" Type="http://schemas.openxmlformats.org/officeDocument/2006/relationships/image" Target="../media/image243.png"/><Relationship Id="rId5" Type="http://schemas.openxmlformats.org/officeDocument/2006/relationships/image" Target="../media/image242.png"/><Relationship Id="rId4" Type="http://schemas.openxmlformats.org/officeDocument/2006/relationships/image" Target="../media/image241.png"/><Relationship Id="rId9" Type="http://schemas.openxmlformats.org/officeDocument/2006/relationships/image" Target="../media/image246.png"/></Relationships>
</file>

<file path=ppt/slides/_rels/slide191.xml.rels><?xml version="1.0" encoding="UTF-8" standalone="yes"?>
<Relationships xmlns="http://schemas.openxmlformats.org/package/2006/relationships"><Relationship Id="rId2" Type="http://schemas.openxmlformats.org/officeDocument/2006/relationships/image" Target="../media/image247.jpg"/><Relationship Id="rId1" Type="http://schemas.openxmlformats.org/officeDocument/2006/relationships/slideLayout" Target="../slideLayouts/slideLayout150.xml"/></Relationships>
</file>

<file path=ppt/slides/_rels/slide19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algn="ctr">
                <a:lnSpc>
                  <a:spcPct val="167777"/>
                </a:lnSpc>
              </a:pPr>
              <a:endParaRPr sz="1200">
                <a:solidFill>
                  <a:schemeClr val="dk1"/>
                </a:solidFill>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82" y="2409234"/>
            <a:ext cx="9964493" cy="1654940"/>
          </a:xfrm>
          <a:prstGeom prst="rect">
            <a:avLst/>
          </a:prstGeom>
          <a:noFill/>
          <a:ln>
            <a:noFill/>
          </a:ln>
        </p:spPr>
        <p:txBody>
          <a:bodyPr spcFirstLastPara="1" wrap="square" lIns="0" tIns="0" rIns="0" bIns="0" anchor="t" anchorCtr="0">
            <a:spAutoFit/>
          </a:bodyPr>
          <a:lstStyle/>
          <a:p>
            <a:pPr>
              <a:lnSpc>
                <a:spcPct val="109000"/>
              </a:lnSpc>
            </a:pPr>
            <a:r>
              <a:rPr lang="en" sz="4933" b="1" dirty="0" smtClean="0"/>
              <a:t>FY2026 Ryan White Part A</a:t>
            </a:r>
          </a:p>
          <a:p>
            <a:pPr>
              <a:lnSpc>
                <a:spcPct val="109000"/>
              </a:lnSpc>
            </a:pPr>
            <a:r>
              <a:rPr lang="en" sz="4933" b="1" dirty="0" smtClean="0"/>
              <a:t>Provider Services Meeting</a:t>
            </a:r>
            <a:endParaRPr sz="133" dirty="0"/>
          </a:p>
        </p:txBody>
      </p:sp>
      <p:sp>
        <p:nvSpPr>
          <p:cNvPr id="135" name="Google Shape;135;p25"/>
          <p:cNvSpPr txBox="1"/>
          <p:nvPr/>
        </p:nvSpPr>
        <p:spPr>
          <a:xfrm>
            <a:off x="1604182" y="5000018"/>
            <a:ext cx="3539317" cy="574581"/>
          </a:xfrm>
          <a:prstGeom prst="rect">
            <a:avLst/>
          </a:prstGeom>
          <a:noFill/>
          <a:ln>
            <a:noFill/>
          </a:ln>
        </p:spPr>
        <p:txBody>
          <a:bodyPr spcFirstLastPara="1" wrap="square" lIns="0" tIns="0" rIns="0" bIns="0" anchor="t" anchorCtr="0">
            <a:spAutoFit/>
          </a:bodyPr>
          <a:lstStyle/>
          <a:p>
            <a:pPr>
              <a:lnSpc>
                <a:spcPct val="140000"/>
              </a:lnSpc>
            </a:pPr>
            <a:r>
              <a:rPr lang="en" sz="2667" dirty="0" smtClean="0">
                <a:solidFill>
                  <a:srgbClr val="000000"/>
                </a:solidFill>
                <a:latin typeface="Poppins"/>
                <a:cs typeface="Poppins"/>
                <a:sym typeface="Poppins"/>
              </a:rPr>
              <a:t>March 31, 2026</a:t>
            </a:r>
            <a:endParaRPr sz="2667" dirty="0"/>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4">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a:lnSpc>
                  <a:spcPct val="140000"/>
                </a:lnSpc>
              </a:pPr>
              <a:r>
                <a:rPr lang="en" sz="1467">
                  <a:solidFill>
                    <a:srgbClr val="FEFEFE"/>
                  </a:solidFill>
                  <a:latin typeface="Poppins"/>
                  <a:ea typeface="Poppins"/>
                  <a:cs typeface="Poppins"/>
                  <a:sym typeface="Poppins"/>
                </a:rPr>
                <a:t>ccbh.net</a:t>
              </a:r>
              <a:endParaRPr sz="933"/>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a:lnSpc>
                  <a:spcPct val="140000"/>
                </a:lnSpc>
              </a:pPr>
              <a:r>
                <a:rPr lang="en" sz="1467">
                  <a:solidFill>
                    <a:srgbClr val="FFFFFF"/>
                  </a:solidFill>
                  <a:latin typeface="Poppins"/>
                  <a:ea typeface="Poppins"/>
                  <a:cs typeface="Poppins"/>
                  <a:sym typeface="Poppins"/>
                </a:rPr>
                <a:t>216.201.2000</a:t>
              </a:r>
              <a:endParaRPr sz="933"/>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a:lnSpc>
                  <a:spcPct val="140000"/>
                </a:lnSpc>
              </a:pPr>
              <a:r>
                <a:rPr lang="en" sz="1467">
                  <a:solidFill>
                    <a:srgbClr val="FFFFFF"/>
                  </a:solidFill>
                  <a:latin typeface="Poppins"/>
                  <a:ea typeface="Poppins"/>
                  <a:cs typeface="Poppins"/>
                  <a:sym typeface="Poppins"/>
                </a:rPr>
                <a:t>5550 Venture Drive, Parma, OH 44130</a:t>
              </a:r>
              <a:endParaRPr sz="933"/>
            </a:p>
          </p:txBody>
        </p:sp>
      </p:grpSp>
    </p:spTree>
    <p:extLst>
      <p:ext uri="{BB962C8B-B14F-4D97-AF65-F5344CB8AC3E}">
        <p14:creationId xmlns:p14="http://schemas.microsoft.com/office/powerpoint/2010/main" val="1683200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17" name="Google Shape;217;p29"/>
          <p:cNvSpPr txBox="1"/>
          <p:nvPr/>
        </p:nvSpPr>
        <p:spPr>
          <a:xfrm>
            <a:off x="1383400" y="848101"/>
            <a:ext cx="3074299" cy="755143"/>
          </a:xfrm>
          <a:prstGeom prst="rect">
            <a:avLst/>
          </a:prstGeom>
          <a:noFill/>
          <a:ln>
            <a:noFill/>
          </a:ln>
        </p:spPr>
        <p:txBody>
          <a:bodyPr spcFirstLastPara="1" wrap="square" lIns="0" tIns="0" rIns="0" bIns="0" anchor="t" anchorCtr="0">
            <a:spAutoFit/>
          </a:bodyPr>
          <a:lstStyle/>
          <a:p>
            <a:pPr>
              <a:lnSpc>
                <a:spcPct val="114992"/>
              </a:lnSpc>
            </a:pPr>
            <a:r>
              <a:rPr lang="en" sz="4267" b="1" dirty="0" smtClean="0">
                <a:solidFill>
                  <a:srgbClr val="00564A"/>
                </a:solidFill>
              </a:rPr>
              <a:t>Agenda</a:t>
            </a:r>
            <a:endParaRPr sz="933" dirty="0"/>
          </a:p>
        </p:txBody>
      </p:sp>
      <p:sp>
        <p:nvSpPr>
          <p:cNvPr id="218" name="Google Shape;218;p29"/>
          <p:cNvSpPr txBox="1"/>
          <p:nvPr/>
        </p:nvSpPr>
        <p:spPr>
          <a:xfrm>
            <a:off x="1478643" y="1720446"/>
            <a:ext cx="9054542" cy="5041380"/>
          </a:xfrm>
          <a:prstGeom prst="rect">
            <a:avLst/>
          </a:prstGeom>
          <a:noFill/>
          <a:ln>
            <a:noFill/>
          </a:ln>
        </p:spPr>
        <p:txBody>
          <a:bodyPr spcFirstLastPara="1" wrap="square" lIns="0" tIns="0" rIns="0" bIns="0" anchor="t" anchorCtr="0">
            <a:spAutoFit/>
          </a:bodyPr>
          <a:lstStyle/>
          <a:p>
            <a:pPr algn="just">
              <a:lnSpc>
                <a:spcPct val="140000"/>
              </a:lnSpc>
            </a:pPr>
            <a:r>
              <a:rPr lang="en" sz="2400" b="1" dirty="0" smtClean="0">
                <a:latin typeface="Poppins"/>
                <a:ea typeface="Poppins"/>
                <a:cs typeface="Poppins"/>
                <a:sym typeface="Poppins"/>
              </a:rPr>
              <a:t>9:00 – 9:15		Welcome &amp; Opening Remarks</a:t>
            </a:r>
          </a:p>
          <a:p>
            <a:pPr algn="just">
              <a:lnSpc>
                <a:spcPct val="140000"/>
              </a:lnSpc>
            </a:pPr>
            <a:r>
              <a:rPr lang="en" sz="2400" b="1" dirty="0" smtClean="0">
                <a:latin typeface="Poppins"/>
                <a:ea typeface="Poppins"/>
                <a:cs typeface="Poppins"/>
                <a:sym typeface="Poppins"/>
              </a:rPr>
              <a:t>9:15 – 9:30		HIV/STI Prevention</a:t>
            </a:r>
          </a:p>
          <a:p>
            <a:pPr algn="just">
              <a:lnSpc>
                <a:spcPct val="140000"/>
              </a:lnSpc>
            </a:pPr>
            <a:r>
              <a:rPr lang="en" sz="2400" b="1" dirty="0" smtClean="0">
                <a:latin typeface="Poppins"/>
                <a:ea typeface="Poppins"/>
                <a:cs typeface="Poppins"/>
                <a:sym typeface="Poppins"/>
              </a:rPr>
              <a:t>9:30 – 10:20		Provider Presentations </a:t>
            </a:r>
            <a:r>
              <a:rPr lang="en" sz="2400" b="1" dirty="0">
                <a:latin typeface="Poppins"/>
                <a:ea typeface="Poppins"/>
                <a:cs typeface="Poppins"/>
                <a:sym typeface="Poppins"/>
              </a:rPr>
              <a:t>(</a:t>
            </a:r>
            <a:r>
              <a:rPr lang="en" sz="2400" b="1" dirty="0" smtClean="0">
                <a:latin typeface="Poppins"/>
                <a:ea typeface="Poppins"/>
                <a:cs typeface="Poppins"/>
                <a:sym typeface="Poppins"/>
              </a:rPr>
              <a:t>10 min. each)</a:t>
            </a:r>
          </a:p>
          <a:p>
            <a:pPr algn="just">
              <a:lnSpc>
                <a:spcPct val="140000"/>
              </a:lnSpc>
            </a:pPr>
            <a:r>
              <a:rPr lang="en" sz="2400" b="1" dirty="0">
                <a:latin typeface="Poppins"/>
                <a:ea typeface="Poppins"/>
                <a:cs typeface="Poppins"/>
                <a:sym typeface="Poppins"/>
              </a:rPr>
              <a:t>	</a:t>
            </a:r>
            <a:r>
              <a:rPr lang="en" sz="2400" b="1" dirty="0" smtClean="0">
                <a:latin typeface="Poppins"/>
                <a:ea typeface="Poppins"/>
                <a:cs typeface="Poppins"/>
                <a:sym typeface="Poppins"/>
              </a:rPr>
              <a:t>		</a:t>
            </a:r>
            <a:r>
              <a:rPr lang="en" dirty="0" smtClean="0">
                <a:latin typeface="Poppins"/>
                <a:ea typeface="Poppins"/>
                <a:cs typeface="Poppins"/>
                <a:sym typeface="Poppins"/>
              </a:rPr>
              <a:t>AIDS Taskforce, Cleveland Clinic, DSAS, </a:t>
            </a:r>
          </a:p>
          <a:p>
            <a:pPr algn="just">
              <a:lnSpc>
                <a:spcPct val="140000"/>
              </a:lnSpc>
            </a:pPr>
            <a:r>
              <a:rPr lang="en" dirty="0">
                <a:latin typeface="Poppins"/>
                <a:ea typeface="Poppins"/>
                <a:cs typeface="Poppins"/>
                <a:sym typeface="Poppins"/>
              </a:rPr>
              <a:t>	</a:t>
            </a:r>
            <a:r>
              <a:rPr lang="en" dirty="0" smtClean="0">
                <a:latin typeface="Poppins"/>
                <a:ea typeface="Poppins"/>
                <a:cs typeface="Poppins"/>
                <a:sym typeface="Poppins"/>
              </a:rPr>
              <a:t>		May Dugan, Mercy</a:t>
            </a:r>
            <a:endParaRPr lang="en" b="1" dirty="0" smtClean="0">
              <a:latin typeface="Poppins"/>
              <a:ea typeface="Poppins"/>
              <a:cs typeface="Poppins"/>
              <a:sym typeface="Poppins"/>
            </a:endParaRPr>
          </a:p>
          <a:p>
            <a:pPr algn="just">
              <a:lnSpc>
                <a:spcPct val="140000"/>
              </a:lnSpc>
            </a:pPr>
            <a:r>
              <a:rPr lang="en" sz="2400" b="1" dirty="0" smtClean="0">
                <a:latin typeface="Poppins"/>
                <a:ea typeface="Poppins"/>
                <a:cs typeface="Poppins"/>
                <a:sym typeface="Poppins"/>
              </a:rPr>
              <a:t>10:20 – 10:30	Break</a:t>
            </a:r>
          </a:p>
          <a:p>
            <a:pPr algn="just">
              <a:lnSpc>
                <a:spcPct val="140000"/>
              </a:lnSpc>
            </a:pPr>
            <a:r>
              <a:rPr lang="en" sz="2400" b="1" dirty="0" smtClean="0">
                <a:latin typeface="Poppins"/>
                <a:ea typeface="Poppins"/>
                <a:cs typeface="Poppins"/>
                <a:sym typeface="Poppins"/>
              </a:rPr>
              <a:t>10:30 – 11:30	Provider Presentations (10 min. each)</a:t>
            </a:r>
          </a:p>
          <a:p>
            <a:pPr algn="just">
              <a:lnSpc>
                <a:spcPct val="140000"/>
              </a:lnSpc>
            </a:pPr>
            <a:r>
              <a:rPr lang="en" sz="2400" b="1" dirty="0">
                <a:latin typeface="Poppins"/>
                <a:ea typeface="Poppins"/>
                <a:cs typeface="Poppins"/>
                <a:sym typeface="Poppins"/>
              </a:rPr>
              <a:t>	</a:t>
            </a:r>
            <a:r>
              <a:rPr lang="en" sz="2400" b="1" dirty="0" smtClean="0">
                <a:latin typeface="Poppins"/>
                <a:ea typeface="Poppins"/>
                <a:cs typeface="Poppins"/>
                <a:sym typeface="Poppins"/>
              </a:rPr>
              <a:t>		</a:t>
            </a:r>
            <a:r>
              <a:rPr lang="en" dirty="0" smtClean="0">
                <a:latin typeface="Poppins"/>
                <a:ea typeface="Poppins"/>
                <a:cs typeface="Poppins"/>
                <a:sym typeface="Poppins"/>
              </a:rPr>
              <a:t>MetroHealth, Neighborhood Family Practice, NLURC, 				Signature Health, </a:t>
            </a:r>
            <a:r>
              <a:rPr lang="en" dirty="0">
                <a:latin typeface="Poppins"/>
                <a:ea typeface="Poppins"/>
                <a:cs typeface="Poppins"/>
                <a:sym typeface="Poppins"/>
              </a:rPr>
              <a:t>The Centers,</a:t>
            </a:r>
            <a:r>
              <a:rPr lang="en" dirty="0" smtClean="0">
                <a:latin typeface="Poppins"/>
                <a:ea typeface="Poppins"/>
                <a:cs typeface="Poppins"/>
                <a:sym typeface="Poppins"/>
              </a:rPr>
              <a:t> UH</a:t>
            </a:r>
            <a:endParaRPr lang="en" b="1" dirty="0" smtClean="0">
              <a:latin typeface="Poppins"/>
              <a:ea typeface="Poppins"/>
              <a:cs typeface="Poppins"/>
              <a:sym typeface="Poppins"/>
            </a:endParaRPr>
          </a:p>
          <a:p>
            <a:pPr algn="just">
              <a:lnSpc>
                <a:spcPct val="140000"/>
              </a:lnSpc>
            </a:pPr>
            <a:r>
              <a:rPr lang="en" sz="2400" b="1" dirty="0" smtClean="0">
                <a:latin typeface="Poppins"/>
                <a:ea typeface="Poppins"/>
                <a:cs typeface="Poppins"/>
                <a:sym typeface="Poppins"/>
              </a:rPr>
              <a:t>11:30 – 12:00	Closing and Networking</a:t>
            </a:r>
            <a:endParaRPr sz="2400" b="1" dirty="0">
              <a:latin typeface="Poppins"/>
              <a:ea typeface="Poppins"/>
              <a:cs typeface="Poppins"/>
              <a:sym typeface="Poppin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Tree>
    <p:extLst>
      <p:ext uri="{BB962C8B-B14F-4D97-AF65-F5344CB8AC3E}">
        <p14:creationId xmlns:p14="http://schemas.microsoft.com/office/powerpoint/2010/main" val="11950060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3" name="Picture 2" descr="&lt;strong&gt;Welcome&lt;/strong&gt; CAC Champagne Text Title Free Stock Photo - Public Domain Picture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240" y="527538"/>
            <a:ext cx="10760615" cy="6052846"/>
          </a:xfrm>
          <a:prstGeom prst="rect">
            <a:avLst/>
          </a:prstGeom>
        </p:spPr>
      </p:pic>
    </p:spTree>
    <p:extLst>
      <p:ext uri="{BB962C8B-B14F-4D97-AF65-F5344CB8AC3E}">
        <p14:creationId xmlns:p14="http://schemas.microsoft.com/office/powerpoint/2010/main" val="242743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a:lnSpc>
                <a:spcPct val="114992"/>
              </a:lnSpc>
            </a:pPr>
            <a:r>
              <a:rPr lang="en" sz="4267" b="1" dirty="0" smtClean="0">
                <a:solidFill>
                  <a:srgbClr val="00564A"/>
                </a:solidFill>
              </a:rPr>
              <a:t>Ryan White Part A Staff</a:t>
            </a:r>
            <a:endParaRPr sz="933" dirty="0"/>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8" name="Rectangle 7"/>
          <p:cNvSpPr/>
          <p:nvPr/>
        </p:nvSpPr>
        <p:spPr>
          <a:xfrm>
            <a:off x="2027212" y="2006706"/>
            <a:ext cx="2878112" cy="1323439"/>
          </a:xfrm>
          <a:prstGeom prst="rect">
            <a:avLst/>
          </a:prstGeom>
        </p:spPr>
        <p:txBody>
          <a:bodyPr wrap="square">
            <a:spAutoFit/>
          </a:bodyPr>
          <a:lstStyle/>
          <a:p>
            <a:pPr defTabSz="1219170">
              <a:buClr>
                <a:srgbClr val="000000"/>
              </a:buClr>
            </a:pPr>
            <a:r>
              <a:rPr lang="en-US" sz="2000" kern="0" dirty="0">
                <a:solidFill>
                  <a:srgbClr val="000000"/>
                </a:solidFill>
                <a:latin typeface="Arial"/>
                <a:cs typeface="Arial"/>
                <a:sym typeface="Arial"/>
              </a:rPr>
              <a:t>Anastassia Idov</a:t>
            </a:r>
          </a:p>
          <a:p>
            <a:pPr defTabSz="1219170">
              <a:buClr>
                <a:srgbClr val="000000"/>
              </a:buClr>
            </a:pPr>
            <a:r>
              <a:rPr lang="en-US" sz="2000" kern="0" dirty="0">
                <a:solidFill>
                  <a:srgbClr val="000000"/>
                </a:solidFill>
                <a:latin typeface="Arial"/>
                <a:cs typeface="Arial"/>
                <a:sym typeface="Arial"/>
              </a:rPr>
              <a:t>Part A Grant Supervisor</a:t>
            </a:r>
          </a:p>
          <a:p>
            <a:pPr defTabSz="1219170">
              <a:buClr>
                <a:srgbClr val="000000"/>
              </a:buClr>
            </a:pPr>
            <a:r>
              <a:rPr lang="en-US" sz="2000" kern="0" dirty="0">
                <a:solidFill>
                  <a:srgbClr val="000000"/>
                </a:solidFill>
                <a:latin typeface="Arial"/>
                <a:cs typeface="Arial"/>
                <a:sym typeface="Arial"/>
                <a:hlinkClick r:id="rId4"/>
              </a:rPr>
              <a:t>aidov@ccbh.net</a:t>
            </a:r>
            <a:endParaRPr lang="en-US" sz="2000" kern="0" dirty="0">
              <a:solidFill>
                <a:srgbClr val="000000"/>
              </a:solidFill>
              <a:latin typeface="Arial"/>
              <a:cs typeface="Arial"/>
              <a:sym typeface="Arial"/>
            </a:endParaRPr>
          </a:p>
          <a:p>
            <a:pPr defTabSz="1219170">
              <a:buClr>
                <a:srgbClr val="000000"/>
              </a:buClr>
            </a:pPr>
            <a:r>
              <a:rPr lang="en-US" sz="2000" kern="0" dirty="0">
                <a:solidFill>
                  <a:srgbClr val="000000"/>
                </a:solidFill>
                <a:latin typeface="Arial"/>
                <a:cs typeface="Arial"/>
                <a:sym typeface="Arial"/>
              </a:rPr>
              <a:t>216-201-2000 ext. 1446</a:t>
            </a:r>
          </a:p>
        </p:txBody>
      </p:sp>
      <p:sp>
        <p:nvSpPr>
          <p:cNvPr id="9" name="Rectangle 8"/>
          <p:cNvSpPr/>
          <p:nvPr/>
        </p:nvSpPr>
        <p:spPr>
          <a:xfrm>
            <a:off x="6230707" y="2006706"/>
            <a:ext cx="3501122" cy="1323439"/>
          </a:xfrm>
          <a:prstGeom prst="rect">
            <a:avLst/>
          </a:prstGeom>
        </p:spPr>
        <p:txBody>
          <a:bodyPr wrap="square">
            <a:spAutoFit/>
          </a:bodyPr>
          <a:lstStyle/>
          <a:p>
            <a:pPr defTabSz="1219170">
              <a:buClr>
                <a:srgbClr val="000000"/>
              </a:buClr>
            </a:pPr>
            <a:r>
              <a:rPr lang="en-US" sz="2000" kern="0" dirty="0">
                <a:solidFill>
                  <a:srgbClr val="000000"/>
                </a:solidFill>
                <a:latin typeface="Arial"/>
                <a:cs typeface="Arial"/>
                <a:sym typeface="Arial"/>
              </a:rPr>
              <a:t>Elly Falter</a:t>
            </a:r>
          </a:p>
          <a:p>
            <a:pPr defTabSz="1219170">
              <a:buClr>
                <a:srgbClr val="000000"/>
              </a:buClr>
            </a:pPr>
            <a:r>
              <a:rPr lang="en-US" sz="2000" kern="0" dirty="0">
                <a:solidFill>
                  <a:srgbClr val="000000"/>
                </a:solidFill>
                <a:latin typeface="Arial"/>
                <a:cs typeface="Arial"/>
                <a:sym typeface="Arial"/>
              </a:rPr>
              <a:t>Part A Program Manager</a:t>
            </a:r>
          </a:p>
          <a:p>
            <a:pPr defTabSz="1219170">
              <a:buClr>
                <a:srgbClr val="000000"/>
              </a:buClr>
            </a:pPr>
            <a:r>
              <a:rPr lang="en-US" sz="2000" kern="0" dirty="0">
                <a:solidFill>
                  <a:srgbClr val="000000"/>
                </a:solidFill>
                <a:latin typeface="Arial"/>
                <a:cs typeface="Arial"/>
                <a:sym typeface="Arial"/>
                <a:hlinkClick r:id="rId5"/>
              </a:rPr>
              <a:t>efalter@ccbh.net</a:t>
            </a:r>
            <a:endParaRPr lang="en-US" sz="2000" kern="0" dirty="0">
              <a:solidFill>
                <a:srgbClr val="000000"/>
              </a:solidFill>
              <a:latin typeface="Arial"/>
              <a:cs typeface="Arial"/>
              <a:sym typeface="Arial"/>
            </a:endParaRPr>
          </a:p>
          <a:p>
            <a:pPr defTabSz="1219170">
              <a:buClr>
                <a:srgbClr val="000000"/>
              </a:buClr>
            </a:pPr>
            <a:r>
              <a:rPr lang="en-US" sz="2000" kern="0" dirty="0">
                <a:solidFill>
                  <a:srgbClr val="000000"/>
                </a:solidFill>
                <a:latin typeface="Arial"/>
                <a:cs typeface="Arial"/>
                <a:sym typeface="Arial"/>
              </a:rPr>
              <a:t>216-201-2000 ext. </a:t>
            </a:r>
            <a:r>
              <a:rPr lang="en-US" sz="2000" kern="0" dirty="0" smtClean="0">
                <a:solidFill>
                  <a:srgbClr val="000000"/>
                </a:solidFill>
                <a:latin typeface="Arial"/>
                <a:cs typeface="Arial"/>
                <a:sym typeface="Arial"/>
              </a:rPr>
              <a:t>1552</a:t>
            </a:r>
            <a:endParaRPr lang="en-US" sz="2000" kern="0" dirty="0">
              <a:solidFill>
                <a:srgbClr val="000000"/>
              </a:solidFill>
              <a:latin typeface="Arial"/>
              <a:cs typeface="Arial"/>
              <a:sym typeface="Arial"/>
            </a:endParaRPr>
          </a:p>
        </p:txBody>
      </p:sp>
      <p:sp>
        <p:nvSpPr>
          <p:cNvPr id="10" name="Rectangle 9"/>
          <p:cNvSpPr/>
          <p:nvPr/>
        </p:nvSpPr>
        <p:spPr>
          <a:xfrm>
            <a:off x="2027211" y="3967923"/>
            <a:ext cx="3711116" cy="1323439"/>
          </a:xfrm>
          <a:prstGeom prst="rect">
            <a:avLst/>
          </a:prstGeom>
        </p:spPr>
        <p:txBody>
          <a:bodyPr wrap="square">
            <a:spAutoFit/>
          </a:bodyPr>
          <a:lstStyle/>
          <a:p>
            <a:pPr defTabSz="1219170">
              <a:buClr>
                <a:srgbClr val="000000"/>
              </a:buClr>
            </a:pPr>
            <a:r>
              <a:rPr lang="en-US" sz="2000" kern="0" dirty="0">
                <a:solidFill>
                  <a:srgbClr val="000000"/>
                </a:solidFill>
                <a:latin typeface="Arial"/>
                <a:cs typeface="Arial"/>
                <a:sym typeface="Arial"/>
              </a:rPr>
              <a:t>Melissa Hansen</a:t>
            </a:r>
          </a:p>
          <a:p>
            <a:pPr defTabSz="1219170">
              <a:buClr>
                <a:srgbClr val="000000"/>
              </a:buClr>
            </a:pPr>
            <a:r>
              <a:rPr lang="en-US" sz="2000" kern="0" dirty="0">
                <a:solidFill>
                  <a:srgbClr val="000000"/>
                </a:solidFill>
                <a:latin typeface="Arial"/>
                <a:cs typeface="Arial"/>
                <a:sym typeface="Arial"/>
              </a:rPr>
              <a:t>Part A </a:t>
            </a:r>
            <a:r>
              <a:rPr lang="en-US" sz="2000" kern="0" dirty="0" smtClean="0">
                <a:solidFill>
                  <a:srgbClr val="000000"/>
                </a:solidFill>
                <a:latin typeface="Arial"/>
                <a:cs typeface="Arial"/>
                <a:sym typeface="Arial"/>
              </a:rPr>
              <a:t>CQM Program </a:t>
            </a:r>
            <a:r>
              <a:rPr lang="en-US" sz="2000" kern="0" dirty="0">
                <a:solidFill>
                  <a:srgbClr val="000000"/>
                </a:solidFill>
                <a:latin typeface="Arial"/>
                <a:cs typeface="Arial"/>
                <a:sym typeface="Arial"/>
              </a:rPr>
              <a:t>Manager</a:t>
            </a:r>
          </a:p>
          <a:p>
            <a:pPr defTabSz="1219170">
              <a:buClr>
                <a:srgbClr val="000000"/>
              </a:buClr>
            </a:pPr>
            <a:r>
              <a:rPr lang="en-US" sz="2000" kern="0" dirty="0">
                <a:solidFill>
                  <a:srgbClr val="000000"/>
                </a:solidFill>
                <a:latin typeface="Arial"/>
                <a:cs typeface="Arial"/>
                <a:sym typeface="Arial"/>
                <a:hlinkClick r:id="rId6"/>
              </a:rPr>
              <a:t>mhansen@ccbh.net</a:t>
            </a:r>
            <a:endParaRPr lang="en-US" sz="2000" kern="0" dirty="0">
              <a:solidFill>
                <a:srgbClr val="000000"/>
              </a:solidFill>
              <a:latin typeface="Arial"/>
              <a:cs typeface="Arial"/>
              <a:sym typeface="Arial"/>
            </a:endParaRPr>
          </a:p>
          <a:p>
            <a:pPr defTabSz="1219170">
              <a:buClr>
                <a:srgbClr val="000000"/>
              </a:buClr>
            </a:pPr>
            <a:r>
              <a:rPr lang="en-US" sz="2000" kern="0" dirty="0">
                <a:solidFill>
                  <a:srgbClr val="000000"/>
                </a:solidFill>
                <a:latin typeface="Arial"/>
                <a:cs typeface="Arial"/>
                <a:sym typeface="Arial"/>
              </a:rPr>
              <a:t>216-201-2000 ext. </a:t>
            </a:r>
            <a:r>
              <a:rPr lang="en-US" sz="2000" kern="0" dirty="0" smtClean="0">
                <a:solidFill>
                  <a:srgbClr val="000000"/>
                </a:solidFill>
                <a:latin typeface="Arial"/>
                <a:cs typeface="Arial"/>
                <a:sym typeface="Arial"/>
              </a:rPr>
              <a:t>1527</a:t>
            </a:r>
            <a:endParaRPr lang="en-US" sz="2000" kern="0" dirty="0">
              <a:solidFill>
                <a:srgbClr val="000000"/>
              </a:solidFill>
              <a:latin typeface="Arial"/>
              <a:cs typeface="Arial"/>
              <a:sym typeface="Arial"/>
            </a:endParaRPr>
          </a:p>
        </p:txBody>
      </p:sp>
      <p:sp>
        <p:nvSpPr>
          <p:cNvPr id="11" name="Rectangle 10"/>
          <p:cNvSpPr/>
          <p:nvPr/>
        </p:nvSpPr>
        <p:spPr>
          <a:xfrm>
            <a:off x="6230707" y="3967923"/>
            <a:ext cx="3501122" cy="1323439"/>
          </a:xfrm>
          <a:prstGeom prst="rect">
            <a:avLst/>
          </a:prstGeom>
        </p:spPr>
        <p:txBody>
          <a:bodyPr wrap="square">
            <a:spAutoFit/>
          </a:bodyPr>
          <a:lstStyle/>
          <a:p>
            <a:pPr defTabSz="1219170">
              <a:buClr>
                <a:srgbClr val="000000"/>
              </a:buClr>
            </a:pPr>
            <a:r>
              <a:rPr lang="en-US" sz="2000" kern="0" dirty="0">
                <a:solidFill>
                  <a:srgbClr val="000000"/>
                </a:solidFill>
                <a:latin typeface="Arial"/>
                <a:cs typeface="Arial"/>
                <a:sym typeface="Arial"/>
              </a:rPr>
              <a:t>Brittanie Evans</a:t>
            </a:r>
          </a:p>
          <a:p>
            <a:pPr defTabSz="1219170">
              <a:buClr>
                <a:srgbClr val="000000"/>
              </a:buClr>
            </a:pPr>
            <a:r>
              <a:rPr lang="en-US" sz="2000" kern="0" dirty="0">
                <a:solidFill>
                  <a:srgbClr val="000000"/>
                </a:solidFill>
                <a:latin typeface="Arial"/>
                <a:cs typeface="Arial"/>
                <a:sym typeface="Arial"/>
              </a:rPr>
              <a:t>Part A Grant Coordinator</a:t>
            </a:r>
          </a:p>
          <a:p>
            <a:pPr defTabSz="1219170">
              <a:buClr>
                <a:srgbClr val="000000"/>
              </a:buClr>
            </a:pPr>
            <a:r>
              <a:rPr lang="en-US" sz="2000" kern="0" dirty="0">
                <a:solidFill>
                  <a:srgbClr val="000000"/>
                </a:solidFill>
                <a:latin typeface="Arial"/>
                <a:cs typeface="Arial"/>
                <a:sym typeface="Arial"/>
                <a:hlinkClick r:id="rId4"/>
              </a:rPr>
              <a:t>bevans@ccbh.net</a:t>
            </a:r>
            <a:endParaRPr lang="en-US" sz="2000" kern="0" dirty="0">
              <a:solidFill>
                <a:srgbClr val="000000"/>
              </a:solidFill>
              <a:latin typeface="Arial"/>
              <a:cs typeface="Arial"/>
              <a:sym typeface="Arial"/>
            </a:endParaRPr>
          </a:p>
          <a:p>
            <a:pPr defTabSz="1219170">
              <a:buClr>
                <a:srgbClr val="000000"/>
              </a:buClr>
            </a:pPr>
            <a:r>
              <a:rPr lang="en-US" sz="2000" kern="0" dirty="0">
                <a:solidFill>
                  <a:srgbClr val="000000"/>
                </a:solidFill>
                <a:latin typeface="Arial"/>
                <a:cs typeface="Arial"/>
                <a:sym typeface="Arial"/>
              </a:rPr>
              <a:t>216-201-2000 ext. </a:t>
            </a:r>
            <a:r>
              <a:rPr lang="en-US" sz="2000" kern="0" dirty="0" smtClean="0">
                <a:solidFill>
                  <a:srgbClr val="000000"/>
                </a:solidFill>
                <a:latin typeface="Arial"/>
                <a:cs typeface="Arial"/>
                <a:sym typeface="Arial"/>
              </a:rPr>
              <a:t>1316</a:t>
            </a:r>
            <a:endParaRPr lang="en-US" sz="2000" kern="0" dirty="0">
              <a:solidFill>
                <a:srgbClr val="000000"/>
              </a:solidFill>
              <a:latin typeface="Arial"/>
              <a:cs typeface="Arial"/>
              <a:sym typeface="Arial"/>
            </a:endParaRPr>
          </a:p>
        </p:txBody>
      </p:sp>
    </p:spTree>
    <p:extLst>
      <p:ext uri="{BB962C8B-B14F-4D97-AF65-F5344CB8AC3E}">
        <p14:creationId xmlns:p14="http://schemas.microsoft.com/office/powerpoint/2010/main" val="11646697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17" name="Google Shape;217;p29"/>
          <p:cNvSpPr txBox="1"/>
          <p:nvPr/>
        </p:nvSpPr>
        <p:spPr>
          <a:xfrm>
            <a:off x="1383399" y="630752"/>
            <a:ext cx="10018608" cy="755143"/>
          </a:xfrm>
          <a:prstGeom prst="rect">
            <a:avLst/>
          </a:prstGeom>
          <a:noFill/>
          <a:ln>
            <a:noFill/>
          </a:ln>
        </p:spPr>
        <p:txBody>
          <a:bodyPr spcFirstLastPara="1" wrap="square" lIns="0" tIns="0" rIns="0" bIns="0" anchor="t" anchorCtr="0">
            <a:spAutoFit/>
          </a:bodyPr>
          <a:lstStyle/>
          <a:p>
            <a:pPr algn="ctr">
              <a:lnSpc>
                <a:spcPct val="114992"/>
              </a:lnSpc>
            </a:pPr>
            <a:r>
              <a:rPr lang="en" sz="4267" b="1" dirty="0" smtClean="0">
                <a:solidFill>
                  <a:srgbClr val="00564A"/>
                </a:solidFill>
              </a:rPr>
              <a:t>FY2025 Cleveland TGA Data</a:t>
            </a:r>
            <a:endParaRPr sz="933" dirty="0"/>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2" name="TextBox 1"/>
          <p:cNvSpPr txBox="1"/>
          <p:nvPr/>
        </p:nvSpPr>
        <p:spPr>
          <a:xfrm>
            <a:off x="3750098" y="1685977"/>
            <a:ext cx="5285209" cy="1200329"/>
          </a:xfrm>
          <a:prstGeom prst="rect">
            <a:avLst/>
          </a:prstGeom>
          <a:noFill/>
        </p:spPr>
        <p:txBody>
          <a:bodyPr wrap="square" rtlCol="0">
            <a:spAutoFit/>
          </a:bodyPr>
          <a:lstStyle/>
          <a:p>
            <a:r>
              <a:rPr lang="en-US" dirty="0" smtClean="0"/>
              <a:t>Total number people living with HIV in the TGA: 6,213 </a:t>
            </a:r>
          </a:p>
          <a:p>
            <a:endParaRPr lang="en-US" dirty="0" smtClean="0"/>
          </a:p>
          <a:p>
            <a:r>
              <a:rPr lang="en-US" dirty="0" smtClean="0"/>
              <a:t>Total number Ryan White Part A clients served: 3,231</a:t>
            </a:r>
          </a:p>
          <a:p>
            <a:endParaRPr lang="en-US" dirty="0"/>
          </a:p>
        </p:txBody>
      </p:sp>
      <p:graphicFrame>
        <p:nvGraphicFramePr>
          <p:cNvPr id="7" name="Chart 6"/>
          <p:cNvGraphicFramePr/>
          <p:nvPr>
            <p:extLst>
              <p:ext uri="{D42A27DB-BD31-4B8C-83A1-F6EECF244321}">
                <p14:modId xmlns:p14="http://schemas.microsoft.com/office/powerpoint/2010/main" val="1040912332"/>
              </p:ext>
            </p:extLst>
          </p:nvPr>
        </p:nvGraphicFramePr>
        <p:xfrm>
          <a:off x="3681606" y="2729189"/>
          <a:ext cx="5422192" cy="332732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6652728" y="4732058"/>
            <a:ext cx="606490" cy="369332"/>
          </a:xfrm>
          <a:prstGeom prst="rect">
            <a:avLst/>
          </a:prstGeom>
          <a:noFill/>
        </p:spPr>
        <p:txBody>
          <a:bodyPr wrap="square" rtlCol="0">
            <a:spAutoFit/>
          </a:bodyPr>
          <a:lstStyle/>
          <a:p>
            <a:r>
              <a:rPr lang="en-US" dirty="0" smtClean="0"/>
              <a:t>52%</a:t>
            </a:r>
            <a:endParaRPr lang="en-US" dirty="0"/>
          </a:p>
        </p:txBody>
      </p:sp>
      <p:sp>
        <p:nvSpPr>
          <p:cNvPr id="14" name="TextBox 13"/>
          <p:cNvSpPr txBox="1"/>
          <p:nvPr/>
        </p:nvSpPr>
        <p:spPr>
          <a:xfrm>
            <a:off x="5635689" y="4732058"/>
            <a:ext cx="606490" cy="369332"/>
          </a:xfrm>
          <a:prstGeom prst="rect">
            <a:avLst/>
          </a:prstGeom>
          <a:noFill/>
        </p:spPr>
        <p:txBody>
          <a:bodyPr wrap="square" rtlCol="0">
            <a:spAutoFit/>
          </a:bodyPr>
          <a:lstStyle/>
          <a:p>
            <a:r>
              <a:rPr lang="en-US" dirty="0" smtClean="0"/>
              <a:t>48%</a:t>
            </a:r>
            <a:endParaRPr lang="en-US" dirty="0"/>
          </a:p>
        </p:txBody>
      </p:sp>
    </p:spTree>
    <p:extLst>
      <p:ext uri="{BB962C8B-B14F-4D97-AF65-F5344CB8AC3E}">
        <p14:creationId xmlns:p14="http://schemas.microsoft.com/office/powerpoint/2010/main" val="2296675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2" name="Table 1"/>
          <p:cNvGraphicFramePr>
            <a:graphicFrameLocks noGrp="1"/>
          </p:cNvGraphicFramePr>
          <p:nvPr>
            <p:extLst>
              <p:ext uri="{D42A27DB-BD31-4B8C-83A1-F6EECF244321}">
                <p14:modId xmlns:p14="http://schemas.microsoft.com/office/powerpoint/2010/main" val="1260399778"/>
              </p:ext>
            </p:extLst>
          </p:nvPr>
        </p:nvGraphicFramePr>
        <p:xfrm>
          <a:off x="3886200" y="1637619"/>
          <a:ext cx="4905989" cy="4903632"/>
        </p:xfrm>
        <a:graphic>
          <a:graphicData uri="http://schemas.openxmlformats.org/drawingml/2006/table">
            <a:tbl>
              <a:tblPr firstRow="1" bandRow="1">
                <a:tableStyleId>{5C22544A-7EE6-4342-B048-85BDC9FD1C3A}</a:tableStyleId>
              </a:tblPr>
              <a:tblGrid>
                <a:gridCol w="3140439">
                  <a:extLst>
                    <a:ext uri="{9D8B030D-6E8A-4147-A177-3AD203B41FA5}">
                      <a16:colId xmlns:a16="http://schemas.microsoft.com/office/drawing/2014/main" val="2730580211"/>
                    </a:ext>
                  </a:extLst>
                </a:gridCol>
                <a:gridCol w="1765550">
                  <a:extLst>
                    <a:ext uri="{9D8B030D-6E8A-4147-A177-3AD203B41FA5}">
                      <a16:colId xmlns:a16="http://schemas.microsoft.com/office/drawing/2014/main" val="2582909565"/>
                    </a:ext>
                  </a:extLst>
                </a:gridCol>
              </a:tblGrid>
              <a:tr h="500594">
                <a:tc>
                  <a:txBody>
                    <a:bodyPr/>
                    <a:lstStyle/>
                    <a:p>
                      <a:pPr algn="ctr"/>
                      <a:r>
                        <a:rPr lang="en-US" sz="1400" dirty="0" smtClean="0"/>
                        <a:t>Service Category</a:t>
                      </a:r>
                      <a:endParaRPr lang="en-US" sz="1400" dirty="0"/>
                    </a:p>
                  </a:txBody>
                  <a:tcPr/>
                </a:tc>
                <a:tc>
                  <a:txBody>
                    <a:bodyPr/>
                    <a:lstStyle/>
                    <a:p>
                      <a:pPr algn="ctr"/>
                      <a:r>
                        <a:rPr lang="en-US" sz="1400" dirty="0" smtClean="0"/>
                        <a:t>Total</a:t>
                      </a:r>
                      <a:r>
                        <a:rPr lang="en-US" sz="1400" baseline="0" dirty="0" smtClean="0"/>
                        <a:t> Number Clients Served in FY25</a:t>
                      </a:r>
                      <a:endParaRPr lang="en-US" sz="1400" dirty="0"/>
                    </a:p>
                  </a:txBody>
                  <a:tcPr/>
                </a:tc>
                <a:extLst>
                  <a:ext uri="{0D108BD9-81ED-4DB2-BD59-A6C34878D82A}">
                    <a16:rowId xmlns:a16="http://schemas.microsoft.com/office/drawing/2014/main" val="1642730487"/>
                  </a:ext>
                </a:extLst>
              </a:tr>
              <a:tr h="313248">
                <a:tc>
                  <a:txBody>
                    <a:bodyPr/>
                    <a:lstStyle/>
                    <a:p>
                      <a:r>
                        <a:rPr lang="en-US" sz="1400" dirty="0" smtClean="0"/>
                        <a:t>Early Intervention Services</a:t>
                      </a:r>
                      <a:endParaRPr lang="en-US" sz="1400" dirty="0"/>
                    </a:p>
                  </a:txBody>
                  <a:tcPr/>
                </a:tc>
                <a:tc>
                  <a:txBody>
                    <a:bodyPr/>
                    <a:lstStyle/>
                    <a:p>
                      <a:r>
                        <a:rPr lang="en-US" sz="1400" dirty="0" smtClean="0"/>
                        <a:t>630</a:t>
                      </a:r>
                      <a:endParaRPr lang="en-US" sz="1400" dirty="0"/>
                    </a:p>
                  </a:txBody>
                  <a:tcPr/>
                </a:tc>
                <a:extLst>
                  <a:ext uri="{0D108BD9-81ED-4DB2-BD59-A6C34878D82A}">
                    <a16:rowId xmlns:a16="http://schemas.microsoft.com/office/drawing/2014/main" val="3490455240"/>
                  </a:ext>
                </a:extLst>
              </a:tr>
              <a:tr h="313248">
                <a:tc>
                  <a:txBody>
                    <a:bodyPr/>
                    <a:lstStyle/>
                    <a:p>
                      <a:r>
                        <a:rPr lang="en-US" sz="1400" dirty="0" smtClean="0"/>
                        <a:t>Emergency Financial Assistance</a:t>
                      </a:r>
                      <a:endParaRPr lang="en-US" sz="1400" dirty="0"/>
                    </a:p>
                  </a:txBody>
                  <a:tcPr/>
                </a:tc>
                <a:tc>
                  <a:txBody>
                    <a:bodyPr/>
                    <a:lstStyle/>
                    <a:p>
                      <a:r>
                        <a:rPr lang="en-US" sz="1400" dirty="0" smtClean="0"/>
                        <a:t>3</a:t>
                      </a:r>
                      <a:endParaRPr lang="en-US" sz="1400" dirty="0"/>
                    </a:p>
                  </a:txBody>
                  <a:tcPr/>
                </a:tc>
                <a:extLst>
                  <a:ext uri="{0D108BD9-81ED-4DB2-BD59-A6C34878D82A}">
                    <a16:rowId xmlns:a16="http://schemas.microsoft.com/office/drawing/2014/main" val="3439674226"/>
                  </a:ext>
                </a:extLst>
              </a:tr>
              <a:tr h="313248">
                <a:tc>
                  <a:txBody>
                    <a:bodyPr/>
                    <a:lstStyle/>
                    <a:p>
                      <a:r>
                        <a:rPr lang="en-US" sz="1400" dirty="0" smtClean="0"/>
                        <a:t>Food Bank/Home-Delivered Meals</a:t>
                      </a:r>
                      <a:endParaRPr lang="en-US" sz="1400" dirty="0"/>
                    </a:p>
                  </a:txBody>
                  <a:tcPr/>
                </a:tc>
                <a:tc>
                  <a:txBody>
                    <a:bodyPr/>
                    <a:lstStyle/>
                    <a:p>
                      <a:r>
                        <a:rPr lang="en-US" sz="1400" dirty="0" smtClean="0"/>
                        <a:t>358</a:t>
                      </a:r>
                      <a:endParaRPr lang="en-US" sz="1400" dirty="0"/>
                    </a:p>
                  </a:txBody>
                  <a:tcPr/>
                </a:tc>
                <a:extLst>
                  <a:ext uri="{0D108BD9-81ED-4DB2-BD59-A6C34878D82A}">
                    <a16:rowId xmlns:a16="http://schemas.microsoft.com/office/drawing/2014/main" val="1251602284"/>
                  </a:ext>
                </a:extLst>
              </a:tr>
              <a:tr h="313248">
                <a:tc>
                  <a:txBody>
                    <a:bodyPr/>
                    <a:lstStyle/>
                    <a:p>
                      <a:r>
                        <a:rPr lang="en-US" sz="1400" dirty="0" smtClean="0"/>
                        <a:t>Home and Community-Based Health</a:t>
                      </a:r>
                      <a:endParaRPr lang="en-US" sz="1400" dirty="0"/>
                    </a:p>
                  </a:txBody>
                  <a:tcPr/>
                </a:tc>
                <a:tc>
                  <a:txBody>
                    <a:bodyPr/>
                    <a:lstStyle/>
                    <a:p>
                      <a:r>
                        <a:rPr lang="en-US" sz="1400" dirty="0" smtClean="0"/>
                        <a:t>21</a:t>
                      </a:r>
                      <a:endParaRPr lang="en-US" sz="1400" dirty="0"/>
                    </a:p>
                  </a:txBody>
                  <a:tcPr/>
                </a:tc>
                <a:extLst>
                  <a:ext uri="{0D108BD9-81ED-4DB2-BD59-A6C34878D82A}">
                    <a16:rowId xmlns:a16="http://schemas.microsoft.com/office/drawing/2014/main" val="1531198441"/>
                  </a:ext>
                </a:extLst>
              </a:tr>
              <a:tr h="313248">
                <a:tc>
                  <a:txBody>
                    <a:bodyPr/>
                    <a:lstStyle/>
                    <a:p>
                      <a:r>
                        <a:rPr lang="en-US" sz="1400" dirty="0" smtClean="0"/>
                        <a:t>Home Health Care</a:t>
                      </a:r>
                      <a:endParaRPr lang="en-US" sz="1400" dirty="0"/>
                    </a:p>
                  </a:txBody>
                  <a:tcPr/>
                </a:tc>
                <a:tc>
                  <a:txBody>
                    <a:bodyPr/>
                    <a:lstStyle/>
                    <a:p>
                      <a:r>
                        <a:rPr lang="en-US" sz="1400" dirty="0" smtClean="0"/>
                        <a:t>21</a:t>
                      </a:r>
                      <a:endParaRPr lang="en-US" sz="1400" dirty="0"/>
                    </a:p>
                  </a:txBody>
                  <a:tcPr/>
                </a:tc>
                <a:extLst>
                  <a:ext uri="{0D108BD9-81ED-4DB2-BD59-A6C34878D82A}">
                    <a16:rowId xmlns:a16="http://schemas.microsoft.com/office/drawing/2014/main" val="3450571460"/>
                  </a:ext>
                </a:extLst>
              </a:tr>
              <a:tr h="313248">
                <a:tc>
                  <a:txBody>
                    <a:bodyPr/>
                    <a:lstStyle/>
                    <a:p>
                      <a:r>
                        <a:rPr lang="en-US" sz="1400" dirty="0" smtClean="0"/>
                        <a:t>Medical Case Management</a:t>
                      </a:r>
                      <a:endParaRPr lang="en-US" sz="1400" dirty="0"/>
                    </a:p>
                  </a:txBody>
                  <a:tcPr/>
                </a:tc>
                <a:tc>
                  <a:txBody>
                    <a:bodyPr/>
                    <a:lstStyle/>
                    <a:p>
                      <a:r>
                        <a:rPr lang="en-US" sz="1400" dirty="0" smtClean="0"/>
                        <a:t>951</a:t>
                      </a:r>
                      <a:endParaRPr lang="en-US" sz="1400" dirty="0"/>
                    </a:p>
                  </a:txBody>
                  <a:tcPr/>
                </a:tc>
                <a:extLst>
                  <a:ext uri="{0D108BD9-81ED-4DB2-BD59-A6C34878D82A}">
                    <a16:rowId xmlns:a16="http://schemas.microsoft.com/office/drawing/2014/main" val="1625605679"/>
                  </a:ext>
                </a:extLst>
              </a:tr>
              <a:tr h="313248">
                <a:tc>
                  <a:txBody>
                    <a:bodyPr/>
                    <a:lstStyle/>
                    <a:p>
                      <a:r>
                        <a:rPr lang="en-US" sz="1400" dirty="0" smtClean="0"/>
                        <a:t>Medical Nutrition Therapy</a:t>
                      </a:r>
                      <a:endParaRPr lang="en-US" sz="1400" dirty="0"/>
                    </a:p>
                  </a:txBody>
                  <a:tcPr/>
                </a:tc>
                <a:tc>
                  <a:txBody>
                    <a:bodyPr/>
                    <a:lstStyle/>
                    <a:p>
                      <a:r>
                        <a:rPr lang="en-US" sz="1400" dirty="0" smtClean="0"/>
                        <a:t>151</a:t>
                      </a:r>
                      <a:endParaRPr lang="en-US" sz="1400" dirty="0"/>
                    </a:p>
                  </a:txBody>
                  <a:tcPr/>
                </a:tc>
                <a:extLst>
                  <a:ext uri="{0D108BD9-81ED-4DB2-BD59-A6C34878D82A}">
                    <a16:rowId xmlns:a16="http://schemas.microsoft.com/office/drawing/2014/main" val="2030903447"/>
                  </a:ext>
                </a:extLst>
              </a:tr>
              <a:tr h="313248">
                <a:tc>
                  <a:txBody>
                    <a:bodyPr/>
                    <a:lstStyle/>
                    <a:p>
                      <a:r>
                        <a:rPr lang="en-US" sz="1400" dirty="0" smtClean="0"/>
                        <a:t>Medical Transportation</a:t>
                      </a:r>
                      <a:endParaRPr lang="en-US" sz="1400" dirty="0"/>
                    </a:p>
                  </a:txBody>
                  <a:tcPr/>
                </a:tc>
                <a:tc>
                  <a:txBody>
                    <a:bodyPr/>
                    <a:lstStyle/>
                    <a:p>
                      <a:r>
                        <a:rPr lang="en-US" sz="1400" dirty="0" smtClean="0"/>
                        <a:t>795</a:t>
                      </a:r>
                      <a:endParaRPr lang="en-US" sz="1400" dirty="0"/>
                    </a:p>
                  </a:txBody>
                  <a:tcPr/>
                </a:tc>
                <a:extLst>
                  <a:ext uri="{0D108BD9-81ED-4DB2-BD59-A6C34878D82A}">
                    <a16:rowId xmlns:a16="http://schemas.microsoft.com/office/drawing/2014/main" val="3473048628"/>
                  </a:ext>
                </a:extLst>
              </a:tr>
              <a:tr h="313248">
                <a:tc>
                  <a:txBody>
                    <a:bodyPr/>
                    <a:lstStyle/>
                    <a:p>
                      <a:r>
                        <a:rPr lang="en-US" sz="1400" dirty="0" smtClean="0"/>
                        <a:t>Mental Health Services</a:t>
                      </a:r>
                      <a:endParaRPr lang="en-US" sz="1400" dirty="0"/>
                    </a:p>
                  </a:txBody>
                  <a:tcPr/>
                </a:tc>
                <a:tc>
                  <a:txBody>
                    <a:bodyPr/>
                    <a:lstStyle/>
                    <a:p>
                      <a:r>
                        <a:rPr lang="en-US" sz="1400" dirty="0" smtClean="0"/>
                        <a:t>583</a:t>
                      </a:r>
                      <a:endParaRPr lang="en-US" sz="1400" dirty="0"/>
                    </a:p>
                  </a:txBody>
                  <a:tcPr/>
                </a:tc>
                <a:extLst>
                  <a:ext uri="{0D108BD9-81ED-4DB2-BD59-A6C34878D82A}">
                    <a16:rowId xmlns:a16="http://schemas.microsoft.com/office/drawing/2014/main" val="1919004277"/>
                  </a:ext>
                </a:extLst>
              </a:tr>
              <a:tr h="313248">
                <a:tc>
                  <a:txBody>
                    <a:bodyPr/>
                    <a:lstStyle/>
                    <a:p>
                      <a:r>
                        <a:rPr lang="en-US" sz="1400" dirty="0" smtClean="0"/>
                        <a:t>Non-Medical Case Management</a:t>
                      </a:r>
                      <a:endParaRPr lang="en-US" sz="1400" dirty="0"/>
                    </a:p>
                  </a:txBody>
                  <a:tcPr/>
                </a:tc>
                <a:tc>
                  <a:txBody>
                    <a:bodyPr/>
                    <a:lstStyle/>
                    <a:p>
                      <a:r>
                        <a:rPr lang="en-US" sz="1400" dirty="0" smtClean="0"/>
                        <a:t>1,370</a:t>
                      </a:r>
                      <a:endParaRPr lang="en-US" sz="1400" dirty="0"/>
                    </a:p>
                  </a:txBody>
                  <a:tcPr/>
                </a:tc>
                <a:extLst>
                  <a:ext uri="{0D108BD9-81ED-4DB2-BD59-A6C34878D82A}">
                    <a16:rowId xmlns:a16="http://schemas.microsoft.com/office/drawing/2014/main" val="1899826814"/>
                  </a:ext>
                </a:extLst>
              </a:tr>
              <a:tr h="313248">
                <a:tc>
                  <a:txBody>
                    <a:bodyPr/>
                    <a:lstStyle/>
                    <a:p>
                      <a:r>
                        <a:rPr lang="en-US" sz="1400" dirty="0" smtClean="0"/>
                        <a:t>Oral Health Care</a:t>
                      </a:r>
                      <a:endParaRPr lang="en-US" sz="1400" dirty="0"/>
                    </a:p>
                  </a:txBody>
                  <a:tcPr/>
                </a:tc>
                <a:tc>
                  <a:txBody>
                    <a:bodyPr/>
                    <a:lstStyle/>
                    <a:p>
                      <a:r>
                        <a:rPr lang="en-US" sz="1400" dirty="0" smtClean="0"/>
                        <a:t>297</a:t>
                      </a:r>
                      <a:endParaRPr lang="en-US" sz="1400" dirty="0"/>
                    </a:p>
                  </a:txBody>
                  <a:tcPr/>
                </a:tc>
                <a:extLst>
                  <a:ext uri="{0D108BD9-81ED-4DB2-BD59-A6C34878D82A}">
                    <a16:rowId xmlns:a16="http://schemas.microsoft.com/office/drawing/2014/main" val="82127027"/>
                  </a:ext>
                </a:extLst>
              </a:tr>
              <a:tr h="313248">
                <a:tc>
                  <a:txBody>
                    <a:bodyPr/>
                    <a:lstStyle/>
                    <a:p>
                      <a:r>
                        <a:rPr lang="en-US" sz="1400" dirty="0" smtClean="0"/>
                        <a:t>Other Professional Services (Legal)</a:t>
                      </a:r>
                      <a:endParaRPr lang="en-US" sz="1400" dirty="0"/>
                    </a:p>
                  </a:txBody>
                  <a:tcPr/>
                </a:tc>
                <a:tc>
                  <a:txBody>
                    <a:bodyPr/>
                    <a:lstStyle/>
                    <a:p>
                      <a:r>
                        <a:rPr lang="en-US" sz="1400" dirty="0" smtClean="0"/>
                        <a:t>122</a:t>
                      </a:r>
                      <a:endParaRPr lang="en-US" sz="1400" dirty="0"/>
                    </a:p>
                  </a:txBody>
                  <a:tcPr/>
                </a:tc>
                <a:extLst>
                  <a:ext uri="{0D108BD9-81ED-4DB2-BD59-A6C34878D82A}">
                    <a16:rowId xmlns:a16="http://schemas.microsoft.com/office/drawing/2014/main" val="3004072462"/>
                  </a:ext>
                </a:extLst>
              </a:tr>
              <a:tr h="313248">
                <a:tc>
                  <a:txBody>
                    <a:bodyPr/>
                    <a:lstStyle/>
                    <a:p>
                      <a:r>
                        <a:rPr lang="en-US" sz="1400" dirty="0" smtClean="0"/>
                        <a:t>Outpatient/Ambulatory Health Services</a:t>
                      </a:r>
                      <a:endParaRPr lang="en-US" sz="1400" dirty="0"/>
                    </a:p>
                  </a:txBody>
                  <a:tcPr/>
                </a:tc>
                <a:tc>
                  <a:txBody>
                    <a:bodyPr/>
                    <a:lstStyle/>
                    <a:p>
                      <a:r>
                        <a:rPr lang="en-US" sz="1400" dirty="0" smtClean="0"/>
                        <a:t>2,250</a:t>
                      </a:r>
                      <a:endParaRPr lang="en-US" sz="1400" dirty="0"/>
                    </a:p>
                  </a:txBody>
                  <a:tcPr/>
                </a:tc>
                <a:extLst>
                  <a:ext uri="{0D108BD9-81ED-4DB2-BD59-A6C34878D82A}">
                    <a16:rowId xmlns:a16="http://schemas.microsoft.com/office/drawing/2014/main" val="881254471"/>
                  </a:ext>
                </a:extLst>
              </a:tr>
              <a:tr h="313248">
                <a:tc>
                  <a:txBody>
                    <a:bodyPr/>
                    <a:lstStyle/>
                    <a:p>
                      <a:r>
                        <a:rPr lang="en-US" sz="1400" dirty="0" smtClean="0"/>
                        <a:t>Psychosocial Support</a:t>
                      </a:r>
                      <a:endParaRPr lang="en-US" sz="1400" dirty="0"/>
                    </a:p>
                  </a:txBody>
                  <a:tcPr/>
                </a:tc>
                <a:tc>
                  <a:txBody>
                    <a:bodyPr/>
                    <a:lstStyle/>
                    <a:p>
                      <a:r>
                        <a:rPr lang="en-US" sz="1400" dirty="0" smtClean="0"/>
                        <a:t>134</a:t>
                      </a:r>
                      <a:endParaRPr lang="en-US" sz="1400" dirty="0"/>
                    </a:p>
                  </a:txBody>
                  <a:tcPr/>
                </a:tc>
                <a:extLst>
                  <a:ext uri="{0D108BD9-81ED-4DB2-BD59-A6C34878D82A}">
                    <a16:rowId xmlns:a16="http://schemas.microsoft.com/office/drawing/2014/main" val="1202265268"/>
                  </a:ext>
                </a:extLst>
              </a:tr>
            </a:tbl>
          </a:graphicData>
        </a:graphic>
      </p:graphicFrame>
      <p:sp>
        <p:nvSpPr>
          <p:cNvPr id="13" name="Google Shape;217;p29"/>
          <p:cNvSpPr txBox="1"/>
          <p:nvPr/>
        </p:nvSpPr>
        <p:spPr>
          <a:xfrm>
            <a:off x="1413464" y="491599"/>
            <a:ext cx="10018608" cy="755143"/>
          </a:xfrm>
          <a:prstGeom prst="rect">
            <a:avLst/>
          </a:prstGeom>
          <a:noFill/>
          <a:ln>
            <a:noFill/>
          </a:ln>
        </p:spPr>
        <p:txBody>
          <a:bodyPr spcFirstLastPara="1" wrap="square" lIns="0" tIns="0" rIns="0" bIns="0" anchor="t" anchorCtr="0">
            <a:spAutoFit/>
          </a:bodyPr>
          <a:lstStyle/>
          <a:p>
            <a:pPr algn="ctr">
              <a:lnSpc>
                <a:spcPct val="114992"/>
              </a:lnSpc>
            </a:pPr>
            <a:r>
              <a:rPr lang="en" sz="4267" b="1" dirty="0" smtClean="0">
                <a:solidFill>
                  <a:srgbClr val="00564A"/>
                </a:solidFill>
              </a:rPr>
              <a:t>FY2025 Cleveland TGA Data</a:t>
            </a:r>
            <a:endParaRPr sz="933" dirty="0"/>
          </a:p>
        </p:txBody>
      </p:sp>
    </p:spTree>
    <p:extLst>
      <p:ext uri="{BB962C8B-B14F-4D97-AF65-F5344CB8AC3E}">
        <p14:creationId xmlns:p14="http://schemas.microsoft.com/office/powerpoint/2010/main" val="976420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algn="ctr">
                <a:lnSpc>
                  <a:spcPct val="151944"/>
                </a:lnSpc>
              </a:pPr>
              <a:endParaRPr sz="1200">
                <a:solidFill>
                  <a:schemeClr val="dk1"/>
                </a:solidFill>
                <a:latin typeface="Calibri"/>
                <a:ea typeface="Calibri"/>
                <a:cs typeface="Calibri"/>
                <a:sym typeface="Calibri"/>
              </a:endParaRPr>
            </a:p>
          </p:txBody>
        </p:sp>
      </p:grpSp>
      <p:sp>
        <p:nvSpPr>
          <p:cNvPr id="217" name="Google Shape;217;p29"/>
          <p:cNvSpPr txBox="1"/>
          <p:nvPr/>
        </p:nvSpPr>
        <p:spPr>
          <a:xfrm>
            <a:off x="1383400" y="848101"/>
            <a:ext cx="10018608" cy="1510285"/>
          </a:xfrm>
          <a:prstGeom prst="rect">
            <a:avLst/>
          </a:prstGeom>
          <a:noFill/>
          <a:ln>
            <a:noFill/>
          </a:ln>
        </p:spPr>
        <p:txBody>
          <a:bodyPr spcFirstLastPara="1" wrap="square" lIns="0" tIns="0" rIns="0" bIns="0" anchor="t" anchorCtr="0">
            <a:spAutoFit/>
          </a:bodyPr>
          <a:lstStyle/>
          <a:p>
            <a:pPr algn="ctr">
              <a:lnSpc>
                <a:spcPct val="114992"/>
              </a:lnSpc>
            </a:pPr>
            <a:r>
              <a:rPr lang="en" sz="4267" b="1" dirty="0" smtClean="0">
                <a:solidFill>
                  <a:srgbClr val="00564A"/>
                </a:solidFill>
              </a:rPr>
              <a:t>Cuyahoga Regional HIV Prevention and Care Planning Council</a:t>
            </a:r>
            <a:endParaRPr sz="933" dirty="0"/>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2" name="TextBox 1"/>
          <p:cNvSpPr txBox="1"/>
          <p:nvPr/>
        </p:nvSpPr>
        <p:spPr>
          <a:xfrm>
            <a:off x="1762141" y="2429002"/>
            <a:ext cx="10123714" cy="1477328"/>
          </a:xfrm>
          <a:prstGeom prst="rect">
            <a:avLst/>
          </a:prstGeom>
          <a:noFill/>
        </p:spPr>
        <p:txBody>
          <a:bodyPr wrap="square" rtlCol="0">
            <a:spAutoFit/>
          </a:bodyPr>
          <a:lstStyle/>
          <a:p>
            <a:r>
              <a:rPr lang="en-US" dirty="0" smtClean="0"/>
              <a:t>If you would like to be added to the Planning Council mailing list to receive meeting updates and connection info, please see </a:t>
            </a:r>
            <a:r>
              <a:rPr lang="en-US" b="1" dirty="0" smtClean="0"/>
              <a:t>Lisa-Jean Sylvia Reyes</a:t>
            </a:r>
            <a:r>
              <a:rPr lang="en-US" dirty="0" smtClean="0"/>
              <a:t>, </a:t>
            </a:r>
            <a:r>
              <a:rPr lang="en-US" b="1" dirty="0" smtClean="0"/>
              <a:t>Planning Council Facilitator</a:t>
            </a:r>
            <a:r>
              <a:rPr lang="en-US" dirty="0" smtClean="0"/>
              <a:t>, or Brittanie Evans, Planning Council Support Staff. </a:t>
            </a:r>
          </a:p>
          <a:p>
            <a:endParaRPr lang="en-US" dirty="0"/>
          </a:p>
          <a:p>
            <a:r>
              <a:rPr lang="en-US" dirty="0" smtClean="0"/>
              <a:t>Meetings are open to the public. You do not have to be a member to attend a meeting! </a:t>
            </a:r>
            <a:endParaRPr lang="en-US" dirty="0"/>
          </a:p>
        </p:txBody>
      </p:sp>
      <p:pic>
        <p:nvPicPr>
          <p:cNvPr id="3" name="Picture 2" descr="Royalty Free &lt;strong&gt;Want&lt;/strong&gt; Stock Photos | rawpixel"/>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3019" y="4056455"/>
            <a:ext cx="3259253" cy="2175552"/>
          </a:xfrm>
          <a:prstGeom prst="rect">
            <a:avLst/>
          </a:prstGeom>
        </p:spPr>
      </p:pic>
      <p:sp>
        <p:nvSpPr>
          <p:cNvPr id="9" name="TextBox 8"/>
          <p:cNvSpPr txBox="1"/>
          <p:nvPr/>
        </p:nvSpPr>
        <p:spPr>
          <a:xfrm>
            <a:off x="4229179" y="6382133"/>
            <a:ext cx="4326935" cy="307777"/>
          </a:xfrm>
          <a:prstGeom prst="rect">
            <a:avLst/>
          </a:prstGeom>
          <a:noFill/>
        </p:spPr>
        <p:txBody>
          <a:bodyPr wrap="square" rtlCol="0">
            <a:spAutoFit/>
          </a:bodyPr>
          <a:lstStyle/>
          <a:p>
            <a:pPr algn="ctr"/>
            <a:r>
              <a:rPr lang="en-US" sz="1400" dirty="0">
                <a:hlinkClick r:id="rId5"/>
              </a:rPr>
              <a:t>https://</a:t>
            </a:r>
            <a:r>
              <a:rPr lang="en-US" sz="1400" dirty="0" smtClean="0">
                <a:hlinkClick r:id="rId5"/>
              </a:rPr>
              <a:t>www.youtube.com/watch?v=nYQWOPQ9Cw0</a:t>
            </a:r>
            <a:r>
              <a:rPr lang="en-US" sz="1400" dirty="0" smtClean="0"/>
              <a:t> </a:t>
            </a:r>
            <a:endParaRPr lang="en-US" sz="1400" dirty="0"/>
          </a:p>
        </p:txBody>
      </p:sp>
    </p:spTree>
    <p:extLst>
      <p:ext uri="{BB962C8B-B14F-4D97-AF65-F5344CB8AC3E}">
        <p14:creationId xmlns:p14="http://schemas.microsoft.com/office/powerpoint/2010/main" val="2198678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vector_tag_address.pn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30595" b="-30595"/>
          <a:stretch>
            <a:fillRect/>
          </a:stretch>
        </p:blipFill>
        <p:spPr>
          <a:xfrm>
            <a:off x="1885156" y="1981200"/>
            <a:ext cx="8421688" cy="3783012"/>
          </a:xfrm>
        </p:spPr>
      </p:pic>
      <p:sp>
        <p:nvSpPr>
          <p:cNvPr id="3" name="TextBox 2"/>
          <p:cNvSpPr txBox="1"/>
          <p:nvPr/>
        </p:nvSpPr>
        <p:spPr>
          <a:xfrm>
            <a:off x="2857500" y="914400"/>
            <a:ext cx="7124700" cy="1077218"/>
          </a:xfrm>
          <a:prstGeom prst="rect">
            <a:avLst/>
          </a:prstGeom>
          <a:noFill/>
        </p:spPr>
        <p:txBody>
          <a:bodyPr wrap="square" rtlCol="0">
            <a:spAutoFit/>
          </a:bodyPr>
          <a:lstStyle/>
          <a:p>
            <a:pPr algn="ctr"/>
            <a:r>
              <a:rPr lang="en-US" sz="3600" kern="0" dirty="0">
                <a:solidFill>
                  <a:srgbClr val="11513F">
                    <a:lumMod val="90000"/>
                    <a:lumOff val="10000"/>
                  </a:srgbClr>
                </a:solidFill>
                <a:latin typeface="Arial"/>
                <a:cs typeface="Arial"/>
                <a:sym typeface="Arial"/>
                <a:rtl val="0"/>
              </a:rPr>
              <a:t>Disease Intervention Specialists</a:t>
            </a:r>
          </a:p>
          <a:p>
            <a:pPr algn="ctr"/>
            <a:r>
              <a:rPr lang="en-US" sz="2800" kern="0" dirty="0">
                <a:solidFill>
                  <a:srgbClr val="11513F">
                    <a:lumMod val="90000"/>
                    <a:lumOff val="10000"/>
                  </a:srgbClr>
                </a:solidFill>
                <a:latin typeface="Arial"/>
                <a:cs typeface="Arial"/>
                <a:sym typeface="Arial"/>
                <a:rtl val="0"/>
              </a:rPr>
              <a:t>HIV/STI Prevention Program</a:t>
            </a:r>
          </a:p>
        </p:txBody>
      </p:sp>
    </p:spTree>
    <p:extLst>
      <p:ext uri="{BB962C8B-B14F-4D97-AF65-F5344CB8AC3E}">
        <p14:creationId xmlns:p14="http://schemas.microsoft.com/office/powerpoint/2010/main" val="19342745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533400"/>
            <a:ext cx="7086600" cy="1446550"/>
          </a:xfrm>
          <a:prstGeom prst="rect">
            <a:avLst/>
          </a:prstGeom>
          <a:noFill/>
        </p:spPr>
        <p:txBody>
          <a:bodyPr wrap="square" rtlCol="0">
            <a:spAutoFit/>
          </a:bodyPr>
          <a:lstStyle/>
          <a:p>
            <a:pPr algn="ctr"/>
            <a:r>
              <a:rPr lang="en-US" sz="4400" kern="0" dirty="0">
                <a:solidFill>
                  <a:srgbClr val="000000"/>
                </a:solidFill>
                <a:latin typeface="Arial"/>
                <a:cs typeface="Arial"/>
                <a:sym typeface="Arial"/>
                <a:rtl val="0"/>
              </a:rPr>
              <a:t>HIV/STI Prevention Program </a:t>
            </a:r>
            <a:endParaRPr lang="en-US" sz="4400" b="1" kern="0" dirty="0">
              <a:solidFill>
                <a:srgbClr val="000000"/>
              </a:solidFill>
              <a:latin typeface="Arial"/>
              <a:cs typeface="Arial"/>
              <a:sym typeface="Arial"/>
              <a:rtl val="0"/>
            </a:endParaRPr>
          </a:p>
        </p:txBody>
      </p:sp>
      <p:sp>
        <p:nvSpPr>
          <p:cNvPr id="7" name="Rectangle 3"/>
          <p:cNvSpPr txBox="1">
            <a:spLocks noChangeArrowheads="1"/>
          </p:cNvSpPr>
          <p:nvPr/>
        </p:nvSpPr>
        <p:spPr>
          <a:xfrm>
            <a:off x="2743200" y="1984569"/>
            <a:ext cx="6248400" cy="4402553"/>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1pPr>
            <a:lvl2pPr marL="457200" indent="0" algn="l" defTabSz="914400" rtl="0" eaLnBrk="1" latinLnBrk="0" hangingPunct="1">
              <a:spcBef>
                <a:spcPts val="600"/>
              </a:spcBef>
              <a:buClr>
                <a:schemeClr val="bg2">
                  <a:lumMod val="60000"/>
                  <a:lumOff val="40000"/>
                </a:schemeClr>
              </a:buClr>
              <a:buFont typeface="Arial"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spcBef>
                <a:spcPts val="6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spcBef>
                <a:spcPts val="600"/>
              </a:spcBef>
              <a:buClr>
                <a:schemeClr val="bg2">
                  <a:lumMod val="60000"/>
                  <a:lumOff val="40000"/>
                </a:schemeClr>
              </a:buClr>
              <a:buFont typeface="Arial"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spcBef>
                <a:spcPts val="6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9pPr>
          </a:lstStyle>
          <a:p>
            <a:pPr algn="ctr">
              <a:lnSpc>
                <a:spcPct val="90000"/>
              </a:lnSpc>
              <a:buClr>
                <a:prstClr val="black">
                  <a:lumMod val="75000"/>
                  <a:lumOff val="25000"/>
                </a:prstClr>
              </a:buClr>
            </a:pPr>
            <a:endParaRPr lang="en-US" altLang="en-US" dirty="0">
              <a:solidFill>
                <a:prstClr val="black">
                  <a:lumMod val="75000"/>
                  <a:lumOff val="25000"/>
                </a:prstClr>
              </a:solidFill>
              <a:latin typeface="Arial"/>
              <a:sym typeface="Arial"/>
              <a:rtl val="0"/>
            </a:endParaRPr>
          </a:p>
        </p:txBody>
      </p:sp>
      <p:sp>
        <p:nvSpPr>
          <p:cNvPr id="2" name="Rectangle 1"/>
          <p:cNvSpPr/>
          <p:nvPr/>
        </p:nvSpPr>
        <p:spPr>
          <a:xfrm>
            <a:off x="2743200" y="2362200"/>
            <a:ext cx="6629400" cy="3046988"/>
          </a:xfrm>
          <a:prstGeom prst="rect">
            <a:avLst/>
          </a:prstGeom>
        </p:spPr>
        <p:txBody>
          <a:bodyPr wrap="square">
            <a:spAutoFit/>
          </a:bodyPr>
          <a:lstStyle/>
          <a:p>
            <a:r>
              <a:rPr lang="en-US" sz="2400" kern="0" dirty="0">
                <a:solidFill>
                  <a:srgbClr val="000000"/>
                </a:solidFill>
                <a:latin typeface="Arial"/>
                <a:cs typeface="Arial"/>
                <a:sym typeface="Arial"/>
                <a:rtl val="0"/>
              </a:rPr>
              <a:t>Comprised of two grants (STI Prevention &amp; HIV Prevention) that support programming and staff</a:t>
            </a:r>
          </a:p>
          <a:p>
            <a:endParaRPr lang="en-US" sz="2400" kern="0" dirty="0">
              <a:solidFill>
                <a:srgbClr val="000000"/>
              </a:solidFill>
              <a:latin typeface="Arial"/>
              <a:cs typeface="Arial"/>
              <a:sym typeface="Arial"/>
              <a:rtl val="0"/>
            </a:endParaRPr>
          </a:p>
          <a:p>
            <a:r>
              <a:rPr lang="en-US" sz="2400" kern="0" dirty="0">
                <a:solidFill>
                  <a:srgbClr val="000000"/>
                </a:solidFill>
                <a:latin typeface="Arial"/>
                <a:cs typeface="Arial"/>
                <a:sym typeface="Arial"/>
                <a:rtl val="0"/>
              </a:rPr>
              <a:t>Funded by Ohio Department of Health (ODH funded by CDC)</a:t>
            </a:r>
          </a:p>
          <a:p>
            <a:endParaRPr lang="en-US" sz="2400" kern="0" dirty="0">
              <a:solidFill>
                <a:srgbClr val="000000"/>
              </a:solidFill>
              <a:latin typeface="Arial"/>
              <a:cs typeface="Arial"/>
              <a:sym typeface="Arial"/>
              <a:rtl val="0"/>
            </a:endParaRPr>
          </a:p>
          <a:p>
            <a:r>
              <a:rPr lang="en-US" sz="2400" kern="0" dirty="0">
                <a:solidFill>
                  <a:srgbClr val="000000"/>
                </a:solidFill>
                <a:latin typeface="Arial"/>
                <a:cs typeface="Arial"/>
                <a:sym typeface="Arial"/>
                <a:rtl val="0"/>
              </a:rPr>
              <a:t>6 County Region: Cuyahoga, Ashtabula, Lake, Geauga, Medina, Lorain</a:t>
            </a:r>
          </a:p>
        </p:txBody>
      </p:sp>
      <p:pic>
        <p:nvPicPr>
          <p:cNvPr id="3" name="Picture 2" descr="Clipart - &lt;strong&gt;Red&lt;/strong&gt; Awareness &lt;strong&gt;Ribbon&lt;/strong&g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3801" y="384821"/>
            <a:ext cx="2580826" cy="1824980"/>
          </a:xfrm>
          <a:prstGeom prst="rect">
            <a:avLst/>
          </a:prstGeom>
        </p:spPr>
      </p:pic>
    </p:spTree>
    <p:extLst>
      <p:ext uri="{BB962C8B-B14F-4D97-AF65-F5344CB8AC3E}">
        <p14:creationId xmlns:p14="http://schemas.microsoft.com/office/powerpoint/2010/main" val="8415591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533401"/>
            <a:ext cx="7086600" cy="769441"/>
          </a:xfrm>
          <a:prstGeom prst="rect">
            <a:avLst/>
          </a:prstGeom>
          <a:noFill/>
        </p:spPr>
        <p:txBody>
          <a:bodyPr wrap="square" rtlCol="0">
            <a:spAutoFit/>
          </a:bodyPr>
          <a:lstStyle/>
          <a:p>
            <a:pPr algn="ctr"/>
            <a:r>
              <a:rPr lang="en-US" sz="4400" kern="0" dirty="0">
                <a:solidFill>
                  <a:srgbClr val="000000"/>
                </a:solidFill>
                <a:latin typeface="Arial"/>
                <a:cs typeface="Arial"/>
                <a:sym typeface="Arial"/>
                <a:rtl val="0"/>
              </a:rPr>
              <a:t>Program Staff</a:t>
            </a:r>
            <a:endParaRPr lang="en-US" sz="4400" b="1" kern="0" dirty="0">
              <a:solidFill>
                <a:srgbClr val="000000"/>
              </a:solidFill>
              <a:latin typeface="Arial"/>
              <a:cs typeface="Arial"/>
              <a:sym typeface="Arial"/>
              <a:rtl val="0"/>
            </a:endParaRPr>
          </a:p>
        </p:txBody>
      </p:sp>
      <p:sp>
        <p:nvSpPr>
          <p:cNvPr id="7" name="Rectangle 3"/>
          <p:cNvSpPr txBox="1">
            <a:spLocks noChangeArrowheads="1"/>
          </p:cNvSpPr>
          <p:nvPr/>
        </p:nvSpPr>
        <p:spPr>
          <a:xfrm>
            <a:off x="2743200" y="1672282"/>
            <a:ext cx="6248400" cy="4402553"/>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1pPr>
            <a:lvl2pPr marL="457200" indent="0" algn="l" defTabSz="914400" rtl="0" eaLnBrk="1" latinLnBrk="0" hangingPunct="1">
              <a:spcBef>
                <a:spcPts val="600"/>
              </a:spcBef>
              <a:buClr>
                <a:schemeClr val="bg2">
                  <a:lumMod val="60000"/>
                  <a:lumOff val="40000"/>
                </a:schemeClr>
              </a:buClr>
              <a:buFont typeface="Arial"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spcBef>
                <a:spcPts val="6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spcBef>
                <a:spcPts val="600"/>
              </a:spcBef>
              <a:buClr>
                <a:schemeClr val="bg2">
                  <a:lumMod val="60000"/>
                  <a:lumOff val="40000"/>
                </a:schemeClr>
              </a:buClr>
              <a:buFont typeface="Arial"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spcBef>
                <a:spcPts val="6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9pPr>
          </a:lstStyle>
          <a:p>
            <a:pPr>
              <a:buClr>
                <a:prstClr val="black">
                  <a:lumMod val="75000"/>
                  <a:lumOff val="25000"/>
                </a:prstClr>
              </a:buClr>
            </a:pPr>
            <a:r>
              <a:rPr lang="en-US" sz="1400" b="1" dirty="0">
                <a:solidFill>
                  <a:prstClr val="black">
                    <a:lumMod val="75000"/>
                    <a:lumOff val="25000"/>
                  </a:prstClr>
                </a:solidFill>
                <a:latin typeface="Arial"/>
                <a:sym typeface="Arial"/>
                <a:rtl val="0"/>
              </a:rPr>
              <a:t>Melissa Kolenz</a:t>
            </a:r>
            <a:r>
              <a:rPr lang="en-US" sz="1400" dirty="0">
                <a:solidFill>
                  <a:prstClr val="black">
                    <a:lumMod val="75000"/>
                    <a:lumOff val="25000"/>
                  </a:prstClr>
                </a:solidFill>
                <a:latin typeface="Arial"/>
                <a:sym typeface="Arial"/>
                <a:rtl val="0"/>
              </a:rPr>
              <a:t>, Supervisor</a:t>
            </a:r>
          </a:p>
          <a:p>
            <a:pPr>
              <a:buClr>
                <a:prstClr val="black">
                  <a:lumMod val="75000"/>
                  <a:lumOff val="25000"/>
                </a:prstClr>
              </a:buClr>
            </a:pPr>
            <a:r>
              <a:rPr lang="en-US" sz="1400" b="1" dirty="0">
                <a:solidFill>
                  <a:prstClr val="black">
                    <a:lumMod val="75000"/>
                    <a:lumOff val="25000"/>
                  </a:prstClr>
                </a:solidFill>
                <a:latin typeface="Arial"/>
                <a:sym typeface="Arial"/>
                <a:rtl val="0"/>
              </a:rPr>
              <a:t>Danielle LeGallee</a:t>
            </a:r>
            <a:r>
              <a:rPr lang="en-US" sz="1400" dirty="0">
                <a:solidFill>
                  <a:prstClr val="black">
                    <a:lumMod val="75000"/>
                    <a:lumOff val="25000"/>
                  </a:prstClr>
                </a:solidFill>
                <a:latin typeface="Arial"/>
                <a:sym typeface="Arial"/>
                <a:rtl val="0"/>
              </a:rPr>
              <a:t>, HIV Prev. Program Manager</a:t>
            </a:r>
          </a:p>
          <a:p>
            <a:pPr>
              <a:buClr>
                <a:prstClr val="black">
                  <a:lumMod val="75000"/>
                  <a:lumOff val="25000"/>
                </a:prstClr>
              </a:buClr>
            </a:pPr>
            <a:r>
              <a:rPr lang="en-US" sz="1400" b="1" dirty="0">
                <a:solidFill>
                  <a:prstClr val="black">
                    <a:lumMod val="75000"/>
                    <a:lumOff val="25000"/>
                  </a:prstClr>
                </a:solidFill>
                <a:latin typeface="Arial"/>
                <a:sym typeface="Arial"/>
                <a:rtl val="0"/>
              </a:rPr>
              <a:t>Shameem </a:t>
            </a:r>
            <a:r>
              <a:rPr lang="en-US" sz="1400" b="1" dirty="0" smtClean="0">
                <a:solidFill>
                  <a:prstClr val="black">
                    <a:lumMod val="75000"/>
                    <a:lumOff val="25000"/>
                  </a:prstClr>
                </a:solidFill>
                <a:latin typeface="Arial"/>
                <a:sym typeface="Arial"/>
                <a:rtl val="0"/>
              </a:rPr>
              <a:t>Ahmad </a:t>
            </a:r>
            <a:r>
              <a:rPr lang="en-US" sz="1400" dirty="0" smtClean="0">
                <a:solidFill>
                  <a:prstClr val="black">
                    <a:lumMod val="75000"/>
                    <a:lumOff val="25000"/>
                  </a:prstClr>
                </a:solidFill>
                <a:latin typeface="Arial"/>
                <a:sym typeface="Arial"/>
                <a:rtl val="0"/>
              </a:rPr>
              <a:t>&amp; </a:t>
            </a:r>
            <a:r>
              <a:rPr lang="en-US" sz="1400" b="1" dirty="0">
                <a:solidFill>
                  <a:prstClr val="black">
                    <a:lumMod val="75000"/>
                    <a:lumOff val="25000"/>
                  </a:prstClr>
                </a:solidFill>
                <a:latin typeface="Arial"/>
                <a:sym typeface="Arial"/>
                <a:rtl val="0"/>
              </a:rPr>
              <a:t>LaJuanna White</a:t>
            </a:r>
            <a:r>
              <a:rPr lang="en-US" sz="1400" dirty="0">
                <a:solidFill>
                  <a:prstClr val="black">
                    <a:lumMod val="75000"/>
                    <a:lumOff val="25000"/>
                  </a:prstClr>
                </a:solidFill>
                <a:latin typeface="Arial"/>
                <a:sym typeface="Arial"/>
                <a:rtl val="0"/>
              </a:rPr>
              <a:t>, DIS Program Managers</a:t>
            </a:r>
          </a:p>
          <a:p>
            <a:pPr>
              <a:buClr>
                <a:prstClr val="black">
                  <a:lumMod val="75000"/>
                  <a:lumOff val="25000"/>
                </a:prstClr>
              </a:buClr>
            </a:pPr>
            <a:r>
              <a:rPr lang="en-US" sz="1400" b="1" dirty="0">
                <a:solidFill>
                  <a:prstClr val="black">
                    <a:lumMod val="75000"/>
                    <a:lumOff val="25000"/>
                  </a:prstClr>
                </a:solidFill>
                <a:latin typeface="Arial"/>
                <a:sym typeface="Arial"/>
                <a:rtl val="0"/>
              </a:rPr>
              <a:t>Disease Intervention Specialist (DIS)</a:t>
            </a:r>
          </a:p>
          <a:p>
            <a:pPr>
              <a:buClr>
                <a:prstClr val="black">
                  <a:lumMod val="75000"/>
                  <a:lumOff val="25000"/>
                </a:prstClr>
              </a:buClr>
            </a:pPr>
            <a:endParaRPr lang="en-US" sz="1400" b="1" dirty="0">
              <a:solidFill>
                <a:prstClr val="black">
                  <a:lumMod val="75000"/>
                  <a:lumOff val="25000"/>
                </a:prstClr>
              </a:solidFill>
              <a:latin typeface="Arial"/>
              <a:sym typeface="Arial"/>
              <a:rtl val="0"/>
            </a:endParaRPr>
          </a:p>
        </p:txBody>
      </p:sp>
      <p:graphicFrame>
        <p:nvGraphicFramePr>
          <p:cNvPr id="6" name="Table 5"/>
          <p:cNvGraphicFramePr>
            <a:graphicFrameLocks noGrp="1"/>
          </p:cNvGraphicFramePr>
          <p:nvPr>
            <p:extLst/>
          </p:nvPr>
        </p:nvGraphicFramePr>
        <p:xfrm>
          <a:off x="2743200" y="3581400"/>
          <a:ext cx="6553200" cy="1463040"/>
        </p:xfrm>
        <a:graphic>
          <a:graphicData uri="http://schemas.openxmlformats.org/drawingml/2006/table">
            <a:tbl>
              <a:tblPr firstRow="1" bandRow="1"/>
              <a:tblGrid>
                <a:gridCol w="2750981">
                  <a:extLst>
                    <a:ext uri="{9D8B030D-6E8A-4147-A177-3AD203B41FA5}">
                      <a16:colId xmlns:a16="http://schemas.microsoft.com/office/drawing/2014/main" val="3325466803"/>
                    </a:ext>
                  </a:extLst>
                </a:gridCol>
                <a:gridCol w="3802219">
                  <a:extLst>
                    <a:ext uri="{9D8B030D-6E8A-4147-A177-3AD203B41FA5}">
                      <a16:colId xmlns:a16="http://schemas.microsoft.com/office/drawing/2014/main" val="2273994"/>
                    </a:ext>
                  </a:extLst>
                </a:gridCol>
              </a:tblGrid>
              <a:tr h="289560">
                <a:tc>
                  <a:txBody>
                    <a:bodyPr/>
                    <a:lstStyle>
                      <a:lvl1pPr marL="0" algn="l" defTabSz="457200" rtl="0" eaLnBrk="1" latinLnBrk="0" hangingPunct="1">
                        <a:defRPr sz="1800" b="1" kern="1200">
                          <a:solidFill>
                            <a:schemeClr val="lt1"/>
                          </a:solidFill>
                          <a:latin typeface="Garamond" panose="02020404030301010803"/>
                        </a:defRPr>
                      </a:lvl1pPr>
                      <a:lvl2pPr marL="457200" algn="l" defTabSz="457200" rtl="0" eaLnBrk="1" latinLnBrk="0" hangingPunct="1">
                        <a:defRPr sz="1800" b="1" kern="1200">
                          <a:solidFill>
                            <a:schemeClr val="lt1"/>
                          </a:solidFill>
                          <a:latin typeface="Garamond" panose="02020404030301010803"/>
                        </a:defRPr>
                      </a:lvl2pPr>
                      <a:lvl3pPr marL="914400" algn="l" defTabSz="457200" rtl="0" eaLnBrk="1" latinLnBrk="0" hangingPunct="1">
                        <a:defRPr sz="1800" b="1" kern="1200">
                          <a:solidFill>
                            <a:schemeClr val="lt1"/>
                          </a:solidFill>
                          <a:latin typeface="Garamond" panose="02020404030301010803"/>
                        </a:defRPr>
                      </a:lvl3pPr>
                      <a:lvl4pPr marL="1371600" algn="l" defTabSz="457200" rtl="0" eaLnBrk="1" latinLnBrk="0" hangingPunct="1">
                        <a:defRPr sz="1800" b="1" kern="1200">
                          <a:solidFill>
                            <a:schemeClr val="lt1"/>
                          </a:solidFill>
                          <a:latin typeface="Garamond" panose="02020404030301010803"/>
                        </a:defRPr>
                      </a:lvl4pPr>
                      <a:lvl5pPr marL="1828800" algn="l" defTabSz="457200" rtl="0" eaLnBrk="1" latinLnBrk="0" hangingPunct="1">
                        <a:defRPr sz="1800" b="1" kern="1200">
                          <a:solidFill>
                            <a:schemeClr val="lt1"/>
                          </a:solidFill>
                          <a:latin typeface="Garamond" panose="02020404030301010803"/>
                        </a:defRPr>
                      </a:lvl5pPr>
                      <a:lvl6pPr marL="2286000" algn="l" defTabSz="457200" rtl="0" eaLnBrk="1" latinLnBrk="0" hangingPunct="1">
                        <a:defRPr sz="1800" b="1" kern="1200">
                          <a:solidFill>
                            <a:schemeClr val="lt1"/>
                          </a:solidFill>
                          <a:latin typeface="Garamond" panose="02020404030301010803"/>
                        </a:defRPr>
                      </a:lvl6pPr>
                      <a:lvl7pPr marL="2743200" algn="l" defTabSz="457200" rtl="0" eaLnBrk="1" latinLnBrk="0" hangingPunct="1">
                        <a:defRPr sz="1800" b="1" kern="1200">
                          <a:solidFill>
                            <a:schemeClr val="lt1"/>
                          </a:solidFill>
                          <a:latin typeface="Garamond" panose="02020404030301010803"/>
                        </a:defRPr>
                      </a:lvl7pPr>
                      <a:lvl8pPr marL="3200400" algn="l" defTabSz="457200" rtl="0" eaLnBrk="1" latinLnBrk="0" hangingPunct="1">
                        <a:defRPr sz="1800" b="1" kern="1200">
                          <a:solidFill>
                            <a:schemeClr val="lt1"/>
                          </a:solidFill>
                          <a:latin typeface="Garamond" panose="02020404030301010803"/>
                        </a:defRPr>
                      </a:lvl8pPr>
                      <a:lvl9pPr marL="3657600" algn="l" defTabSz="457200" rtl="0" eaLnBrk="1" latinLnBrk="0" hangingPunct="1">
                        <a:defRPr sz="1800" b="1" kern="1200">
                          <a:solidFill>
                            <a:schemeClr val="lt1"/>
                          </a:solidFill>
                          <a:latin typeface="Garamond" panose="02020404030301010803"/>
                        </a:defRPr>
                      </a:lvl9pPr>
                    </a:lstStyle>
                    <a:p>
                      <a:r>
                        <a:rPr lang="en-US" b="0" dirty="0" smtClean="0">
                          <a:solidFill>
                            <a:schemeClr val="tx1"/>
                          </a:solidFill>
                        </a:rPr>
                        <a:t>Ta’Juanna Simpson</a:t>
                      </a:r>
                      <a:endParaRPr lang="en-US" sz="1200" b="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3992A">
                        <a:lumMod val="20000"/>
                        <a:lumOff val="80000"/>
                      </a:srgbClr>
                    </a:solidFill>
                  </a:tcPr>
                </a:tc>
                <a:tc>
                  <a:txBody>
                    <a:bodyPr/>
                    <a:lstStyle>
                      <a:lvl1pPr marL="0" algn="l" defTabSz="457200" rtl="0" eaLnBrk="1" latinLnBrk="0" hangingPunct="1">
                        <a:defRPr sz="1800" b="1" kern="1200">
                          <a:solidFill>
                            <a:schemeClr val="lt1"/>
                          </a:solidFill>
                          <a:latin typeface="Garamond" panose="02020404030301010803"/>
                        </a:defRPr>
                      </a:lvl1pPr>
                      <a:lvl2pPr marL="457200" algn="l" defTabSz="457200" rtl="0" eaLnBrk="1" latinLnBrk="0" hangingPunct="1">
                        <a:defRPr sz="1800" b="1" kern="1200">
                          <a:solidFill>
                            <a:schemeClr val="lt1"/>
                          </a:solidFill>
                          <a:latin typeface="Garamond" panose="02020404030301010803"/>
                        </a:defRPr>
                      </a:lvl2pPr>
                      <a:lvl3pPr marL="914400" algn="l" defTabSz="457200" rtl="0" eaLnBrk="1" latinLnBrk="0" hangingPunct="1">
                        <a:defRPr sz="1800" b="1" kern="1200">
                          <a:solidFill>
                            <a:schemeClr val="lt1"/>
                          </a:solidFill>
                          <a:latin typeface="Garamond" panose="02020404030301010803"/>
                        </a:defRPr>
                      </a:lvl3pPr>
                      <a:lvl4pPr marL="1371600" algn="l" defTabSz="457200" rtl="0" eaLnBrk="1" latinLnBrk="0" hangingPunct="1">
                        <a:defRPr sz="1800" b="1" kern="1200">
                          <a:solidFill>
                            <a:schemeClr val="lt1"/>
                          </a:solidFill>
                          <a:latin typeface="Garamond" panose="02020404030301010803"/>
                        </a:defRPr>
                      </a:lvl4pPr>
                      <a:lvl5pPr marL="1828800" algn="l" defTabSz="457200" rtl="0" eaLnBrk="1" latinLnBrk="0" hangingPunct="1">
                        <a:defRPr sz="1800" b="1" kern="1200">
                          <a:solidFill>
                            <a:schemeClr val="lt1"/>
                          </a:solidFill>
                          <a:latin typeface="Garamond" panose="02020404030301010803"/>
                        </a:defRPr>
                      </a:lvl5pPr>
                      <a:lvl6pPr marL="2286000" algn="l" defTabSz="457200" rtl="0" eaLnBrk="1" latinLnBrk="0" hangingPunct="1">
                        <a:defRPr sz="1800" b="1" kern="1200">
                          <a:solidFill>
                            <a:schemeClr val="lt1"/>
                          </a:solidFill>
                          <a:latin typeface="Garamond" panose="02020404030301010803"/>
                        </a:defRPr>
                      </a:lvl6pPr>
                      <a:lvl7pPr marL="2743200" algn="l" defTabSz="457200" rtl="0" eaLnBrk="1" latinLnBrk="0" hangingPunct="1">
                        <a:defRPr sz="1800" b="1" kern="1200">
                          <a:solidFill>
                            <a:schemeClr val="lt1"/>
                          </a:solidFill>
                          <a:latin typeface="Garamond" panose="02020404030301010803"/>
                        </a:defRPr>
                      </a:lvl7pPr>
                      <a:lvl8pPr marL="3200400" algn="l" defTabSz="457200" rtl="0" eaLnBrk="1" latinLnBrk="0" hangingPunct="1">
                        <a:defRPr sz="1800" b="1" kern="1200">
                          <a:solidFill>
                            <a:schemeClr val="lt1"/>
                          </a:solidFill>
                          <a:latin typeface="Garamond" panose="02020404030301010803"/>
                        </a:defRPr>
                      </a:lvl8pPr>
                      <a:lvl9pPr marL="3657600" algn="l" defTabSz="457200" rtl="0" eaLnBrk="1" latinLnBrk="0" hangingPunct="1">
                        <a:defRPr sz="1800" b="1" kern="1200">
                          <a:solidFill>
                            <a:schemeClr val="lt1"/>
                          </a:solidFill>
                          <a:latin typeface="Garamond" panose="02020404030301010803"/>
                        </a:defRPr>
                      </a:lvl9pPr>
                    </a:lstStyle>
                    <a:p>
                      <a:r>
                        <a:rPr lang="en-US" b="0" dirty="0" smtClean="0">
                          <a:solidFill>
                            <a:schemeClr val="tx1"/>
                          </a:solidFill>
                        </a:rPr>
                        <a:t>Julie Boylan</a:t>
                      </a:r>
                      <a:endParaRPr lang="en-US" b="0" dirty="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3992A">
                        <a:lumMod val="20000"/>
                        <a:lumOff val="80000"/>
                      </a:srgbClr>
                    </a:solidFill>
                  </a:tcPr>
                </a:tc>
                <a:extLst>
                  <a:ext uri="{0D108BD9-81ED-4DB2-BD59-A6C34878D82A}">
                    <a16:rowId xmlns:a16="http://schemas.microsoft.com/office/drawing/2014/main" val="3566234082"/>
                  </a:ext>
                </a:extLst>
              </a:tr>
              <a:tr h="289560">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Lindsey Akpo-Esambe</a:t>
                      </a:r>
                      <a:endParaRPr lang="en-US"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40000"/>
                      </a:srgbClr>
                    </a:solidFill>
                  </a:tcPr>
                </a:tc>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aramond" panose="02020404030301010803"/>
                          <a:ea typeface="+mn-ea"/>
                          <a:cs typeface="+mn-cs"/>
                        </a:rPr>
                        <a:t>Priscilla Clark</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40000"/>
                      </a:srgbClr>
                    </a:solidFill>
                  </a:tcPr>
                </a:tc>
                <a:extLst>
                  <a:ext uri="{0D108BD9-81ED-4DB2-BD59-A6C34878D82A}">
                    <a16:rowId xmlns:a16="http://schemas.microsoft.com/office/drawing/2014/main" val="643725333"/>
                  </a:ext>
                </a:extLst>
              </a:tr>
              <a:tr h="289560">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Morgan Dugan</a:t>
                      </a:r>
                      <a:endParaRPr lang="en-US" sz="1200" b="0" dirty="0" smtClean="0">
                        <a:solidFill>
                          <a:schemeClr val="tx1"/>
                        </a:solidFill>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20000"/>
                      </a:srgbClr>
                    </a:solidFill>
                  </a:tcPr>
                </a:tc>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r>
                        <a:rPr lang="en-US" dirty="0" smtClean="0"/>
                        <a:t>Imani Tunson</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20000"/>
                      </a:srgbClr>
                    </a:solidFill>
                  </a:tcPr>
                </a:tc>
                <a:extLst>
                  <a:ext uri="{0D108BD9-81ED-4DB2-BD59-A6C34878D82A}">
                    <a16:rowId xmlns:a16="http://schemas.microsoft.com/office/drawing/2014/main" val="1574000890"/>
                  </a:ext>
                </a:extLst>
              </a:tr>
              <a:tr h="289560">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r>
                        <a:rPr lang="en-US" dirty="0" smtClean="0"/>
                        <a:t>Angelique Garcia</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40000"/>
                      </a:srgbClr>
                    </a:solidFill>
                  </a:tcPr>
                </a:tc>
                <a:tc>
                  <a:txBody>
                    <a:bodyPr/>
                    <a:lstStyle>
                      <a:lvl1pPr marL="0" algn="l" defTabSz="457200" rtl="0" eaLnBrk="1" latinLnBrk="0" hangingPunct="1">
                        <a:defRPr sz="1800" kern="1200">
                          <a:solidFill>
                            <a:schemeClr val="dk1"/>
                          </a:solidFill>
                          <a:latin typeface="Garamond" panose="02020404030301010803"/>
                        </a:defRPr>
                      </a:lvl1pPr>
                      <a:lvl2pPr marL="457200" algn="l" defTabSz="457200" rtl="0" eaLnBrk="1" latinLnBrk="0" hangingPunct="1">
                        <a:defRPr sz="1800" kern="1200">
                          <a:solidFill>
                            <a:schemeClr val="dk1"/>
                          </a:solidFill>
                          <a:latin typeface="Garamond" panose="02020404030301010803"/>
                        </a:defRPr>
                      </a:lvl2pPr>
                      <a:lvl3pPr marL="914400" algn="l" defTabSz="457200" rtl="0" eaLnBrk="1" latinLnBrk="0" hangingPunct="1">
                        <a:defRPr sz="1800" kern="1200">
                          <a:solidFill>
                            <a:schemeClr val="dk1"/>
                          </a:solidFill>
                          <a:latin typeface="Garamond" panose="02020404030301010803"/>
                        </a:defRPr>
                      </a:lvl3pPr>
                      <a:lvl4pPr marL="1371600" algn="l" defTabSz="457200" rtl="0" eaLnBrk="1" latinLnBrk="0" hangingPunct="1">
                        <a:defRPr sz="1800" kern="1200">
                          <a:solidFill>
                            <a:schemeClr val="dk1"/>
                          </a:solidFill>
                          <a:latin typeface="Garamond" panose="02020404030301010803"/>
                        </a:defRPr>
                      </a:lvl4pPr>
                      <a:lvl5pPr marL="1828800" algn="l" defTabSz="457200" rtl="0" eaLnBrk="1" latinLnBrk="0" hangingPunct="1">
                        <a:defRPr sz="1800" kern="1200">
                          <a:solidFill>
                            <a:schemeClr val="dk1"/>
                          </a:solidFill>
                          <a:latin typeface="Garamond" panose="02020404030301010803"/>
                        </a:defRPr>
                      </a:lvl5pPr>
                      <a:lvl6pPr marL="2286000" algn="l" defTabSz="457200" rtl="0" eaLnBrk="1" latinLnBrk="0" hangingPunct="1">
                        <a:defRPr sz="1800" kern="1200">
                          <a:solidFill>
                            <a:schemeClr val="dk1"/>
                          </a:solidFill>
                          <a:latin typeface="Garamond" panose="02020404030301010803"/>
                        </a:defRPr>
                      </a:lvl6pPr>
                      <a:lvl7pPr marL="2743200" algn="l" defTabSz="457200" rtl="0" eaLnBrk="1" latinLnBrk="0" hangingPunct="1">
                        <a:defRPr sz="1800" kern="1200">
                          <a:solidFill>
                            <a:schemeClr val="dk1"/>
                          </a:solidFill>
                          <a:latin typeface="Garamond" panose="02020404030301010803"/>
                        </a:defRPr>
                      </a:lvl7pPr>
                      <a:lvl8pPr marL="3200400" algn="l" defTabSz="457200" rtl="0" eaLnBrk="1" latinLnBrk="0" hangingPunct="1">
                        <a:defRPr sz="1800" kern="1200">
                          <a:solidFill>
                            <a:schemeClr val="dk1"/>
                          </a:solidFill>
                          <a:latin typeface="Garamond" panose="02020404030301010803"/>
                        </a:defRPr>
                      </a:lvl8pPr>
                      <a:lvl9pPr marL="3657600" algn="l" defTabSz="457200" rtl="0" eaLnBrk="1" latinLnBrk="0" hangingPunct="1">
                        <a:defRPr sz="1800" kern="1200">
                          <a:solidFill>
                            <a:schemeClr val="dk1"/>
                          </a:solidFill>
                          <a:latin typeface="Garamond" panose="02020404030301010803"/>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Markayla Mariner</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3992A">
                        <a:tint val="40000"/>
                      </a:srgbClr>
                    </a:solidFill>
                  </a:tcPr>
                </a:tc>
                <a:extLst>
                  <a:ext uri="{0D108BD9-81ED-4DB2-BD59-A6C34878D82A}">
                    <a16:rowId xmlns:a16="http://schemas.microsoft.com/office/drawing/2014/main" val="215844793"/>
                  </a:ext>
                </a:extLst>
              </a:tr>
            </a:tbl>
          </a:graphicData>
        </a:graphic>
      </p:graphicFrame>
    </p:spTree>
    <p:extLst>
      <p:ext uri="{BB962C8B-B14F-4D97-AF65-F5344CB8AC3E}">
        <p14:creationId xmlns:p14="http://schemas.microsoft.com/office/powerpoint/2010/main" val="2176494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533401"/>
            <a:ext cx="7086600" cy="769441"/>
          </a:xfrm>
          <a:prstGeom prst="rect">
            <a:avLst/>
          </a:prstGeom>
          <a:noFill/>
        </p:spPr>
        <p:txBody>
          <a:bodyPr wrap="square" rtlCol="0">
            <a:spAutoFit/>
          </a:bodyPr>
          <a:lstStyle/>
          <a:p>
            <a:pPr algn="ctr"/>
            <a:r>
              <a:rPr lang="en-US" sz="4400" kern="0" dirty="0">
                <a:solidFill>
                  <a:srgbClr val="000000"/>
                </a:solidFill>
                <a:latin typeface="Arial"/>
                <a:cs typeface="Arial"/>
                <a:sym typeface="Arial"/>
                <a:rtl val="0"/>
              </a:rPr>
              <a:t>Region 3</a:t>
            </a:r>
            <a:endParaRPr lang="en-US" sz="4400" b="1" kern="0" dirty="0">
              <a:solidFill>
                <a:srgbClr val="000000"/>
              </a:solidFill>
              <a:latin typeface="Arial"/>
              <a:cs typeface="Arial"/>
              <a:sym typeface="Arial"/>
              <a:rtl val="0"/>
            </a:endParaRPr>
          </a:p>
        </p:txBody>
      </p:sp>
      <p:sp>
        <p:nvSpPr>
          <p:cNvPr id="7" name="Rectangle 3"/>
          <p:cNvSpPr txBox="1">
            <a:spLocks noChangeArrowheads="1"/>
          </p:cNvSpPr>
          <p:nvPr/>
        </p:nvSpPr>
        <p:spPr>
          <a:xfrm>
            <a:off x="2743200" y="1672282"/>
            <a:ext cx="6248400" cy="4402553"/>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1pPr>
            <a:lvl2pPr marL="457200" indent="0" algn="l" defTabSz="914400" rtl="0" eaLnBrk="1" latinLnBrk="0" hangingPunct="1">
              <a:spcBef>
                <a:spcPts val="600"/>
              </a:spcBef>
              <a:buClr>
                <a:schemeClr val="bg2">
                  <a:lumMod val="60000"/>
                  <a:lumOff val="40000"/>
                </a:schemeClr>
              </a:buClr>
              <a:buFont typeface="Arial"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spcBef>
                <a:spcPts val="6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spcBef>
                <a:spcPts val="600"/>
              </a:spcBef>
              <a:buClr>
                <a:schemeClr val="bg2">
                  <a:lumMod val="60000"/>
                  <a:lumOff val="40000"/>
                </a:schemeClr>
              </a:buClr>
              <a:buFont typeface="Arial"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spcBef>
                <a:spcPts val="6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9pPr>
          </a:lstStyle>
          <a:p>
            <a:pPr algn="ctr">
              <a:lnSpc>
                <a:spcPct val="90000"/>
              </a:lnSpc>
              <a:buClr>
                <a:prstClr val="black">
                  <a:lumMod val="75000"/>
                  <a:lumOff val="25000"/>
                </a:prstClr>
              </a:buClr>
            </a:pPr>
            <a:endParaRPr lang="en-US" altLang="en-US" dirty="0">
              <a:solidFill>
                <a:prstClr val="black">
                  <a:lumMod val="75000"/>
                  <a:lumOff val="25000"/>
                </a:prstClr>
              </a:solidFill>
              <a:latin typeface="Arial"/>
              <a:sym typeface="Arial"/>
              <a:rtl val="0"/>
            </a:endParaRPr>
          </a:p>
        </p:txBody>
      </p:sp>
      <p:pic>
        <p:nvPicPr>
          <p:cNvPr id="4" name="Content Placeholder 6"/>
          <p:cNvPicPr>
            <a:picLocks noChangeAspect="1"/>
          </p:cNvPicPr>
          <p:nvPr/>
        </p:nvPicPr>
        <p:blipFill>
          <a:blip r:embed="rId2"/>
          <a:stretch>
            <a:fillRect/>
          </a:stretch>
        </p:blipFill>
        <p:spPr>
          <a:xfrm>
            <a:off x="2516910" y="1219201"/>
            <a:ext cx="6880287" cy="5121275"/>
          </a:xfrm>
          <a:prstGeom prst="rect">
            <a:avLst/>
          </a:prstGeom>
        </p:spPr>
      </p:pic>
    </p:spTree>
    <p:extLst>
      <p:ext uri="{BB962C8B-B14F-4D97-AF65-F5344CB8AC3E}">
        <p14:creationId xmlns:p14="http://schemas.microsoft.com/office/powerpoint/2010/main" val="1684733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533401"/>
            <a:ext cx="7086600" cy="1323439"/>
          </a:xfrm>
          <a:prstGeom prst="rect">
            <a:avLst/>
          </a:prstGeom>
          <a:noFill/>
        </p:spPr>
        <p:txBody>
          <a:bodyPr wrap="square" rtlCol="0">
            <a:spAutoFit/>
          </a:bodyPr>
          <a:lstStyle/>
          <a:p>
            <a:pPr algn="ctr"/>
            <a:r>
              <a:rPr lang="en-US" sz="4000" kern="0" dirty="0">
                <a:solidFill>
                  <a:srgbClr val="000000"/>
                </a:solidFill>
                <a:latin typeface="Arial"/>
                <a:cs typeface="Arial"/>
                <a:sym typeface="Arial"/>
                <a:rtl val="0"/>
              </a:rPr>
              <a:t>STI Prevention Program Components</a:t>
            </a:r>
            <a:endParaRPr lang="en-US" sz="4000" b="1" kern="0" dirty="0">
              <a:solidFill>
                <a:srgbClr val="000000"/>
              </a:solidFill>
              <a:latin typeface="Arial"/>
              <a:cs typeface="Arial"/>
              <a:sym typeface="Arial"/>
              <a:rtl val="0"/>
            </a:endParaRPr>
          </a:p>
        </p:txBody>
      </p:sp>
      <p:sp>
        <p:nvSpPr>
          <p:cNvPr id="7" name="Rectangle 3"/>
          <p:cNvSpPr txBox="1">
            <a:spLocks noChangeArrowheads="1"/>
          </p:cNvSpPr>
          <p:nvPr/>
        </p:nvSpPr>
        <p:spPr>
          <a:xfrm>
            <a:off x="2743200" y="1672282"/>
            <a:ext cx="6248400" cy="4402553"/>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1pPr>
            <a:lvl2pPr marL="457200" indent="0" algn="l" defTabSz="914400" rtl="0" eaLnBrk="1" latinLnBrk="0" hangingPunct="1">
              <a:spcBef>
                <a:spcPts val="600"/>
              </a:spcBef>
              <a:buClr>
                <a:schemeClr val="bg2">
                  <a:lumMod val="60000"/>
                  <a:lumOff val="40000"/>
                </a:schemeClr>
              </a:buClr>
              <a:buFont typeface="Arial"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spcBef>
                <a:spcPts val="6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spcBef>
                <a:spcPts val="600"/>
              </a:spcBef>
              <a:buClr>
                <a:schemeClr val="bg2">
                  <a:lumMod val="60000"/>
                  <a:lumOff val="40000"/>
                </a:schemeClr>
              </a:buClr>
              <a:buFont typeface="Arial"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spcBef>
                <a:spcPts val="6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9pPr>
          </a:lstStyle>
          <a:p>
            <a:pPr>
              <a:buClr>
                <a:prstClr val="black">
                  <a:lumMod val="75000"/>
                  <a:lumOff val="25000"/>
                </a:prstClr>
              </a:buClr>
            </a:pPr>
            <a:endParaRPr lang="en-US" sz="1400" b="1" dirty="0">
              <a:solidFill>
                <a:prstClr val="black">
                  <a:lumMod val="75000"/>
                  <a:lumOff val="25000"/>
                </a:prstClr>
              </a:solidFill>
              <a:latin typeface="Arial"/>
              <a:sym typeface="Arial"/>
              <a:rtl val="0"/>
            </a:endParaRPr>
          </a:p>
        </p:txBody>
      </p:sp>
      <p:sp>
        <p:nvSpPr>
          <p:cNvPr id="4" name="Rectangle 3"/>
          <p:cNvSpPr/>
          <p:nvPr/>
        </p:nvSpPr>
        <p:spPr>
          <a:xfrm>
            <a:off x="2819400" y="1796065"/>
            <a:ext cx="6629400" cy="3785652"/>
          </a:xfrm>
          <a:prstGeom prst="rect">
            <a:avLst/>
          </a:prstGeom>
        </p:spPr>
        <p:txBody>
          <a:bodyPr wrap="square">
            <a:spAutoFit/>
          </a:bodyPr>
          <a:lstStyle/>
          <a:p>
            <a:pPr marL="342900" indent="-342900">
              <a:lnSpc>
                <a:spcPct val="150000"/>
              </a:lnSpc>
              <a:buFont typeface="Arial" panose="020B0604020202020204" pitchFamily="34" charset="0"/>
              <a:buChar char="•"/>
            </a:pPr>
            <a:r>
              <a:rPr lang="en-US" sz="2000" kern="0" dirty="0">
                <a:solidFill>
                  <a:srgbClr val="000000"/>
                </a:solidFill>
                <a:latin typeface="Arial"/>
                <a:cs typeface="Arial"/>
                <a:sym typeface="Arial"/>
                <a:rtl val="0"/>
              </a:rPr>
              <a:t>Mandated Reporting forms for HIV and all STIs</a:t>
            </a:r>
          </a:p>
          <a:p>
            <a:pPr marL="342900" indent="-342900">
              <a:lnSpc>
                <a:spcPct val="150000"/>
              </a:lnSpc>
              <a:buFont typeface="Arial" panose="020B0604020202020204" pitchFamily="34" charset="0"/>
              <a:buChar char="•"/>
            </a:pPr>
            <a:r>
              <a:rPr lang="en-US" sz="2000" kern="0" dirty="0">
                <a:solidFill>
                  <a:srgbClr val="000000"/>
                </a:solidFill>
                <a:latin typeface="Arial"/>
                <a:cs typeface="Arial"/>
                <a:sym typeface="Arial"/>
                <a:rtl val="0"/>
              </a:rPr>
              <a:t>Lab results from labs/providers for HIV and all STIs </a:t>
            </a:r>
          </a:p>
          <a:p>
            <a:pPr marL="342900" indent="-342900">
              <a:lnSpc>
                <a:spcPct val="150000"/>
              </a:lnSpc>
              <a:buFont typeface="Arial" panose="020B0604020202020204" pitchFamily="34" charset="0"/>
              <a:buChar char="•"/>
            </a:pPr>
            <a:r>
              <a:rPr lang="en-US" sz="2000" kern="0" dirty="0">
                <a:solidFill>
                  <a:srgbClr val="000000"/>
                </a:solidFill>
                <a:latin typeface="Arial"/>
                <a:cs typeface="Arial"/>
                <a:sym typeface="Arial"/>
                <a:rtl val="0"/>
              </a:rPr>
              <a:t>Epidemiology and Surveillance (in partnership with ESI)</a:t>
            </a:r>
          </a:p>
          <a:p>
            <a:pPr marL="342900" indent="-342900">
              <a:lnSpc>
                <a:spcPct val="150000"/>
              </a:lnSpc>
              <a:buFont typeface="Arial" panose="020B0604020202020204" pitchFamily="34" charset="0"/>
              <a:buChar char="•"/>
            </a:pPr>
            <a:r>
              <a:rPr lang="en-US" sz="2000" kern="0" dirty="0">
                <a:solidFill>
                  <a:srgbClr val="000000"/>
                </a:solidFill>
                <a:latin typeface="Arial"/>
                <a:cs typeface="Arial"/>
                <a:sym typeface="Arial"/>
                <a:rtl val="0"/>
              </a:rPr>
              <a:t>Fielding provider calls that pertain to treatment and history of disease (Syphilis)</a:t>
            </a:r>
          </a:p>
          <a:p>
            <a:pPr marL="342900" indent="-342900">
              <a:lnSpc>
                <a:spcPct val="150000"/>
              </a:lnSpc>
              <a:buFont typeface="Arial" panose="020B0604020202020204" pitchFamily="34" charset="0"/>
              <a:buChar char="•"/>
            </a:pPr>
            <a:r>
              <a:rPr lang="en-US" sz="2000" kern="0" dirty="0">
                <a:solidFill>
                  <a:srgbClr val="000000"/>
                </a:solidFill>
                <a:latin typeface="Arial"/>
                <a:cs typeface="Arial"/>
                <a:sym typeface="Arial"/>
                <a:rtl val="0"/>
              </a:rPr>
              <a:t>Promotion of health messaging via social media, websites, other marketing media. </a:t>
            </a:r>
          </a:p>
        </p:txBody>
      </p:sp>
    </p:spTree>
    <p:extLst>
      <p:ext uri="{BB962C8B-B14F-4D97-AF65-F5344CB8AC3E}">
        <p14:creationId xmlns:p14="http://schemas.microsoft.com/office/powerpoint/2010/main" val="1127905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4600" y="533401"/>
            <a:ext cx="7086600" cy="1323439"/>
          </a:xfrm>
          <a:prstGeom prst="rect">
            <a:avLst/>
          </a:prstGeom>
          <a:noFill/>
        </p:spPr>
        <p:txBody>
          <a:bodyPr wrap="square" rtlCol="0">
            <a:spAutoFit/>
          </a:bodyPr>
          <a:lstStyle/>
          <a:p>
            <a:pPr algn="ctr"/>
            <a:r>
              <a:rPr lang="en-US" sz="4000" kern="0" dirty="0">
                <a:solidFill>
                  <a:srgbClr val="000000"/>
                </a:solidFill>
                <a:latin typeface="Arial"/>
                <a:cs typeface="Arial"/>
                <a:sym typeface="Arial"/>
                <a:rtl val="0"/>
              </a:rPr>
              <a:t>STI Prevention Program Components</a:t>
            </a:r>
            <a:endParaRPr lang="en-US" sz="4000" b="1" kern="0" dirty="0">
              <a:solidFill>
                <a:srgbClr val="000000"/>
              </a:solidFill>
              <a:latin typeface="Arial"/>
              <a:cs typeface="Arial"/>
              <a:sym typeface="Arial"/>
              <a:rtl val="0"/>
            </a:endParaRPr>
          </a:p>
        </p:txBody>
      </p:sp>
      <p:sp>
        <p:nvSpPr>
          <p:cNvPr id="7" name="Rectangle 3"/>
          <p:cNvSpPr txBox="1">
            <a:spLocks noChangeArrowheads="1"/>
          </p:cNvSpPr>
          <p:nvPr/>
        </p:nvSpPr>
        <p:spPr>
          <a:xfrm>
            <a:off x="2743200" y="1672282"/>
            <a:ext cx="6248400" cy="4402553"/>
          </a:xfrm>
          <a:prstGeom prst="rect">
            <a:avLst/>
          </a:prstGeom>
        </p:spPr>
        <p:txBody>
          <a:bodyPr vert="horz" lIns="91440" tIns="45720" rIns="91440" bIns="45720" rtlCol="0">
            <a:normAutofit/>
          </a:bodyPr>
          <a:lstStyle>
            <a:lvl1pPr marL="0" indent="0" algn="l" defTabSz="914400" rtl="0" eaLnBrk="1" latinLnBrk="0" hangingPunct="1">
              <a:spcBef>
                <a:spcPts val="20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1pPr>
            <a:lvl2pPr marL="457200" indent="0" algn="l" defTabSz="914400" rtl="0" eaLnBrk="1" latinLnBrk="0" hangingPunct="1">
              <a:spcBef>
                <a:spcPts val="600"/>
              </a:spcBef>
              <a:buClr>
                <a:schemeClr val="bg2">
                  <a:lumMod val="60000"/>
                  <a:lumOff val="40000"/>
                </a:schemeClr>
              </a:buClr>
              <a:buFont typeface="Arial" pitchFamily="34" charset="0"/>
              <a:buNone/>
              <a:defRPr sz="2800" kern="1200">
                <a:solidFill>
                  <a:schemeClr val="tx1">
                    <a:lumMod val="75000"/>
                    <a:lumOff val="25000"/>
                  </a:schemeClr>
                </a:solidFill>
                <a:latin typeface="+mn-lt"/>
                <a:ea typeface="+mn-ea"/>
                <a:cs typeface="+mn-cs"/>
              </a:defRPr>
            </a:lvl2pPr>
            <a:lvl3pPr marL="914400" indent="0" algn="l" defTabSz="914400" rtl="0" eaLnBrk="1" latinLnBrk="0" hangingPunct="1">
              <a:spcBef>
                <a:spcPts val="600"/>
              </a:spcBef>
              <a:buClr>
                <a:schemeClr val="tx1">
                  <a:lumMod val="75000"/>
                  <a:lumOff val="25000"/>
                </a:schemeClr>
              </a:buClr>
              <a:buFont typeface="Arial" pitchFamily="34" charset="0"/>
              <a:buNone/>
              <a:defRPr sz="2400" kern="1200">
                <a:solidFill>
                  <a:schemeClr val="tx1">
                    <a:lumMod val="75000"/>
                    <a:lumOff val="25000"/>
                  </a:schemeClr>
                </a:solidFill>
                <a:latin typeface="+mn-lt"/>
                <a:ea typeface="+mn-ea"/>
                <a:cs typeface="+mn-cs"/>
              </a:defRPr>
            </a:lvl3pPr>
            <a:lvl4pPr marL="1371600" indent="0" algn="l" defTabSz="914400" rtl="0" eaLnBrk="1" latinLnBrk="0" hangingPunct="1">
              <a:spcBef>
                <a:spcPts val="600"/>
              </a:spcBef>
              <a:buClr>
                <a:schemeClr val="bg2">
                  <a:lumMod val="60000"/>
                  <a:lumOff val="40000"/>
                </a:schemeClr>
              </a:buClr>
              <a:buFont typeface="Arial" pitchFamily="34" charset="0"/>
              <a:buNone/>
              <a:defRPr sz="2000" kern="1200">
                <a:solidFill>
                  <a:schemeClr val="tx1">
                    <a:lumMod val="75000"/>
                    <a:lumOff val="25000"/>
                  </a:schemeClr>
                </a:solidFill>
                <a:latin typeface="+mn-lt"/>
                <a:ea typeface="+mn-ea"/>
                <a:cs typeface="+mn-cs"/>
              </a:defRPr>
            </a:lvl4pPr>
            <a:lvl5pPr marL="1828800" indent="0" algn="l" defTabSz="914400" rtl="0" eaLnBrk="1" latinLnBrk="0" hangingPunct="1">
              <a:spcBef>
                <a:spcPts val="600"/>
              </a:spcBef>
              <a:buClr>
                <a:schemeClr val="tx1">
                  <a:lumMod val="75000"/>
                  <a:lumOff val="25000"/>
                </a:schemeClr>
              </a:buClr>
              <a:buFont typeface="Arial" pitchFamily="34" charset="0"/>
              <a:buNone/>
              <a:defRPr sz="2000" kern="1200">
                <a:solidFill>
                  <a:schemeClr val="tx1">
                    <a:lumMod val="75000"/>
                    <a:lumOff val="25000"/>
                  </a:schemeClr>
                </a:solidFill>
                <a:latin typeface="+mn-lt"/>
                <a:ea typeface="+mn-ea"/>
                <a:cs typeface="+mn-cs"/>
              </a:defRPr>
            </a:lvl5pPr>
            <a:lvl6pPr marL="22860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6pPr>
            <a:lvl7pPr marL="27432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7pPr>
            <a:lvl8pPr marL="3200400" indent="0" algn="l" defTabSz="914400" rtl="0" eaLnBrk="1" latinLnBrk="0" hangingPunct="1">
              <a:spcBef>
                <a:spcPct val="20000"/>
              </a:spcBef>
              <a:buClr>
                <a:schemeClr val="bg2">
                  <a:lumMod val="60000"/>
                  <a:lumOff val="40000"/>
                </a:schemeClr>
              </a:buClr>
              <a:buFont typeface="Arial" pitchFamily="34" charset="0"/>
              <a:buNone/>
              <a:defRPr lang="en-US" sz="2000" kern="1200">
                <a:solidFill>
                  <a:schemeClr val="tx1">
                    <a:lumMod val="75000"/>
                    <a:lumOff val="25000"/>
                  </a:schemeClr>
                </a:solidFill>
                <a:latin typeface="+mn-lt"/>
                <a:ea typeface="+mn-ea"/>
                <a:cs typeface="+mn-cs"/>
              </a:defRPr>
            </a:lvl8pPr>
            <a:lvl9pPr marL="3657600" indent="0" algn="l" defTabSz="914400" rtl="0" eaLnBrk="1" latinLnBrk="0" hangingPunct="1">
              <a:spcBef>
                <a:spcPct val="20000"/>
              </a:spcBef>
              <a:buClr>
                <a:schemeClr val="tx1">
                  <a:lumMod val="75000"/>
                  <a:lumOff val="25000"/>
                </a:schemeClr>
              </a:buClr>
              <a:buFont typeface="Arial" pitchFamily="34" charset="0"/>
              <a:buNone/>
              <a:defRPr lang="en-US" sz="2000" kern="1200">
                <a:solidFill>
                  <a:schemeClr val="tx1">
                    <a:lumMod val="75000"/>
                    <a:lumOff val="25000"/>
                  </a:schemeClr>
                </a:solidFill>
                <a:latin typeface="+mn-lt"/>
                <a:ea typeface="+mn-ea"/>
                <a:cs typeface="+mn-cs"/>
              </a:defRPr>
            </a:lvl9pPr>
          </a:lstStyle>
          <a:p>
            <a:pPr>
              <a:buClr>
                <a:prstClr val="black">
                  <a:lumMod val="75000"/>
                  <a:lumOff val="25000"/>
                </a:prstClr>
              </a:buClr>
            </a:pPr>
            <a:endParaRPr lang="en-US" sz="1400" b="1" dirty="0">
              <a:solidFill>
                <a:prstClr val="black">
                  <a:lumMod val="75000"/>
                  <a:lumOff val="25000"/>
                </a:prstClr>
              </a:solidFill>
              <a:latin typeface="Arial"/>
              <a:sym typeface="Arial"/>
              <a:rtl val="0"/>
            </a:endParaRPr>
          </a:p>
        </p:txBody>
      </p:sp>
      <p:sp>
        <p:nvSpPr>
          <p:cNvPr id="4" name="Rectangle 3"/>
          <p:cNvSpPr/>
          <p:nvPr/>
        </p:nvSpPr>
        <p:spPr>
          <a:xfrm>
            <a:off x="2819400" y="1796066"/>
            <a:ext cx="6629400" cy="3951851"/>
          </a:xfrm>
          <a:prstGeom prst="rect">
            <a:avLst/>
          </a:prstGeom>
        </p:spPr>
        <p:txBody>
          <a:bodyPr wrap="square">
            <a:spAutoFit/>
          </a:bodyPr>
          <a:lstStyle/>
          <a:p>
            <a:pPr defTabSz="457200">
              <a:spcBef>
                <a:spcPct val="20000"/>
              </a:spcBef>
              <a:spcAft>
                <a:spcPts val="600"/>
              </a:spcAft>
              <a:buClr>
                <a:srgbClr val="83992A"/>
              </a:buClr>
              <a:buSzPct val="115000"/>
            </a:pPr>
            <a:r>
              <a:rPr lang="en-US" sz="2400" b="1" dirty="0">
                <a:solidFill>
                  <a:prstClr val="black">
                    <a:lumMod val="85000"/>
                    <a:lumOff val="15000"/>
                  </a:prstClr>
                </a:solidFill>
                <a:latin typeface="Garamond" panose="02020404030301010803"/>
                <a:cs typeface="Arial"/>
                <a:sym typeface="Arial"/>
                <a:rtl val="0"/>
              </a:rPr>
              <a:t>STI Prevention</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DIS (New Syphilis, Congenital Syphilis cases)</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Partner Services</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Linkage to Care </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Outreach and education</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Congenital Syphilis Review Board</a:t>
            </a:r>
          </a:p>
          <a:p>
            <a:pPr defTabSz="457200">
              <a:spcBef>
                <a:spcPct val="20000"/>
              </a:spcBef>
              <a:spcAft>
                <a:spcPts val="600"/>
              </a:spcAft>
              <a:buClr>
                <a:srgbClr val="83992A"/>
              </a:buClr>
              <a:buSzPct val="115000"/>
            </a:pPr>
            <a:r>
              <a:rPr lang="en-US" sz="2400" dirty="0">
                <a:solidFill>
                  <a:prstClr val="black">
                    <a:lumMod val="85000"/>
                    <a:lumOff val="15000"/>
                  </a:prstClr>
                </a:solidFill>
                <a:latin typeface="Arial" panose="020B0604020202020204" pitchFamily="34" charset="0"/>
                <a:cs typeface="Arial" panose="020B0604020202020204" pitchFamily="34" charset="0"/>
                <a:sym typeface="Arial"/>
                <a:rtl val="0"/>
              </a:rPr>
              <a:t>	● Outbreak detection and response</a:t>
            </a:r>
          </a:p>
        </p:txBody>
      </p:sp>
    </p:spTree>
    <p:extLst>
      <p:ext uri="{BB962C8B-B14F-4D97-AF65-F5344CB8AC3E}">
        <p14:creationId xmlns:p14="http://schemas.microsoft.com/office/powerpoint/2010/main" val="2753014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defRPr/>
            </a:pPr>
            <a:r>
              <a:rPr lang="en-US" dirty="0" smtClean="0"/>
              <a:t>What is a DIS?</a:t>
            </a:r>
          </a:p>
        </p:txBody>
      </p:sp>
      <p:sp>
        <p:nvSpPr>
          <p:cNvPr id="10243" name="Rectangle 3"/>
          <p:cNvSpPr>
            <a:spLocks noGrp="1" noChangeArrowheads="1"/>
          </p:cNvSpPr>
          <p:nvPr>
            <p:ph idx="1"/>
          </p:nvPr>
        </p:nvSpPr>
        <p:spPr>
          <a:xfrm>
            <a:off x="1981200" y="1371601"/>
            <a:ext cx="8229600" cy="4754563"/>
          </a:xfrm>
          <a:extLst/>
        </p:spPr>
        <p:txBody>
          <a:bodyPr numCol="1">
            <a:normAutofit/>
          </a:bodyPr>
          <a:lstStyle/>
          <a:p>
            <a:pPr marL="0" indent="0">
              <a:buNone/>
            </a:pPr>
            <a:r>
              <a:rPr lang="en-US" sz="2400" dirty="0"/>
              <a:t>A </a:t>
            </a:r>
            <a:r>
              <a:rPr lang="en-US" sz="2400" b="1" dirty="0"/>
              <a:t>Disease Intervention Specialist </a:t>
            </a:r>
            <a:r>
              <a:rPr lang="en-US" sz="2400" dirty="0"/>
              <a:t>(DIS) is a public health worker who is responsible for locating  persons newly infected with HIV and syphilis for the purpose preventing the spread of disease and further complications.</a:t>
            </a:r>
          </a:p>
          <a:p>
            <a:pPr marL="0" indent="0">
              <a:buNone/>
            </a:pPr>
            <a:r>
              <a:rPr lang="en-US" sz="2400" dirty="0"/>
              <a:t>This is done by:</a:t>
            </a:r>
          </a:p>
          <a:p>
            <a:r>
              <a:rPr lang="en-US" sz="2400" dirty="0"/>
              <a:t>educating them about their new Diagnosis</a:t>
            </a:r>
          </a:p>
          <a:p>
            <a:r>
              <a:rPr lang="en-US" sz="2400" dirty="0"/>
              <a:t>providing risk reduction counseling</a:t>
            </a:r>
          </a:p>
          <a:p>
            <a:r>
              <a:rPr lang="en-US" sz="2400" dirty="0"/>
              <a:t>Linking individuals to care</a:t>
            </a:r>
          </a:p>
          <a:p>
            <a:r>
              <a:rPr lang="en-US" sz="2400" dirty="0"/>
              <a:t>Ensuring appropriate treatment</a:t>
            </a:r>
          </a:p>
          <a:p>
            <a:r>
              <a:rPr lang="en-US" sz="2400" dirty="0"/>
              <a:t>Providing  Partner Services</a:t>
            </a:r>
          </a:p>
          <a:p>
            <a:endParaRPr lang="en-US" sz="1600" dirty="0"/>
          </a:p>
          <a:p>
            <a:pPr lvl="2" algn="just" eaLnBrk="1" hangingPunct="1">
              <a:defRPr/>
            </a:pPr>
            <a:endParaRPr lang="en-US" sz="1600" dirty="0"/>
          </a:p>
          <a:p>
            <a:pPr lvl="2" eaLnBrk="1" hangingPunct="1">
              <a:buFont typeface="Wingdings" pitchFamily="2" charset="2"/>
              <a:buNone/>
              <a:defRPr/>
            </a:pPr>
            <a:endParaRPr lang="en-US" sz="4000" dirty="0"/>
          </a:p>
          <a:p>
            <a:pPr lvl="2" eaLnBrk="1" hangingPunct="1">
              <a:buFont typeface="Wingdings" pitchFamily="2" charset="2"/>
              <a:buNone/>
              <a:defRPr/>
            </a:pPr>
            <a:endParaRPr lang="en-US" sz="1600" dirty="0"/>
          </a:p>
          <a:p>
            <a:pPr marL="1017587" lvl="2" indent="-285750">
              <a:buFont typeface="Arial" panose="020B0604020202020204" pitchFamily="34" charset="0"/>
              <a:buChar char="•"/>
              <a:defRPr/>
            </a:pPr>
            <a:endParaRPr lang="en-US" sz="1600" dirty="0"/>
          </a:p>
        </p:txBody>
      </p:sp>
      <p:sp>
        <p:nvSpPr>
          <p:cNvPr id="102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94F9F45-5BD5-4A18-9146-886197155CBC}" type="slidenum">
              <a:rPr lang="en-US" altLang="en-US" kern="0">
                <a:solidFill>
                  <a:srgbClr val="FFFFFF"/>
                </a:solidFill>
                <a:cs typeface="Arial"/>
                <a:sym typeface="Arial"/>
                <a:rtl val="0"/>
              </a:rPr>
              <a:pPr/>
              <a:t>14</a:t>
            </a:fld>
            <a:endParaRPr lang="en-US" altLang="en-US" kern="0">
              <a:solidFill>
                <a:srgbClr val="FFFFFF"/>
              </a:solidFill>
              <a:cs typeface="Arial"/>
              <a:sym typeface="Arial"/>
              <a:rtl val="0"/>
            </a:endParaRPr>
          </a:p>
        </p:txBody>
      </p:sp>
    </p:spTree>
    <p:extLst>
      <p:ext uri="{BB962C8B-B14F-4D97-AF65-F5344CB8AC3E}">
        <p14:creationId xmlns:p14="http://schemas.microsoft.com/office/powerpoint/2010/main" val="694526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defRPr/>
            </a:pPr>
            <a:r>
              <a:rPr lang="en-US" dirty="0" smtClean="0"/>
              <a:t>Role of DIS</a:t>
            </a:r>
          </a:p>
        </p:txBody>
      </p:sp>
      <p:sp>
        <p:nvSpPr>
          <p:cNvPr id="10243" name="Rectangle 3"/>
          <p:cNvSpPr>
            <a:spLocks noGrp="1" noChangeArrowheads="1"/>
          </p:cNvSpPr>
          <p:nvPr>
            <p:ph idx="1"/>
          </p:nvPr>
        </p:nvSpPr>
        <p:spPr>
          <a:xfrm>
            <a:off x="1981200" y="1371601"/>
            <a:ext cx="8229600" cy="4754563"/>
          </a:xfrm>
          <a:extLst/>
        </p:spPr>
        <p:txBody>
          <a:bodyPr numCol="1">
            <a:normAutofit/>
          </a:bodyPr>
          <a:lstStyle/>
          <a:p>
            <a:pPr>
              <a:lnSpc>
                <a:spcPct val="150000"/>
              </a:lnSpc>
              <a:buFont typeface="+mj-lt"/>
              <a:buAutoNum type="arabicPeriod"/>
            </a:pPr>
            <a:r>
              <a:rPr lang="en-US" sz="1600" b="1" dirty="0"/>
              <a:t>Receives all positive lab findings for HIV &amp; Syphilis</a:t>
            </a:r>
          </a:p>
          <a:p>
            <a:pPr>
              <a:lnSpc>
                <a:spcPct val="150000"/>
              </a:lnSpc>
              <a:buFont typeface="+mj-lt"/>
              <a:buAutoNum type="arabicPeriod"/>
            </a:pPr>
            <a:endParaRPr lang="en-US" sz="1600" dirty="0"/>
          </a:p>
          <a:p>
            <a:pPr>
              <a:lnSpc>
                <a:spcPct val="150000"/>
              </a:lnSpc>
              <a:buFont typeface="+mj-lt"/>
              <a:buAutoNum type="arabicPeriod"/>
            </a:pPr>
            <a:r>
              <a:rPr lang="en-US" sz="1600" b="1" dirty="0"/>
              <a:t>Follow up &amp; interview reported cases in Region 3</a:t>
            </a:r>
          </a:p>
          <a:p>
            <a:pPr marL="0" indent="0">
              <a:lnSpc>
                <a:spcPct val="150000"/>
              </a:lnSpc>
              <a:buNone/>
            </a:pPr>
            <a:r>
              <a:rPr lang="en-US" sz="1600" dirty="0"/>
              <a:t>      </a:t>
            </a:r>
            <a:r>
              <a:rPr lang="en-US" sz="1600" i="1" dirty="0"/>
              <a:t>Cuyahoga, Lake, Lorain, Medina, Ashtabula, Geauga</a:t>
            </a:r>
          </a:p>
          <a:p>
            <a:pPr marL="0" indent="0">
              <a:lnSpc>
                <a:spcPct val="150000"/>
              </a:lnSpc>
              <a:buNone/>
            </a:pPr>
            <a:endParaRPr lang="en-US" sz="1600" dirty="0"/>
          </a:p>
          <a:p>
            <a:pPr>
              <a:lnSpc>
                <a:spcPct val="150000"/>
              </a:lnSpc>
              <a:buAutoNum type="arabicPeriod" startAt="3"/>
            </a:pPr>
            <a:r>
              <a:rPr lang="en-US" sz="1600" b="1" dirty="0"/>
              <a:t>Conduct interview and field investigation with infected persons		</a:t>
            </a:r>
          </a:p>
          <a:p>
            <a:pPr marL="0" indent="0">
              <a:buNone/>
            </a:pPr>
            <a:r>
              <a:rPr lang="en-US" sz="1600" dirty="0"/>
              <a:t>       -Ensure that infected persons are medically evaluated and appropriately treated </a:t>
            </a:r>
          </a:p>
          <a:p>
            <a:pPr marL="0" indent="0">
              <a:buNone/>
            </a:pPr>
            <a:endParaRPr lang="en-US" sz="1600" dirty="0"/>
          </a:p>
          <a:p>
            <a:pPr marL="0" indent="0">
              <a:buNone/>
            </a:pPr>
            <a:r>
              <a:rPr lang="en-US" sz="1600" dirty="0"/>
              <a:t>       -Solicit partner information (Partner Services)</a:t>
            </a:r>
          </a:p>
          <a:p>
            <a:pPr marL="0" indent="0">
              <a:buNone/>
            </a:pPr>
            <a:endParaRPr lang="en-US" sz="1600" dirty="0"/>
          </a:p>
          <a:p>
            <a:pPr marL="0" indent="0">
              <a:buNone/>
            </a:pPr>
            <a:r>
              <a:rPr lang="en-US" sz="1600" dirty="0"/>
              <a:t>       -Prevent future infections/transmission by educating about risk reduction/behavior</a:t>
            </a:r>
          </a:p>
          <a:p>
            <a:pPr marL="0" indent="0">
              <a:buNone/>
            </a:pPr>
            <a:r>
              <a:rPr lang="en-US" sz="1600" dirty="0"/>
              <a:t>        change.                       </a:t>
            </a:r>
          </a:p>
          <a:p>
            <a:endParaRPr lang="en-US" sz="1600" dirty="0"/>
          </a:p>
          <a:p>
            <a:endParaRPr lang="en-US" sz="1600" dirty="0"/>
          </a:p>
          <a:p>
            <a:pPr lvl="2" algn="just" eaLnBrk="1" hangingPunct="1">
              <a:defRPr/>
            </a:pPr>
            <a:endParaRPr lang="en-US" sz="1600" dirty="0"/>
          </a:p>
          <a:p>
            <a:pPr lvl="2" eaLnBrk="1" hangingPunct="1">
              <a:buFont typeface="Wingdings" pitchFamily="2" charset="2"/>
              <a:buNone/>
              <a:defRPr/>
            </a:pPr>
            <a:endParaRPr lang="en-US" sz="4000" dirty="0"/>
          </a:p>
          <a:p>
            <a:pPr lvl="2" eaLnBrk="1" hangingPunct="1">
              <a:buFont typeface="Wingdings" pitchFamily="2" charset="2"/>
              <a:buNone/>
              <a:defRPr/>
            </a:pPr>
            <a:endParaRPr lang="en-US" sz="1600" dirty="0"/>
          </a:p>
          <a:p>
            <a:pPr marL="1017587" lvl="2" indent="-285750">
              <a:buFont typeface="Arial" panose="020B0604020202020204" pitchFamily="34" charset="0"/>
              <a:buChar char="•"/>
              <a:defRPr/>
            </a:pPr>
            <a:endParaRPr lang="en-US" sz="1600" dirty="0"/>
          </a:p>
        </p:txBody>
      </p:sp>
      <p:sp>
        <p:nvSpPr>
          <p:cNvPr id="102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94F9F45-5BD5-4A18-9146-886197155CBC}" type="slidenum">
              <a:rPr lang="en-US" altLang="en-US" kern="0">
                <a:solidFill>
                  <a:srgbClr val="FFFFFF"/>
                </a:solidFill>
                <a:cs typeface="Arial"/>
                <a:sym typeface="Arial"/>
                <a:rtl val="0"/>
              </a:rPr>
              <a:pPr/>
              <a:t>15</a:t>
            </a:fld>
            <a:endParaRPr lang="en-US" altLang="en-US" kern="0">
              <a:solidFill>
                <a:srgbClr val="FFFFFF"/>
              </a:solidFill>
              <a:cs typeface="Arial"/>
              <a:sym typeface="Arial"/>
              <a:rtl val="0"/>
            </a:endParaRPr>
          </a:p>
        </p:txBody>
      </p:sp>
    </p:spTree>
    <p:extLst>
      <p:ext uri="{BB962C8B-B14F-4D97-AF65-F5344CB8AC3E}">
        <p14:creationId xmlns:p14="http://schemas.microsoft.com/office/powerpoint/2010/main" val="20575654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Partner Services	</a:t>
            </a:r>
            <a:endParaRPr lang="en-US" dirty="0"/>
          </a:p>
        </p:txBody>
      </p:sp>
      <p:sp>
        <p:nvSpPr>
          <p:cNvPr id="3" name="Content Placeholder 2"/>
          <p:cNvSpPr>
            <a:spLocks noGrp="1"/>
          </p:cNvSpPr>
          <p:nvPr>
            <p:ph idx="1"/>
          </p:nvPr>
        </p:nvSpPr>
        <p:spPr/>
        <p:txBody>
          <a:bodyPr>
            <a:normAutofit/>
          </a:bodyPr>
          <a:lstStyle/>
          <a:p>
            <a:r>
              <a:rPr lang="en-US" sz="2800" dirty="0"/>
              <a:t>Public Health Strategy to control the spread of STI’s and HIV</a:t>
            </a:r>
          </a:p>
          <a:p>
            <a:pPr marL="0" indent="0">
              <a:buNone/>
            </a:pPr>
            <a:endParaRPr lang="en-US" sz="2800" dirty="0"/>
          </a:p>
          <a:p>
            <a:r>
              <a:rPr lang="en-US" altLang="en-US" sz="2800" dirty="0"/>
              <a:t>Ensures confidential notification, appropriate medical attention, and appropriate referrals for exposed partners and other high-risk individuals</a:t>
            </a:r>
          </a:p>
          <a:p>
            <a:pPr marL="0" indent="0">
              <a:buNone/>
            </a:pPr>
            <a:endParaRPr lang="en-US" altLang="en-US" sz="2800" dirty="0"/>
          </a:p>
          <a:p>
            <a:r>
              <a:rPr lang="en-US" sz="2800" dirty="0"/>
              <a:t>Delivered in a non-judgmental, culturally appropriate and sensitive manner</a:t>
            </a:r>
          </a:p>
          <a:p>
            <a:endParaRPr lang="en-US" dirty="0"/>
          </a:p>
        </p:txBody>
      </p:sp>
    </p:spTree>
    <p:extLst>
      <p:ext uri="{BB962C8B-B14F-4D97-AF65-F5344CB8AC3E}">
        <p14:creationId xmlns:p14="http://schemas.microsoft.com/office/powerpoint/2010/main" val="6708238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smtClean="0"/>
              <a:t>Partner Service Principals</a:t>
            </a:r>
          </a:p>
        </p:txBody>
      </p:sp>
      <p:sp>
        <p:nvSpPr>
          <p:cNvPr id="11267" name="Rectangle 3"/>
          <p:cNvSpPr>
            <a:spLocks noGrp="1" noChangeArrowheads="1"/>
          </p:cNvSpPr>
          <p:nvPr>
            <p:ph sz="quarter" idx="1"/>
          </p:nvPr>
        </p:nvSpPr>
        <p:spPr>
          <a:xfrm>
            <a:off x="2209800" y="1447801"/>
            <a:ext cx="7696200" cy="5026025"/>
          </a:xfrm>
        </p:spPr>
        <p:txBody>
          <a:bodyPr>
            <a:normAutofit/>
          </a:bodyPr>
          <a:lstStyle/>
          <a:p>
            <a:r>
              <a:rPr lang="en-US" dirty="0"/>
              <a:t>Client Centered</a:t>
            </a:r>
          </a:p>
          <a:p>
            <a:pPr marL="0" indent="0">
              <a:buNone/>
            </a:pPr>
            <a:endParaRPr lang="en-US" dirty="0"/>
          </a:p>
          <a:p>
            <a:r>
              <a:rPr lang="en-US" dirty="0"/>
              <a:t>Confidential</a:t>
            </a:r>
          </a:p>
          <a:p>
            <a:pPr marL="0" indent="0">
              <a:buNone/>
            </a:pPr>
            <a:endParaRPr lang="en-US" dirty="0"/>
          </a:p>
          <a:p>
            <a:r>
              <a:rPr lang="en-US" dirty="0"/>
              <a:t>Voluntary and non-coercive</a:t>
            </a:r>
          </a:p>
          <a:p>
            <a:pPr marL="0" indent="0">
              <a:buNone/>
            </a:pPr>
            <a:endParaRPr lang="en-US" dirty="0"/>
          </a:p>
        </p:txBody>
      </p:sp>
      <p:sp>
        <p:nvSpPr>
          <p:cNvPr id="1126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1096DC7-F389-495F-84B9-C80B2502E327}" type="slidenum">
              <a:rPr lang="en-US" altLang="en-US" kern="0">
                <a:solidFill>
                  <a:srgbClr val="FFFFFF"/>
                </a:solidFill>
                <a:cs typeface="Arial"/>
                <a:sym typeface="Arial"/>
                <a:rtl val="0"/>
              </a:rPr>
              <a:pPr/>
              <a:t>17</a:t>
            </a:fld>
            <a:endParaRPr lang="en-US" altLang="en-US" kern="0" dirty="0">
              <a:solidFill>
                <a:srgbClr val="FFFFFF"/>
              </a:solidFill>
              <a:cs typeface="Arial"/>
              <a:sym typeface="Arial"/>
              <a:rtl val="0"/>
            </a:endParaRPr>
          </a:p>
        </p:txBody>
      </p:sp>
    </p:spTree>
    <p:extLst>
      <p:ext uri="{BB962C8B-B14F-4D97-AF65-F5344CB8AC3E}">
        <p14:creationId xmlns:p14="http://schemas.microsoft.com/office/powerpoint/2010/main" val="12372481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81200" y="152400"/>
            <a:ext cx="8229600" cy="1143000"/>
          </a:xfrm>
        </p:spPr>
        <p:txBody>
          <a:bodyPr>
            <a:normAutofit/>
          </a:bodyPr>
          <a:lstStyle/>
          <a:p>
            <a:pPr>
              <a:defRPr/>
            </a:pPr>
            <a:r>
              <a:rPr lang="en-US" dirty="0" smtClean="0"/>
              <a:t>Partner Services Goals</a:t>
            </a:r>
          </a:p>
        </p:txBody>
      </p:sp>
      <p:sp>
        <p:nvSpPr>
          <p:cNvPr id="12291" name="Rectangle 3"/>
          <p:cNvSpPr>
            <a:spLocks noGrp="1" noChangeArrowheads="1"/>
          </p:cNvSpPr>
          <p:nvPr>
            <p:ph sz="quarter" idx="1"/>
          </p:nvPr>
        </p:nvSpPr>
        <p:spPr>
          <a:xfrm>
            <a:off x="1981200" y="1524001"/>
            <a:ext cx="8153400" cy="4721225"/>
          </a:xfrm>
        </p:spPr>
        <p:txBody>
          <a:bodyPr>
            <a:normAutofit/>
          </a:bodyPr>
          <a:lstStyle/>
          <a:p>
            <a:r>
              <a:rPr lang="en-US" sz="2800" dirty="0"/>
              <a:t>To provide support for infected person to notify partners confidentially</a:t>
            </a:r>
          </a:p>
          <a:p>
            <a:r>
              <a:rPr lang="en-US" sz="2800" dirty="0"/>
              <a:t>Provide testing opportunity to partners</a:t>
            </a:r>
          </a:p>
          <a:p>
            <a:r>
              <a:rPr lang="en-US" sz="2800" dirty="0"/>
              <a:t>Provide early linkage to care and other supportive services</a:t>
            </a:r>
          </a:p>
          <a:p>
            <a:r>
              <a:rPr lang="en-US" sz="2800" dirty="0"/>
              <a:t>Reduce rates of transmission by providing early diagnosis and linking to care</a:t>
            </a:r>
          </a:p>
          <a:p>
            <a:r>
              <a:rPr lang="en-US" sz="2800" dirty="0"/>
              <a:t>Provide prevention/risk reduction counseling to partners </a:t>
            </a:r>
          </a:p>
          <a:p>
            <a:pPr>
              <a:lnSpc>
                <a:spcPct val="80000"/>
              </a:lnSpc>
            </a:pPr>
            <a:endParaRPr lang="en-US" altLang="en-US" sz="2800" dirty="0"/>
          </a:p>
          <a:p>
            <a:pPr>
              <a:lnSpc>
                <a:spcPct val="80000"/>
              </a:lnSpc>
            </a:pPr>
            <a:endParaRPr lang="en-US" altLang="en-US" sz="2800" dirty="0"/>
          </a:p>
        </p:txBody>
      </p:sp>
      <p:sp>
        <p:nvSpPr>
          <p:cNvPr id="1229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2AD269-213B-4DE5-B926-5C0C4AD8149A}" type="slidenum">
              <a:rPr lang="en-US" altLang="en-US" kern="0">
                <a:solidFill>
                  <a:srgbClr val="FFFFFF"/>
                </a:solidFill>
                <a:cs typeface="Arial"/>
                <a:sym typeface="Arial"/>
                <a:rtl val="0"/>
              </a:rPr>
              <a:pPr/>
              <a:t>18</a:t>
            </a:fld>
            <a:endParaRPr lang="en-US" altLang="en-US" kern="0">
              <a:solidFill>
                <a:srgbClr val="FFFFFF"/>
              </a:solidFill>
              <a:cs typeface="Arial"/>
              <a:sym typeface="Arial"/>
              <a:rtl val="0"/>
            </a:endParaRPr>
          </a:p>
        </p:txBody>
      </p:sp>
    </p:spTree>
    <p:extLst>
      <p:ext uri="{BB962C8B-B14F-4D97-AF65-F5344CB8AC3E}">
        <p14:creationId xmlns:p14="http://schemas.microsoft.com/office/powerpoint/2010/main" val="298485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defRPr/>
            </a:pPr>
            <a:r>
              <a:rPr lang="en-US" dirty="0" smtClean="0"/>
              <a:t>DIS Skills</a:t>
            </a:r>
          </a:p>
        </p:txBody>
      </p:sp>
      <p:sp>
        <p:nvSpPr>
          <p:cNvPr id="10243" name="Rectangle 3"/>
          <p:cNvSpPr>
            <a:spLocks noGrp="1" noChangeArrowheads="1"/>
          </p:cNvSpPr>
          <p:nvPr>
            <p:ph idx="1"/>
          </p:nvPr>
        </p:nvSpPr>
        <p:spPr>
          <a:xfrm>
            <a:off x="1981200" y="1371601"/>
            <a:ext cx="8229600" cy="4754563"/>
          </a:xfrm>
          <a:extLst/>
        </p:spPr>
        <p:txBody>
          <a:bodyPr numCol="1">
            <a:normAutofit/>
          </a:bodyPr>
          <a:lstStyle/>
          <a:p>
            <a:r>
              <a:rPr lang="en-US" sz="2400" dirty="0"/>
              <a:t>Ability to maintain strict confidentiality</a:t>
            </a:r>
          </a:p>
          <a:p>
            <a:r>
              <a:rPr lang="en-US" sz="2400" dirty="0"/>
              <a:t>Personal organization and time management</a:t>
            </a:r>
          </a:p>
          <a:p>
            <a:r>
              <a:rPr lang="en-US" sz="2400" dirty="0"/>
              <a:t>Informed about the causes and spread of HIV/STIs</a:t>
            </a:r>
          </a:p>
          <a:p>
            <a:r>
              <a:rPr lang="en-US" sz="2400" dirty="0"/>
              <a:t>Interviewing, counseling, taking sexual health history</a:t>
            </a:r>
          </a:p>
          <a:p>
            <a:r>
              <a:rPr lang="en-US" sz="2400" dirty="0"/>
              <a:t>Knowledge of local resources</a:t>
            </a:r>
          </a:p>
          <a:p>
            <a:r>
              <a:rPr lang="en-US" sz="2400" dirty="0"/>
              <a:t>Case analysis and troubleshooting</a:t>
            </a:r>
          </a:p>
          <a:p>
            <a:r>
              <a:rPr lang="en-US" sz="2400" dirty="0"/>
              <a:t>Provider and community engagement/education</a:t>
            </a:r>
          </a:p>
          <a:p>
            <a:r>
              <a:rPr lang="en-US" sz="2400" dirty="0"/>
              <a:t>Testing in the field (HIV/Syphilis)</a:t>
            </a:r>
          </a:p>
          <a:p>
            <a:pPr marL="0" indent="0">
              <a:buNone/>
            </a:pPr>
            <a:endParaRPr lang="en-US" sz="2400" dirty="0"/>
          </a:p>
          <a:p>
            <a:endParaRPr lang="en-US" sz="1600" dirty="0"/>
          </a:p>
          <a:p>
            <a:pPr lvl="2" algn="just" eaLnBrk="1" hangingPunct="1">
              <a:defRPr/>
            </a:pPr>
            <a:endParaRPr lang="en-US" sz="1600" dirty="0"/>
          </a:p>
          <a:p>
            <a:pPr lvl="2" eaLnBrk="1" hangingPunct="1">
              <a:buFont typeface="Wingdings" pitchFamily="2" charset="2"/>
              <a:buNone/>
              <a:defRPr/>
            </a:pPr>
            <a:endParaRPr lang="en-US" sz="4000" dirty="0"/>
          </a:p>
          <a:p>
            <a:pPr lvl="2" eaLnBrk="1" hangingPunct="1">
              <a:buFont typeface="Wingdings" pitchFamily="2" charset="2"/>
              <a:buNone/>
              <a:defRPr/>
            </a:pPr>
            <a:endParaRPr lang="en-US" sz="1600" dirty="0"/>
          </a:p>
          <a:p>
            <a:pPr marL="1017587" lvl="2" indent="-285750">
              <a:buFont typeface="Arial" panose="020B0604020202020204" pitchFamily="34" charset="0"/>
              <a:buChar char="•"/>
              <a:defRPr/>
            </a:pPr>
            <a:endParaRPr lang="en-US" sz="1600" dirty="0"/>
          </a:p>
        </p:txBody>
      </p:sp>
      <p:sp>
        <p:nvSpPr>
          <p:cNvPr id="102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94F9F45-5BD5-4A18-9146-886197155CBC}" type="slidenum">
              <a:rPr lang="en-US" altLang="en-US" kern="0">
                <a:solidFill>
                  <a:srgbClr val="FFFFFF"/>
                </a:solidFill>
                <a:cs typeface="Arial"/>
                <a:sym typeface="Arial"/>
                <a:rtl val="0"/>
              </a:rPr>
              <a:pPr/>
              <a:t>19</a:t>
            </a:fld>
            <a:endParaRPr lang="en-US" altLang="en-US" kern="0">
              <a:solidFill>
                <a:srgbClr val="FFFFFF"/>
              </a:solidFill>
              <a:cs typeface="Arial"/>
              <a:sym typeface="Arial"/>
              <a:rtl val="0"/>
            </a:endParaRPr>
          </a:p>
        </p:txBody>
      </p:sp>
    </p:spTree>
    <p:extLst>
      <p:ext uri="{BB962C8B-B14F-4D97-AF65-F5344CB8AC3E}">
        <p14:creationId xmlns:p14="http://schemas.microsoft.com/office/powerpoint/2010/main" val="35828616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a:defRPr/>
            </a:pPr>
            <a:r>
              <a:rPr lang="en-US" dirty="0" smtClean="0"/>
              <a:t>DIS Training</a:t>
            </a:r>
          </a:p>
        </p:txBody>
      </p:sp>
      <p:sp>
        <p:nvSpPr>
          <p:cNvPr id="10243" name="Rectangle 3"/>
          <p:cNvSpPr>
            <a:spLocks noGrp="1" noChangeArrowheads="1"/>
          </p:cNvSpPr>
          <p:nvPr>
            <p:ph idx="1"/>
          </p:nvPr>
        </p:nvSpPr>
        <p:spPr>
          <a:xfrm>
            <a:off x="1981200" y="1371601"/>
            <a:ext cx="8229600" cy="4754563"/>
          </a:xfrm>
          <a:extLst/>
        </p:spPr>
        <p:txBody>
          <a:bodyPr numCol="1">
            <a:normAutofit/>
          </a:bodyPr>
          <a:lstStyle/>
          <a:p>
            <a:r>
              <a:rPr lang="en-US" sz="2400" dirty="0"/>
              <a:t>Passport to Partner Services</a:t>
            </a:r>
          </a:p>
          <a:p>
            <a:pPr marL="0" indent="0">
              <a:buNone/>
            </a:pPr>
            <a:r>
              <a:rPr lang="en-US" sz="2400" dirty="0"/>
              <a:t>	-</a:t>
            </a:r>
            <a:r>
              <a:rPr lang="en-US" sz="2400" dirty="0" err="1"/>
              <a:t>apx</a:t>
            </a:r>
            <a:r>
              <a:rPr lang="en-US" sz="2400" dirty="0"/>
              <a:t>. 100 hrs. of online curriculum that focuses on HIV/STI transmission, symptoms, and treatment</a:t>
            </a:r>
          </a:p>
          <a:p>
            <a:pPr marL="0" indent="0">
              <a:buNone/>
            </a:pPr>
            <a:r>
              <a:rPr lang="en-US" sz="2400" dirty="0"/>
              <a:t>                  -Communication/interview skills, case analysis</a:t>
            </a:r>
          </a:p>
          <a:p>
            <a:r>
              <a:rPr lang="en-US" sz="2400" dirty="0"/>
              <a:t>Other online trainings on related topics</a:t>
            </a:r>
          </a:p>
          <a:p>
            <a:r>
              <a:rPr lang="en-US" sz="2400" dirty="0"/>
              <a:t>In-person DIS training with CDC (on hold)</a:t>
            </a:r>
          </a:p>
          <a:p>
            <a:r>
              <a:rPr lang="en-US" sz="2400" dirty="0"/>
              <a:t>Topic specific sessions with ODH DIS Liaison (DIC)</a:t>
            </a:r>
          </a:p>
          <a:p>
            <a:r>
              <a:rPr lang="en-US" sz="2400" dirty="0"/>
              <a:t>Shadowing experienced DIS</a:t>
            </a:r>
          </a:p>
          <a:p>
            <a:r>
              <a:rPr lang="en-US" sz="2400" dirty="0"/>
              <a:t>Phlebotomy Certification</a:t>
            </a:r>
          </a:p>
          <a:p>
            <a:endParaRPr lang="en-US" sz="1600" dirty="0"/>
          </a:p>
          <a:p>
            <a:pPr lvl="2" algn="just" eaLnBrk="1" hangingPunct="1">
              <a:defRPr/>
            </a:pPr>
            <a:endParaRPr lang="en-US" sz="1600" dirty="0"/>
          </a:p>
          <a:p>
            <a:pPr lvl="2" eaLnBrk="1" hangingPunct="1">
              <a:buFont typeface="Wingdings" pitchFamily="2" charset="2"/>
              <a:buNone/>
              <a:defRPr/>
            </a:pPr>
            <a:endParaRPr lang="en-US" sz="4000" dirty="0"/>
          </a:p>
          <a:p>
            <a:pPr lvl="2" eaLnBrk="1" hangingPunct="1">
              <a:buFont typeface="Wingdings" pitchFamily="2" charset="2"/>
              <a:buNone/>
              <a:defRPr/>
            </a:pPr>
            <a:endParaRPr lang="en-US" sz="1600" dirty="0"/>
          </a:p>
          <a:p>
            <a:pPr marL="1017587" lvl="2" indent="-285750">
              <a:buFont typeface="Arial" panose="020B0604020202020204" pitchFamily="34" charset="0"/>
              <a:buChar char="•"/>
              <a:defRPr/>
            </a:pPr>
            <a:endParaRPr lang="en-US" sz="1600" dirty="0"/>
          </a:p>
        </p:txBody>
      </p:sp>
      <p:sp>
        <p:nvSpPr>
          <p:cNvPr id="102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94F9F45-5BD5-4A18-9146-886197155CBC}" type="slidenum">
              <a:rPr lang="en-US" altLang="en-US" kern="0">
                <a:solidFill>
                  <a:srgbClr val="FFFFFF"/>
                </a:solidFill>
                <a:cs typeface="Arial"/>
                <a:sym typeface="Arial"/>
                <a:rtl val="0"/>
              </a:rPr>
              <a:pPr/>
              <a:t>20</a:t>
            </a:fld>
            <a:endParaRPr lang="en-US" altLang="en-US" kern="0">
              <a:solidFill>
                <a:srgbClr val="FFFFFF"/>
              </a:solidFill>
              <a:cs typeface="Arial"/>
              <a:sym typeface="Arial"/>
              <a:rtl val="0"/>
            </a:endParaRPr>
          </a:p>
        </p:txBody>
      </p:sp>
    </p:spTree>
    <p:extLst>
      <p:ext uri="{BB962C8B-B14F-4D97-AF65-F5344CB8AC3E}">
        <p14:creationId xmlns:p14="http://schemas.microsoft.com/office/powerpoint/2010/main" val="3594880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4" name="Content Placeholder 3" descr="Question Mark Frequently Asked · Free image on Pixabay"/>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9401" y="1600201"/>
            <a:ext cx="6662293" cy="3809999"/>
          </a:xfrm>
        </p:spPr>
      </p:pic>
    </p:spTree>
    <p:extLst>
      <p:ext uri="{BB962C8B-B14F-4D97-AF65-F5344CB8AC3E}">
        <p14:creationId xmlns:p14="http://schemas.microsoft.com/office/powerpoint/2010/main" val="857015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LoveLeadsHere.org</a:t>
            </a:r>
            <a:endParaRPr lang="en-US" dirty="0"/>
          </a:p>
        </p:txBody>
      </p:sp>
      <p:pic>
        <p:nvPicPr>
          <p:cNvPr id="6" name="Picture 5"/>
          <p:cNvPicPr>
            <a:picLocks noChangeAspect="1"/>
          </p:cNvPicPr>
          <p:nvPr/>
        </p:nvPicPr>
        <p:blipFill>
          <a:blip r:embed="rId2"/>
          <a:stretch>
            <a:fillRect/>
          </a:stretch>
        </p:blipFill>
        <p:spPr>
          <a:xfrm>
            <a:off x="2488896" y="3733800"/>
            <a:ext cx="3937608" cy="2334970"/>
          </a:xfrm>
          <a:prstGeom prst="rect">
            <a:avLst/>
          </a:prstGeom>
        </p:spPr>
      </p:pic>
      <p:pic>
        <p:nvPicPr>
          <p:cNvPr id="1028" name="Picture 4" descr="Emmanue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488896" y="1417639"/>
            <a:ext cx="3937608" cy="22223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ownloa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1417638"/>
            <a:ext cx="3124200" cy="3992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084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8" name="Picture 7" descr="ATGC-AHF Revised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35221" y="2852237"/>
            <a:ext cx="5708780" cy="100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35136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3505201"/>
            <a:ext cx="7848600" cy="2003425"/>
          </a:xfrm>
        </p:spPr>
        <p:txBody>
          <a:bodyPr>
            <a:noAutofit/>
          </a:bodyPr>
          <a:lstStyle/>
          <a:p>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
            </a:r>
            <a:br>
              <a:rPr lang="en-US" sz="1600" dirty="0"/>
            </a:br>
            <a:r>
              <a:rPr lang="en-US" sz="1600" dirty="0"/>
              <a:t>Cuyahoga County Board of Health</a:t>
            </a:r>
            <a:br>
              <a:rPr lang="en-US" sz="1600" dirty="0"/>
            </a:br>
            <a:r>
              <a:rPr lang="en-US" sz="1600" dirty="0"/>
              <a:t>Ryan White Part A</a:t>
            </a:r>
            <a:br>
              <a:rPr lang="en-US" sz="1600" dirty="0"/>
            </a:br>
            <a:r>
              <a:rPr lang="en-US" sz="1600" dirty="0"/>
              <a:t>FY26 Program Updates and Showcase of Part A Services</a:t>
            </a:r>
            <a:br>
              <a:rPr lang="en-US" sz="1600" dirty="0"/>
            </a:br>
            <a:r>
              <a:rPr lang="en-US" sz="1600" dirty="0"/>
              <a:t/>
            </a:r>
            <a:br>
              <a:rPr lang="en-US" sz="1600" dirty="0"/>
            </a:br>
            <a:r>
              <a:rPr lang="en-US" sz="1600" dirty="0"/>
              <a:t>Presented by:</a:t>
            </a:r>
            <a:br>
              <a:rPr lang="en-US" sz="1600" dirty="0"/>
            </a:br>
            <a:r>
              <a:rPr lang="en-US" sz="1600" dirty="0"/>
              <a:t>Chris Krueger</a:t>
            </a:r>
            <a:br>
              <a:rPr lang="en-US" sz="1600" dirty="0"/>
            </a:br>
            <a:r>
              <a:rPr lang="en-US" sz="1600" dirty="0"/>
              <a:t>Administrative Director of Services &amp; Grants</a:t>
            </a:r>
            <a:br>
              <a:rPr lang="en-US" sz="1600" dirty="0"/>
            </a:br>
            <a:endParaRPr lang="en-US" sz="1600" dirty="0"/>
          </a:p>
        </p:txBody>
      </p:sp>
      <p:pic>
        <p:nvPicPr>
          <p:cNvPr id="4" name="Picture 3" descr="ATGC-AHF Revised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219200"/>
            <a:ext cx="8229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4310743"/>
            <a:ext cx="3230336" cy="1845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9170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43456" y="0"/>
            <a:ext cx="8229600" cy="990600"/>
          </a:xfrm>
        </p:spPr>
        <p:txBody>
          <a:bodyPr/>
          <a:lstStyle/>
          <a:p>
            <a:r>
              <a:rPr lang="en-US" dirty="0"/>
              <a:t>Our Mission</a:t>
            </a:r>
          </a:p>
        </p:txBody>
      </p:sp>
      <p:graphicFrame>
        <p:nvGraphicFramePr>
          <p:cNvPr id="4" name="Content Placeholder 3"/>
          <p:cNvGraphicFramePr>
            <a:graphicFrameLocks noGrp="1"/>
          </p:cNvGraphicFramePr>
          <p:nvPr>
            <p:ph idx="1"/>
            <p:extLst/>
          </p:nvPr>
        </p:nvGraphicFramePr>
        <p:xfrm>
          <a:off x="1901952" y="762000"/>
          <a:ext cx="8229600" cy="243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050"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057242" y="228600"/>
            <a:ext cx="1232807"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a:extLst>
              <a:ext uri="{FF2B5EF4-FFF2-40B4-BE49-F238E27FC236}">
                <a16:creationId xmlns:a16="http://schemas.microsoft.com/office/drawing/2014/main" id="{D375EB29-D426-B30E-4158-D19A7787C30A}"/>
              </a:ext>
            </a:extLst>
          </p:cNvPr>
          <p:cNvSpPr txBox="1">
            <a:spLocks/>
          </p:cNvSpPr>
          <p:nvPr/>
        </p:nvSpPr>
        <p:spPr>
          <a:xfrm>
            <a:off x="1828800" y="2895600"/>
            <a:ext cx="82296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b="1" u="sng" dirty="0">
                <a:solidFill>
                  <a:srgbClr val="C00000"/>
                </a:solidFill>
                <a:latin typeface="Calibri"/>
              </a:rPr>
              <a:t>Who We Are, Who We Serve</a:t>
            </a:r>
          </a:p>
        </p:txBody>
      </p:sp>
      <p:sp>
        <p:nvSpPr>
          <p:cNvPr id="5" name="Content Placeholder 2"/>
          <p:cNvSpPr txBox="1">
            <a:spLocks/>
          </p:cNvSpPr>
          <p:nvPr/>
        </p:nvSpPr>
        <p:spPr>
          <a:xfrm>
            <a:off x="1828800" y="3663380"/>
            <a:ext cx="8229600" cy="4871021"/>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Clr>
                <a:srgbClr val="873624"/>
              </a:buClr>
              <a:buNone/>
            </a:pPr>
            <a:r>
              <a:rPr lang="en-US" dirty="0">
                <a:solidFill>
                  <a:prstClr val="black"/>
                </a:solidFill>
                <a:latin typeface="Calibri"/>
              </a:rPr>
              <a:t>Founded in 1983, The AIDS Taskforce of Greater Cleveland (ATGC) is one of the oldest and largest AIDS Service Organization (ASO) in Northeast Ohio. We annually provide social and medical services to nearly 1,000 clients living with HIV and prevention services to over 25,000 at greatest risk for acquiring the virus that causes AIDS. Our organization provides a coordinated and collaborative response to HIV/AIDS epidemic affecting Northeast Ohio.</a:t>
            </a:r>
          </a:p>
          <a:p>
            <a:pPr marL="0" indent="0">
              <a:buClr>
                <a:srgbClr val="873624"/>
              </a:buClr>
              <a:buNone/>
            </a:pPr>
            <a:endParaRPr lang="en-US" dirty="0">
              <a:solidFill>
                <a:prstClr val="black"/>
              </a:solidFill>
              <a:latin typeface="Calibri"/>
            </a:endParaRPr>
          </a:p>
          <a:p>
            <a:pPr marL="0" indent="0">
              <a:buClr>
                <a:srgbClr val="873624"/>
              </a:buClr>
              <a:buNone/>
            </a:pPr>
            <a:endParaRPr lang="en-US" dirty="0">
              <a:solidFill>
                <a:prstClr val="black"/>
              </a:solidFill>
              <a:latin typeface="Calibri"/>
            </a:endParaRPr>
          </a:p>
        </p:txBody>
      </p:sp>
    </p:spTree>
    <p:extLst>
      <p:ext uri="{BB962C8B-B14F-4D97-AF65-F5344CB8AC3E}">
        <p14:creationId xmlns:p14="http://schemas.microsoft.com/office/powerpoint/2010/main" val="3444843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514601" y="5334000"/>
            <a:ext cx="184731" cy="369332"/>
          </a:xfrm>
          <a:prstGeom prst="rect">
            <a:avLst/>
          </a:prstGeom>
          <a:noFill/>
        </p:spPr>
        <p:txBody>
          <a:bodyPr wrap="none" rtlCol="0">
            <a:spAutoFit/>
          </a:bodyPr>
          <a:lstStyle/>
          <a:p>
            <a:endParaRPr lang="en-US" dirty="0">
              <a:solidFill>
                <a:prstClr val="black"/>
              </a:solidFill>
              <a:latin typeface="Calibri"/>
            </a:endParaRPr>
          </a:p>
        </p:txBody>
      </p:sp>
      <p:sp>
        <p:nvSpPr>
          <p:cNvPr id="14" name="TextBox 13"/>
          <p:cNvSpPr txBox="1"/>
          <p:nvPr/>
        </p:nvSpPr>
        <p:spPr>
          <a:xfrm>
            <a:off x="1752600" y="1524001"/>
            <a:ext cx="4572000" cy="5293757"/>
          </a:xfrm>
          <a:prstGeom prst="rect">
            <a:avLst/>
          </a:prstGeom>
          <a:noFill/>
        </p:spPr>
        <p:txBody>
          <a:bodyPr wrap="square" rtlCol="0">
            <a:spAutoFit/>
          </a:bodyPr>
          <a:lstStyle/>
          <a:p>
            <a:r>
              <a:rPr lang="en-US" sz="1200" dirty="0">
                <a:solidFill>
                  <a:prstClr val="black"/>
                </a:solidFill>
                <a:latin typeface="Calibri"/>
              </a:rPr>
              <a:t>Tracy Jones - Executive Director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2"/>
              </a:rPr>
              <a:t>tjones@clevelandtaskforce.org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x52924</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 Rebecca </a:t>
            </a:r>
            <a:r>
              <a:rPr lang="en-US" sz="1200" dirty="0" err="1">
                <a:solidFill>
                  <a:prstClr val="black"/>
                </a:solidFill>
                <a:latin typeface="Calibri"/>
              </a:rPr>
              <a:t>Sabala</a:t>
            </a:r>
            <a:r>
              <a:rPr lang="en-US" sz="1200" dirty="0">
                <a:solidFill>
                  <a:prstClr val="black"/>
                </a:solidFill>
                <a:latin typeface="Calibri"/>
              </a:rPr>
              <a:t>- Associate Executive Director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3"/>
              </a:rPr>
              <a:t>rsabala@clevelandtaskforce.org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x52915</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 Leon Hall - Director of Operations</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4"/>
              </a:rPr>
              <a:t>lhall@clevelandtaskforce.org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x52905</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 Janet Gibson – Controller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5"/>
              </a:rPr>
              <a:t>jgibson@clevelandtaskforce.org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Phone: 52921</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err="1">
                <a:solidFill>
                  <a:prstClr val="black"/>
                </a:solidFill>
                <a:latin typeface="Calibri"/>
              </a:rPr>
              <a:t>Natalijia</a:t>
            </a:r>
            <a:r>
              <a:rPr lang="en-US" sz="1200" dirty="0">
                <a:solidFill>
                  <a:prstClr val="black"/>
                </a:solidFill>
                <a:latin typeface="Calibri"/>
              </a:rPr>
              <a:t> </a:t>
            </a:r>
            <a:r>
              <a:rPr lang="en-US" sz="1200" dirty="0" err="1">
                <a:solidFill>
                  <a:prstClr val="black"/>
                </a:solidFill>
                <a:latin typeface="Calibri"/>
              </a:rPr>
              <a:t>Palasic</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Email: </a:t>
            </a:r>
            <a:r>
              <a:rPr lang="en-US" sz="1200" dirty="0">
                <a:solidFill>
                  <a:prstClr val="black"/>
                </a:solidFill>
                <a:latin typeface="Calibri"/>
                <a:hlinkClick r:id="rId6"/>
              </a:rPr>
              <a:t>npalasic@clevelandtaskforce.org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Phone: x52910</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 Chris Krueger - Administrative Director of Services &amp; Grants</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7"/>
              </a:rPr>
              <a:t>ckrueger@clevelandtaskforce.org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x 52909</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Andrea DeJesus – Housing Case Manager Supervisor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8"/>
              </a:rPr>
              <a:t>adejesus@clevelandtaskforce.org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 Phone: x52917</a:t>
            </a:r>
          </a:p>
          <a:p>
            <a:pPr lvl="1">
              <a:buFont typeface="Arial" pitchFamily="34" charset="0"/>
              <a:buChar char="•"/>
            </a:pPr>
            <a:endParaRPr lang="en-US" sz="1400" dirty="0">
              <a:solidFill>
                <a:prstClr val="black"/>
              </a:solidFill>
              <a:latin typeface="Calibri"/>
            </a:endParaRPr>
          </a:p>
        </p:txBody>
      </p:sp>
      <p:sp>
        <p:nvSpPr>
          <p:cNvPr id="15" name="TextBox 14"/>
          <p:cNvSpPr txBox="1"/>
          <p:nvPr/>
        </p:nvSpPr>
        <p:spPr>
          <a:xfrm>
            <a:off x="4038600" y="457200"/>
            <a:ext cx="3886200" cy="1077218"/>
          </a:xfrm>
          <a:prstGeom prst="rect">
            <a:avLst/>
          </a:prstGeom>
          <a:noFill/>
        </p:spPr>
        <p:txBody>
          <a:bodyPr wrap="square" rtlCol="0">
            <a:spAutoFit/>
          </a:bodyPr>
          <a:lstStyle/>
          <a:p>
            <a:r>
              <a:rPr lang="en-US" sz="2800" b="1" u="sng" dirty="0">
                <a:solidFill>
                  <a:srgbClr val="C00000"/>
                </a:solidFill>
                <a:latin typeface="Calibri"/>
              </a:rPr>
              <a:t>ATGC Staff information</a:t>
            </a:r>
          </a:p>
          <a:p>
            <a:r>
              <a:rPr lang="en-US" b="1" u="sng" dirty="0">
                <a:solidFill>
                  <a:prstClr val="black"/>
                </a:solidFill>
                <a:latin typeface="Calibri"/>
              </a:rPr>
              <a:t>ATGC’s Main number is 216-621-0766</a:t>
            </a:r>
          </a:p>
          <a:p>
            <a:pPr algn="ctr"/>
            <a:endParaRPr lang="en-US" dirty="0">
              <a:solidFill>
                <a:prstClr val="black"/>
              </a:solidFill>
              <a:latin typeface="Calibri"/>
            </a:endParaRPr>
          </a:p>
        </p:txBody>
      </p:sp>
      <p:sp>
        <p:nvSpPr>
          <p:cNvPr id="16" name="TextBox 15"/>
          <p:cNvSpPr txBox="1"/>
          <p:nvPr/>
        </p:nvSpPr>
        <p:spPr>
          <a:xfrm>
            <a:off x="6400800" y="1524000"/>
            <a:ext cx="4114800" cy="4616648"/>
          </a:xfrm>
          <a:prstGeom prst="rect">
            <a:avLst/>
          </a:prstGeom>
          <a:noFill/>
        </p:spPr>
        <p:txBody>
          <a:bodyPr wrap="square" rtlCol="0">
            <a:spAutoFit/>
          </a:bodyPr>
          <a:lstStyle/>
          <a:p>
            <a:pPr>
              <a:buFont typeface="Arial" pitchFamily="34" charset="0"/>
              <a:buChar char="•"/>
            </a:pPr>
            <a:r>
              <a:rPr lang="en-US" sz="1200" dirty="0">
                <a:solidFill>
                  <a:prstClr val="black"/>
                </a:solidFill>
                <a:latin typeface="Calibri"/>
              </a:rPr>
              <a:t>Nestor Marrero - Intake Specialist</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9"/>
              </a:rPr>
              <a:t>Nmarrero@clevelandtaskforce.org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Phone: x52953</a:t>
            </a:r>
          </a:p>
          <a:p>
            <a:pPr>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Katherine O’brien – Medical Case Manager </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10"/>
              </a:rPr>
              <a:t>kobrien@clevelandtaskforce.org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52916</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Cheryl Gleeson – Medical Case Manager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11"/>
              </a:rPr>
              <a:t>cgleeson@clevelandtaskforce.org</a:t>
            </a:r>
            <a:endParaRPr lang="en-US" sz="1200" dirty="0">
              <a:solidFill>
                <a:prstClr val="black"/>
              </a:solidFill>
              <a:latin typeface="Calibri"/>
            </a:endParaRPr>
          </a:p>
          <a:p>
            <a:pPr lvl="1">
              <a:buFont typeface="Arial" pitchFamily="34" charset="0"/>
              <a:buChar char="•"/>
            </a:pPr>
            <a:r>
              <a:rPr lang="en-US" sz="1200" dirty="0">
                <a:solidFill>
                  <a:prstClr val="black"/>
                </a:solidFill>
                <a:latin typeface="Calibri"/>
              </a:rPr>
              <a:t> Phone: x52928</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Stanley Davis – Housing Case Manager</a:t>
            </a:r>
          </a:p>
          <a:p>
            <a:pPr lvl="1">
              <a:buFont typeface="Arial" pitchFamily="34" charset="0"/>
              <a:buChar char="•"/>
            </a:pPr>
            <a:r>
              <a:rPr lang="en-US" sz="1200" dirty="0">
                <a:solidFill>
                  <a:prstClr val="black"/>
                </a:solidFill>
                <a:latin typeface="Calibri"/>
              </a:rPr>
              <a:t> Email: </a:t>
            </a:r>
            <a:r>
              <a:rPr lang="en-US" sz="1200" dirty="0">
                <a:solidFill>
                  <a:prstClr val="black"/>
                </a:solidFill>
                <a:latin typeface="Calibri"/>
                <a:hlinkClick r:id="rId12"/>
              </a:rPr>
              <a:t>sdavis@clevelandtaskforce.org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 Phone: 52939</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Dwayne McCully – Housing Case Manager</a:t>
            </a:r>
          </a:p>
          <a:p>
            <a:pPr lvl="1">
              <a:buFont typeface="Arial" pitchFamily="34" charset="0"/>
              <a:buChar char="•"/>
            </a:pPr>
            <a:r>
              <a:rPr lang="en-US" sz="1200" dirty="0">
                <a:solidFill>
                  <a:prstClr val="black"/>
                </a:solidFill>
                <a:latin typeface="Calibri"/>
              </a:rPr>
              <a:t>Email: </a:t>
            </a:r>
            <a:r>
              <a:rPr lang="en-US" sz="1200" dirty="0">
                <a:solidFill>
                  <a:prstClr val="black"/>
                </a:solidFill>
                <a:latin typeface="Calibri"/>
                <a:hlinkClick r:id="rId13"/>
              </a:rPr>
              <a:t>dmccully@clevelandtaskforce.org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 Phone: x52922</a:t>
            </a:r>
          </a:p>
          <a:p>
            <a:pPr lvl="1">
              <a:buFont typeface="Arial" pitchFamily="34" charset="0"/>
              <a:buChar char="•"/>
            </a:pPr>
            <a:endParaRPr lang="en-US" sz="1200" dirty="0">
              <a:solidFill>
                <a:prstClr val="black"/>
              </a:solidFill>
              <a:latin typeface="Calibri"/>
            </a:endParaRPr>
          </a:p>
          <a:p>
            <a:pPr>
              <a:buFont typeface="Arial" pitchFamily="34" charset="0"/>
              <a:buChar char="•"/>
            </a:pPr>
            <a:r>
              <a:rPr lang="en-US" sz="1200" dirty="0">
                <a:solidFill>
                  <a:prstClr val="black"/>
                </a:solidFill>
                <a:latin typeface="Calibri"/>
              </a:rPr>
              <a:t>Charles Kelly – Housing Case Manager</a:t>
            </a:r>
          </a:p>
          <a:p>
            <a:pPr lvl="1">
              <a:buFont typeface="Arial" pitchFamily="34" charset="0"/>
              <a:buChar char="•"/>
            </a:pPr>
            <a:r>
              <a:rPr lang="en-US" sz="1200" dirty="0">
                <a:solidFill>
                  <a:prstClr val="black"/>
                </a:solidFill>
                <a:latin typeface="Calibri"/>
              </a:rPr>
              <a:t>Email: </a:t>
            </a:r>
            <a:r>
              <a:rPr lang="en-US" sz="1200" dirty="0">
                <a:solidFill>
                  <a:prstClr val="black"/>
                </a:solidFill>
                <a:latin typeface="Calibri"/>
                <a:hlinkClick r:id="rId14"/>
              </a:rPr>
              <a:t>ckelly@clevelandtaskforce.org</a:t>
            </a:r>
            <a:r>
              <a:rPr lang="en-US" sz="1200" dirty="0">
                <a:solidFill>
                  <a:prstClr val="black"/>
                </a:solidFill>
                <a:latin typeface="Calibri"/>
              </a:rPr>
              <a:t> </a:t>
            </a:r>
          </a:p>
          <a:p>
            <a:pPr lvl="1">
              <a:buFont typeface="Arial" pitchFamily="34" charset="0"/>
              <a:buChar char="•"/>
            </a:pPr>
            <a:r>
              <a:rPr lang="en-US" sz="1200" dirty="0">
                <a:solidFill>
                  <a:prstClr val="black"/>
                </a:solidFill>
                <a:latin typeface="Calibri"/>
              </a:rPr>
              <a:t>Phone: x52933</a:t>
            </a:r>
          </a:p>
          <a:p>
            <a:endParaRPr lang="en-US" dirty="0">
              <a:solidFill>
                <a:prstClr val="black"/>
              </a:solidFill>
              <a:latin typeface="Calibri"/>
            </a:endParaRPr>
          </a:p>
        </p:txBody>
      </p:sp>
    </p:spTree>
    <p:extLst>
      <p:ext uri="{BB962C8B-B14F-4D97-AF65-F5344CB8AC3E}">
        <p14:creationId xmlns:p14="http://schemas.microsoft.com/office/powerpoint/2010/main" val="1570113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228600"/>
            <a:ext cx="8229600" cy="990600"/>
          </a:xfrm>
        </p:spPr>
        <p:txBody>
          <a:bodyPr>
            <a:normAutofit/>
          </a:bodyPr>
          <a:lstStyle/>
          <a:p>
            <a:r>
              <a:rPr lang="en-US" sz="2400" b="1" u="sng" dirty="0"/>
              <a:t>Medical Case Management</a:t>
            </a:r>
          </a:p>
        </p:txBody>
      </p:sp>
      <p:sp>
        <p:nvSpPr>
          <p:cNvPr id="3" name="TextBox 2"/>
          <p:cNvSpPr txBox="1"/>
          <p:nvPr/>
        </p:nvSpPr>
        <p:spPr>
          <a:xfrm>
            <a:off x="2057400" y="838200"/>
            <a:ext cx="7848600" cy="1600438"/>
          </a:xfrm>
          <a:prstGeom prst="rect">
            <a:avLst/>
          </a:prstGeom>
          <a:noFill/>
        </p:spPr>
        <p:txBody>
          <a:bodyPr wrap="square" rtlCol="0">
            <a:spAutoFit/>
          </a:bodyPr>
          <a:lstStyle/>
          <a:p>
            <a:pPr>
              <a:buFont typeface="Arial" pitchFamily="34" charset="0"/>
              <a:buChar char="•"/>
            </a:pPr>
            <a:r>
              <a:rPr lang="en-US" dirty="0">
                <a:solidFill>
                  <a:prstClr val="black"/>
                </a:solidFill>
                <a:latin typeface="Calibri"/>
              </a:rPr>
              <a:t> </a:t>
            </a:r>
            <a:r>
              <a:rPr lang="en-US" sz="1600" dirty="0">
                <a:solidFill>
                  <a:prstClr val="black"/>
                </a:solidFill>
                <a:latin typeface="Calibri"/>
              </a:rPr>
              <a:t>Ensures that clients have easy access to medications and medical care.</a:t>
            </a:r>
          </a:p>
          <a:p>
            <a:pPr>
              <a:buFont typeface="Arial" pitchFamily="34" charset="0"/>
              <a:buChar char="•"/>
            </a:pPr>
            <a:r>
              <a:rPr lang="en-US" sz="1600" dirty="0">
                <a:solidFill>
                  <a:prstClr val="black"/>
                </a:solidFill>
                <a:latin typeface="Calibri"/>
              </a:rPr>
              <a:t> Complete assessments and create Individual Services Plans, focusing on medical </a:t>
            </a:r>
          </a:p>
          <a:p>
            <a:r>
              <a:rPr lang="en-US" sz="1600" dirty="0">
                <a:solidFill>
                  <a:prstClr val="black"/>
                </a:solidFill>
                <a:latin typeface="Calibri"/>
              </a:rPr>
              <a:t>   and medication goals.</a:t>
            </a:r>
          </a:p>
          <a:p>
            <a:pPr>
              <a:buFont typeface="Arial" pitchFamily="34" charset="0"/>
              <a:buChar char="•"/>
            </a:pPr>
            <a:r>
              <a:rPr lang="en-US" sz="1600" dirty="0">
                <a:solidFill>
                  <a:prstClr val="black"/>
                </a:solidFill>
                <a:latin typeface="Calibri"/>
              </a:rPr>
              <a:t> Assist clients with obtaining medical insurance (</a:t>
            </a:r>
            <a:r>
              <a:rPr lang="en-US" sz="1600" dirty="0" err="1">
                <a:solidFill>
                  <a:prstClr val="black"/>
                </a:solidFill>
                <a:latin typeface="Calibri"/>
              </a:rPr>
              <a:t>ie</a:t>
            </a:r>
            <a:r>
              <a:rPr lang="en-US" sz="1600" dirty="0">
                <a:solidFill>
                  <a:prstClr val="black"/>
                </a:solidFill>
                <a:latin typeface="Calibri"/>
              </a:rPr>
              <a:t>; OHDAP, Medicaid, Medicare) </a:t>
            </a:r>
          </a:p>
          <a:p>
            <a:r>
              <a:rPr lang="en-US" sz="1600" dirty="0">
                <a:solidFill>
                  <a:prstClr val="black"/>
                </a:solidFill>
                <a:latin typeface="Calibri"/>
              </a:rPr>
              <a:t>   and the Marketplace. </a:t>
            </a:r>
          </a:p>
          <a:p>
            <a:pPr>
              <a:buFont typeface="Arial" pitchFamily="34" charset="0"/>
              <a:buChar char="•"/>
            </a:pPr>
            <a:r>
              <a:rPr lang="en-US" sz="1600" dirty="0">
                <a:solidFill>
                  <a:prstClr val="black"/>
                </a:solidFill>
                <a:latin typeface="Calibri"/>
              </a:rPr>
              <a:t> Will make appropriate referrals to medical and other resources if needed. </a:t>
            </a:r>
          </a:p>
        </p:txBody>
      </p:sp>
      <p:sp>
        <p:nvSpPr>
          <p:cNvPr id="5" name="Title 1"/>
          <p:cNvSpPr txBox="1">
            <a:spLocks/>
          </p:cNvSpPr>
          <p:nvPr/>
        </p:nvSpPr>
        <p:spPr>
          <a:xfrm>
            <a:off x="2057400" y="2362200"/>
            <a:ext cx="8229600" cy="990600"/>
          </a:xfrm>
          <a:prstGeom prst="rect">
            <a:avLst/>
          </a:prstGeom>
        </p:spPr>
        <p:txBody>
          <a:bodyPr vert="horz" lIns="91440" tIns="45720" rIns="91440" bIns="45720" rtlCol="0" anchor="ctr">
            <a:normAutofit/>
          </a:bodyPr>
          <a:lstStyle/>
          <a:p>
            <a:pPr>
              <a:spcBef>
                <a:spcPct val="0"/>
              </a:spcBef>
              <a:defRPr/>
            </a:pPr>
            <a:r>
              <a:rPr lang="en-US" sz="2400" b="1" u="sng" spc="-100" dirty="0">
                <a:solidFill>
                  <a:srgbClr val="C00000"/>
                </a:solidFill>
                <a:latin typeface="Calibri"/>
              </a:rPr>
              <a:t>Non-Medical Case Management </a:t>
            </a:r>
          </a:p>
        </p:txBody>
      </p:sp>
      <p:sp>
        <p:nvSpPr>
          <p:cNvPr id="6" name="Content Placeholder 2"/>
          <p:cNvSpPr txBox="1">
            <a:spLocks/>
          </p:cNvSpPr>
          <p:nvPr/>
        </p:nvSpPr>
        <p:spPr>
          <a:xfrm>
            <a:off x="2057400" y="2971800"/>
            <a:ext cx="8229600" cy="1905000"/>
          </a:xfrm>
          <a:prstGeom prst="rect">
            <a:avLst/>
          </a:prstGeom>
        </p:spPr>
        <p:txBody>
          <a:bodyPr vert="horz" lIns="91440" tIns="45720" rIns="91440" bIns="45720" rtlCol="0">
            <a:normAutofit/>
          </a:bodyPr>
          <a:lstStyle/>
          <a:p>
            <a:pPr>
              <a:buClr>
                <a:srgbClr val="873624"/>
              </a:buClr>
              <a:buSzPct val="85000"/>
              <a:buFont typeface="Arial" pitchFamily="34" charset="0"/>
              <a:buChar char="•"/>
              <a:defRPr/>
            </a:pPr>
            <a:r>
              <a:rPr lang="en-US" dirty="0">
                <a:solidFill>
                  <a:prstClr val="black"/>
                </a:solidFill>
                <a:latin typeface="Calibri"/>
              </a:rPr>
              <a:t> </a:t>
            </a:r>
            <a:r>
              <a:rPr lang="en-US" sz="1600" dirty="0">
                <a:solidFill>
                  <a:prstClr val="black"/>
                </a:solidFill>
                <a:latin typeface="Calibri"/>
              </a:rPr>
              <a:t>Provides direct non-medical services for people living with HIV/AIDS: including delivery </a:t>
            </a:r>
          </a:p>
          <a:p>
            <a:pPr>
              <a:buClr>
                <a:srgbClr val="873624"/>
              </a:buClr>
              <a:buSzPct val="85000"/>
              <a:defRPr/>
            </a:pPr>
            <a:r>
              <a:rPr lang="en-US" sz="1600" dirty="0">
                <a:solidFill>
                  <a:prstClr val="black"/>
                </a:solidFill>
                <a:latin typeface="Calibri"/>
              </a:rPr>
              <a:t>  coordination of health care, care giver, mental health, housing services, medical transportation </a:t>
            </a:r>
          </a:p>
          <a:p>
            <a:pPr>
              <a:buClr>
                <a:srgbClr val="873624"/>
              </a:buClr>
              <a:buSzPct val="85000"/>
              <a:defRPr/>
            </a:pPr>
            <a:r>
              <a:rPr lang="en-US" sz="1600" dirty="0">
                <a:solidFill>
                  <a:prstClr val="black"/>
                </a:solidFill>
                <a:latin typeface="Calibri"/>
              </a:rPr>
              <a:t>  assistance and recovery services.  </a:t>
            </a:r>
          </a:p>
          <a:p>
            <a:pPr>
              <a:spcBef>
                <a:spcPct val="20000"/>
              </a:spcBef>
              <a:buClr>
                <a:srgbClr val="873624"/>
              </a:buClr>
              <a:buSzPct val="85000"/>
              <a:buFont typeface="Arial" pitchFamily="34" charset="0"/>
              <a:buChar char="•"/>
              <a:defRPr/>
            </a:pPr>
            <a:r>
              <a:rPr lang="en-US" sz="1600" dirty="0">
                <a:solidFill>
                  <a:prstClr val="black"/>
                </a:solidFill>
                <a:latin typeface="Calibri"/>
              </a:rPr>
              <a:t> Housing Advocacy provides services that assist in attaining/maintaining housing and facilitates </a:t>
            </a:r>
          </a:p>
          <a:p>
            <a:pPr>
              <a:spcBef>
                <a:spcPct val="20000"/>
              </a:spcBef>
              <a:buClr>
                <a:srgbClr val="873624"/>
              </a:buClr>
              <a:buSzPct val="85000"/>
              <a:defRPr/>
            </a:pPr>
            <a:r>
              <a:rPr lang="en-US" sz="1600" dirty="0">
                <a:solidFill>
                  <a:prstClr val="black"/>
                </a:solidFill>
                <a:latin typeface="Calibri"/>
              </a:rPr>
              <a:t>  transition to permanent, safe and affordable housing.</a:t>
            </a:r>
          </a:p>
        </p:txBody>
      </p:sp>
      <p:sp>
        <p:nvSpPr>
          <p:cNvPr id="11" name="Title 1"/>
          <p:cNvSpPr txBox="1">
            <a:spLocks/>
          </p:cNvSpPr>
          <p:nvPr/>
        </p:nvSpPr>
        <p:spPr>
          <a:xfrm>
            <a:off x="1981200" y="4267200"/>
            <a:ext cx="8229600" cy="990600"/>
          </a:xfrm>
          <a:prstGeom prst="rect">
            <a:avLst/>
          </a:prstGeom>
        </p:spPr>
        <p:txBody>
          <a:bodyPr vert="horz" lIns="91440" tIns="45720" rIns="91440" bIns="45720" rtlCol="0" anchor="ctr">
            <a:normAutofit/>
          </a:bodyPr>
          <a:lstStyle/>
          <a:p>
            <a:pPr>
              <a:spcBef>
                <a:spcPct val="0"/>
              </a:spcBef>
              <a:defRPr/>
            </a:pPr>
            <a:r>
              <a:rPr lang="en-US" sz="2400" b="1" u="sng" spc="-100" dirty="0">
                <a:solidFill>
                  <a:srgbClr val="C00000"/>
                </a:solidFill>
                <a:latin typeface="Calibri"/>
              </a:rPr>
              <a:t>Medical Transportation Assistance</a:t>
            </a:r>
          </a:p>
        </p:txBody>
      </p:sp>
      <p:sp>
        <p:nvSpPr>
          <p:cNvPr id="12" name="Rectangle 11"/>
          <p:cNvSpPr/>
          <p:nvPr/>
        </p:nvSpPr>
        <p:spPr>
          <a:xfrm>
            <a:off x="2057400" y="4970384"/>
            <a:ext cx="5943600" cy="1354217"/>
          </a:xfrm>
          <a:prstGeom prst="rect">
            <a:avLst/>
          </a:prstGeom>
        </p:spPr>
        <p:txBody>
          <a:bodyPr wrap="square">
            <a:spAutoFit/>
          </a:bodyPr>
          <a:lstStyle/>
          <a:p>
            <a:pPr>
              <a:buFont typeface="Arial" pitchFamily="34" charset="0"/>
              <a:buChar char="•"/>
            </a:pPr>
            <a:r>
              <a:rPr lang="en-US" dirty="0">
                <a:solidFill>
                  <a:prstClr val="black"/>
                </a:solidFill>
                <a:latin typeface="Calibri"/>
              </a:rPr>
              <a:t> </a:t>
            </a:r>
            <a:r>
              <a:rPr lang="en-US" sz="1600" dirty="0">
                <a:solidFill>
                  <a:prstClr val="black"/>
                </a:solidFill>
                <a:latin typeface="Calibri"/>
              </a:rPr>
              <a:t>Medical transportation services are provided by bus tickets/Para </a:t>
            </a:r>
          </a:p>
          <a:p>
            <a:r>
              <a:rPr lang="en-US" sz="1600" dirty="0">
                <a:solidFill>
                  <a:prstClr val="black"/>
                </a:solidFill>
                <a:latin typeface="Calibri"/>
              </a:rPr>
              <a:t>   Transit, gas cards, ride shares, to enable a client to access medical </a:t>
            </a:r>
          </a:p>
          <a:p>
            <a:r>
              <a:rPr lang="en-US" sz="1600" dirty="0">
                <a:solidFill>
                  <a:prstClr val="black"/>
                </a:solidFill>
                <a:latin typeface="Calibri"/>
              </a:rPr>
              <a:t>   care or other supportive services.</a:t>
            </a:r>
          </a:p>
          <a:p>
            <a:pPr>
              <a:buFont typeface="Arial" pitchFamily="34" charset="0"/>
              <a:buChar char="•"/>
            </a:pPr>
            <a:r>
              <a:rPr lang="en-US" sz="1600" dirty="0">
                <a:solidFill>
                  <a:prstClr val="black"/>
                </a:solidFill>
                <a:latin typeface="Calibri"/>
              </a:rPr>
              <a:t> The agency also provides transportation using the agency van to </a:t>
            </a:r>
          </a:p>
          <a:p>
            <a:r>
              <a:rPr lang="en-US" sz="1600" dirty="0">
                <a:solidFill>
                  <a:prstClr val="black"/>
                </a:solidFill>
                <a:latin typeface="Calibri"/>
              </a:rPr>
              <a:t>   transport clients when needed.</a:t>
            </a:r>
          </a:p>
        </p:txBody>
      </p:sp>
      <p:pic>
        <p:nvPicPr>
          <p:cNvPr id="13" name="Picture 2" descr="RTA Introduces New HealthLine Fleet | RideRTA"/>
          <p:cNvPicPr>
            <a:picLocks noChangeAspect="1" noChangeArrowheads="1"/>
          </p:cNvPicPr>
          <p:nvPr/>
        </p:nvPicPr>
        <p:blipFill>
          <a:blip r:embed="rId2" cstate="print"/>
          <a:srcRect/>
          <a:stretch>
            <a:fillRect/>
          </a:stretch>
        </p:blipFill>
        <p:spPr bwMode="auto">
          <a:xfrm>
            <a:off x="8153400" y="4648200"/>
            <a:ext cx="2135888" cy="1423578"/>
          </a:xfrm>
          <a:prstGeom prst="rect">
            <a:avLst/>
          </a:prstGeom>
          <a:noFill/>
        </p:spPr>
      </p:pic>
    </p:spTree>
    <p:extLst>
      <p:ext uri="{BB962C8B-B14F-4D97-AF65-F5344CB8AC3E}">
        <p14:creationId xmlns:p14="http://schemas.microsoft.com/office/powerpoint/2010/main" val="3449863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304800"/>
            <a:ext cx="8229600" cy="990600"/>
          </a:xfrm>
        </p:spPr>
        <p:txBody>
          <a:bodyPr>
            <a:normAutofit/>
          </a:bodyPr>
          <a:lstStyle/>
          <a:p>
            <a:r>
              <a:rPr lang="en-US" sz="2800" b="1" u="sng" dirty="0"/>
              <a:t>Emergency Financial Assistance (EHE HOME)</a:t>
            </a:r>
          </a:p>
        </p:txBody>
      </p:sp>
      <p:sp>
        <p:nvSpPr>
          <p:cNvPr id="6" name="TextBox 5"/>
          <p:cNvSpPr txBox="1"/>
          <p:nvPr/>
        </p:nvSpPr>
        <p:spPr>
          <a:xfrm>
            <a:off x="1981200" y="914400"/>
            <a:ext cx="8458200" cy="2862322"/>
          </a:xfrm>
          <a:prstGeom prst="rect">
            <a:avLst/>
          </a:prstGeom>
          <a:noFill/>
        </p:spPr>
        <p:txBody>
          <a:bodyPr wrap="square" rtlCol="0">
            <a:spAutoFit/>
          </a:bodyPr>
          <a:lstStyle/>
          <a:p>
            <a:pPr>
              <a:buFont typeface="Arial" pitchFamily="34" charset="0"/>
              <a:buChar char="•"/>
            </a:pPr>
            <a:r>
              <a:rPr lang="en-US" dirty="0">
                <a:solidFill>
                  <a:prstClr val="black"/>
                </a:solidFill>
                <a:latin typeface="Calibri"/>
              </a:rPr>
              <a:t>The EHE Home Program is designed to assist clients with maintaining their households </a:t>
            </a:r>
          </a:p>
          <a:p>
            <a:r>
              <a:rPr lang="en-US" dirty="0">
                <a:solidFill>
                  <a:prstClr val="black"/>
                </a:solidFill>
                <a:latin typeface="Calibri"/>
              </a:rPr>
              <a:t>   when emergencies arise</a:t>
            </a:r>
          </a:p>
          <a:p>
            <a:pPr>
              <a:buFont typeface="Arial" pitchFamily="34" charset="0"/>
              <a:buChar char="•"/>
            </a:pPr>
            <a:r>
              <a:rPr lang="en-US" dirty="0">
                <a:solidFill>
                  <a:prstClr val="black"/>
                </a:solidFill>
                <a:latin typeface="Calibri"/>
              </a:rPr>
              <a:t> The EHE Home Program provides the following assistance with rent:</a:t>
            </a:r>
          </a:p>
          <a:p>
            <a:pPr lvl="1">
              <a:buFont typeface="Arial" pitchFamily="34" charset="0"/>
              <a:buChar char="•"/>
            </a:pPr>
            <a:r>
              <a:rPr lang="en-US" dirty="0">
                <a:solidFill>
                  <a:prstClr val="black"/>
                </a:solidFill>
                <a:latin typeface="Calibri"/>
              </a:rPr>
              <a:t> Assistance with first month’s rent</a:t>
            </a:r>
          </a:p>
          <a:p>
            <a:pPr lvl="1">
              <a:buFont typeface="Arial" pitchFamily="34" charset="0"/>
              <a:buChar char="•"/>
            </a:pPr>
            <a:r>
              <a:rPr lang="en-US" dirty="0">
                <a:solidFill>
                  <a:prstClr val="black"/>
                </a:solidFill>
                <a:latin typeface="Calibri"/>
              </a:rPr>
              <a:t> Assistance with past due rent</a:t>
            </a:r>
          </a:p>
          <a:p>
            <a:pPr>
              <a:buFont typeface="Arial" pitchFamily="34" charset="0"/>
              <a:buChar char="•"/>
            </a:pPr>
            <a:r>
              <a:rPr lang="en-US" dirty="0">
                <a:solidFill>
                  <a:prstClr val="black"/>
                </a:solidFill>
                <a:latin typeface="Calibri"/>
              </a:rPr>
              <a:t>The EHE Home Program can also provide utility assistance when a client is facing utility </a:t>
            </a:r>
          </a:p>
          <a:p>
            <a:r>
              <a:rPr lang="en-US" dirty="0">
                <a:solidFill>
                  <a:prstClr val="black"/>
                </a:solidFill>
                <a:latin typeface="Calibri"/>
              </a:rPr>
              <a:t>   disconnect</a:t>
            </a:r>
          </a:p>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p:txBody>
      </p:sp>
      <p:sp>
        <p:nvSpPr>
          <p:cNvPr id="9" name="Title 1"/>
          <p:cNvSpPr txBox="1">
            <a:spLocks/>
          </p:cNvSpPr>
          <p:nvPr/>
        </p:nvSpPr>
        <p:spPr>
          <a:xfrm>
            <a:off x="2057400" y="3124200"/>
            <a:ext cx="8229600" cy="990600"/>
          </a:xfrm>
          <a:prstGeom prst="rect">
            <a:avLst/>
          </a:prstGeom>
        </p:spPr>
        <p:txBody>
          <a:bodyPr vert="horz" lIns="91440" tIns="45720" rIns="91440" bIns="45720" rtlCol="0" anchor="ctr">
            <a:normAutofit/>
          </a:bodyPr>
          <a:lstStyle/>
          <a:p>
            <a:pPr>
              <a:spcBef>
                <a:spcPct val="0"/>
              </a:spcBef>
              <a:defRPr/>
            </a:pPr>
            <a:r>
              <a:rPr lang="en-US" sz="2800" b="1" u="sng" spc="-100" dirty="0">
                <a:solidFill>
                  <a:srgbClr val="C00000"/>
                </a:solidFill>
                <a:latin typeface="Calibri"/>
              </a:rPr>
              <a:t>AIDS Rental Assistance Program (ARAP)</a:t>
            </a:r>
          </a:p>
        </p:txBody>
      </p:sp>
      <p:sp>
        <p:nvSpPr>
          <p:cNvPr id="10" name="TextBox 9"/>
          <p:cNvSpPr txBox="1"/>
          <p:nvPr/>
        </p:nvSpPr>
        <p:spPr>
          <a:xfrm>
            <a:off x="2133600" y="3810001"/>
            <a:ext cx="7010400" cy="2585323"/>
          </a:xfrm>
          <a:prstGeom prst="rect">
            <a:avLst/>
          </a:prstGeom>
          <a:noFill/>
        </p:spPr>
        <p:txBody>
          <a:bodyPr wrap="square" rtlCol="0">
            <a:spAutoFit/>
          </a:bodyPr>
          <a:lstStyle/>
          <a:p>
            <a:pPr>
              <a:buFont typeface="Arial" pitchFamily="34" charset="0"/>
              <a:buChar char="•"/>
            </a:pPr>
            <a:r>
              <a:rPr lang="en-US" dirty="0">
                <a:solidFill>
                  <a:prstClr val="black"/>
                </a:solidFill>
                <a:latin typeface="Calibri"/>
              </a:rPr>
              <a:t> ARAP is a program to assist clients with maintaining their households when emergencies arise</a:t>
            </a:r>
          </a:p>
          <a:p>
            <a:pPr>
              <a:buFont typeface="Arial" pitchFamily="34" charset="0"/>
              <a:buChar char="•"/>
            </a:pPr>
            <a:r>
              <a:rPr lang="en-US" dirty="0">
                <a:solidFill>
                  <a:prstClr val="black"/>
                </a:solidFill>
                <a:latin typeface="Calibri"/>
              </a:rPr>
              <a:t> ARAP provides the following assistance with rent:</a:t>
            </a:r>
          </a:p>
          <a:p>
            <a:pPr lvl="1">
              <a:buFont typeface="Arial" pitchFamily="34" charset="0"/>
              <a:buChar char="•"/>
            </a:pPr>
            <a:r>
              <a:rPr lang="en-US" dirty="0">
                <a:solidFill>
                  <a:prstClr val="black"/>
                </a:solidFill>
                <a:latin typeface="Calibri"/>
              </a:rPr>
              <a:t> Assistance with first month’s rent</a:t>
            </a:r>
          </a:p>
          <a:p>
            <a:pPr lvl="1">
              <a:buFont typeface="Arial" pitchFamily="34" charset="0"/>
              <a:buChar char="•"/>
            </a:pPr>
            <a:r>
              <a:rPr lang="en-US" dirty="0">
                <a:solidFill>
                  <a:prstClr val="black"/>
                </a:solidFill>
                <a:latin typeface="Calibri"/>
              </a:rPr>
              <a:t> Assistance with past due rent</a:t>
            </a:r>
          </a:p>
          <a:p>
            <a:pPr>
              <a:buFont typeface="Arial" pitchFamily="34" charset="0"/>
              <a:buChar char="•"/>
            </a:pPr>
            <a:r>
              <a:rPr lang="en-US" dirty="0">
                <a:solidFill>
                  <a:prstClr val="black"/>
                </a:solidFill>
                <a:latin typeface="Calibri"/>
              </a:rPr>
              <a:t> ARAP can also provide utility assistance when a client is facing utility </a:t>
            </a:r>
          </a:p>
          <a:p>
            <a:r>
              <a:rPr lang="en-US" dirty="0">
                <a:solidFill>
                  <a:prstClr val="black"/>
                </a:solidFill>
                <a:latin typeface="Calibri"/>
              </a:rPr>
              <a:t>  disconnect</a:t>
            </a:r>
          </a:p>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p:txBody>
      </p:sp>
    </p:spTree>
    <p:extLst>
      <p:ext uri="{BB962C8B-B14F-4D97-AF65-F5344CB8AC3E}">
        <p14:creationId xmlns:p14="http://schemas.microsoft.com/office/powerpoint/2010/main" val="2021062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1934717" y="1981200"/>
            <a:ext cx="8229600" cy="990600"/>
          </a:xfrm>
          <a:prstGeom prst="rect">
            <a:avLst/>
          </a:prstGeom>
        </p:spPr>
        <p:txBody>
          <a:bodyPr vert="horz" lIns="91440" tIns="45720" rIns="91440" bIns="45720" rtlCol="0" anchor="ctr">
            <a:normAutofit fontScale="97500"/>
          </a:bodyPr>
          <a:lstStyle/>
          <a:p>
            <a:pPr>
              <a:spcBef>
                <a:spcPct val="0"/>
              </a:spcBef>
              <a:defRPr/>
            </a:pPr>
            <a:r>
              <a:rPr lang="en-US" sz="2800" b="1" u="sng" spc="-100" dirty="0">
                <a:solidFill>
                  <a:srgbClr val="C00000"/>
                </a:solidFill>
                <a:latin typeface="Calibri"/>
              </a:rPr>
              <a:t>Food Bank/Home Delivered Meals Program</a:t>
            </a:r>
          </a:p>
        </p:txBody>
      </p:sp>
      <p:sp>
        <p:nvSpPr>
          <p:cNvPr id="14" name="Rectangle 13"/>
          <p:cNvSpPr/>
          <p:nvPr/>
        </p:nvSpPr>
        <p:spPr>
          <a:xfrm>
            <a:off x="2031111" y="3074076"/>
            <a:ext cx="6324600" cy="2031325"/>
          </a:xfrm>
          <a:prstGeom prst="rect">
            <a:avLst/>
          </a:prstGeom>
        </p:spPr>
        <p:txBody>
          <a:bodyPr wrap="square">
            <a:spAutoFit/>
          </a:bodyPr>
          <a:lstStyle/>
          <a:p>
            <a:pPr>
              <a:buFont typeface="Arial" pitchFamily="34" charset="0"/>
              <a:buChar char="•"/>
            </a:pPr>
            <a:r>
              <a:rPr lang="en-US" dirty="0">
                <a:solidFill>
                  <a:prstClr val="black"/>
                </a:solidFill>
                <a:latin typeface="Calibri"/>
              </a:rPr>
              <a:t> Provides a combination of dry goods, non-perishable and frozen items as well as nutritional staples essential to a clients diet.  </a:t>
            </a:r>
          </a:p>
          <a:p>
            <a:pPr>
              <a:buFont typeface="Arial" pitchFamily="34" charset="0"/>
              <a:buChar char="•"/>
            </a:pPr>
            <a:r>
              <a:rPr lang="en-US" dirty="0">
                <a:solidFill>
                  <a:prstClr val="black"/>
                </a:solidFill>
                <a:latin typeface="Calibri"/>
              </a:rPr>
              <a:t> A home delivered food program is also available for clients who </a:t>
            </a:r>
          </a:p>
          <a:p>
            <a:r>
              <a:rPr lang="en-US" dirty="0">
                <a:solidFill>
                  <a:prstClr val="black"/>
                </a:solidFill>
                <a:latin typeface="Calibri"/>
              </a:rPr>
              <a:t>  are housebound with a prescription.</a:t>
            </a:r>
          </a:p>
          <a:p>
            <a:pPr>
              <a:buFont typeface="Arial" pitchFamily="34" charset="0"/>
              <a:buChar char="•"/>
            </a:pPr>
            <a:r>
              <a:rPr lang="en-US" dirty="0">
                <a:solidFill>
                  <a:prstClr val="black"/>
                </a:solidFill>
                <a:latin typeface="Calibri"/>
              </a:rPr>
              <a:t> Clients can also receive the following non-food items:</a:t>
            </a:r>
          </a:p>
          <a:p>
            <a:pPr lvl="1">
              <a:buFont typeface="Wingdings" pitchFamily="2" charset="2"/>
              <a:buChar char="ü"/>
            </a:pPr>
            <a:r>
              <a:rPr lang="en-US" dirty="0">
                <a:solidFill>
                  <a:prstClr val="black"/>
                </a:solidFill>
                <a:latin typeface="Calibri"/>
              </a:rPr>
              <a:t>Personal hygiene products</a:t>
            </a:r>
          </a:p>
          <a:p>
            <a:pPr lvl="1">
              <a:buFont typeface="Wingdings" pitchFamily="2" charset="2"/>
              <a:buChar char="ü"/>
            </a:pPr>
            <a:r>
              <a:rPr lang="en-US" dirty="0">
                <a:solidFill>
                  <a:prstClr val="black"/>
                </a:solidFill>
                <a:latin typeface="Calibri"/>
              </a:rPr>
              <a:t>Household cleaning supplies</a:t>
            </a: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58201" y="2362200"/>
            <a:ext cx="1771651"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2057400" y="3919479"/>
            <a:ext cx="8305800" cy="1200329"/>
          </a:xfrm>
          <a:prstGeom prst="rect">
            <a:avLst/>
          </a:prstGeom>
          <a:noFill/>
        </p:spPr>
        <p:txBody>
          <a:bodyPr wrap="square" rtlCol="0">
            <a:spAutoFit/>
          </a:bodyPr>
          <a:lstStyle/>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a:p>
            <a:pPr>
              <a:buFont typeface="Arial" pitchFamily="34" charset="0"/>
              <a:buChar char="•"/>
            </a:pPr>
            <a:endParaRPr lang="en-US" dirty="0">
              <a:solidFill>
                <a:prstClr val="black"/>
              </a:solidFill>
              <a:latin typeface="Calibri"/>
            </a:endParaRPr>
          </a:p>
        </p:txBody>
      </p:sp>
    </p:spTree>
    <p:extLst>
      <p:ext uri="{BB962C8B-B14F-4D97-AF65-F5344CB8AC3E}">
        <p14:creationId xmlns:p14="http://schemas.microsoft.com/office/powerpoint/2010/main" val="1591625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81000"/>
            <a:ext cx="8229600" cy="990600"/>
          </a:xfrm>
        </p:spPr>
        <p:txBody>
          <a:bodyPr>
            <a:normAutofit/>
          </a:bodyPr>
          <a:lstStyle/>
          <a:p>
            <a:r>
              <a:rPr lang="en-US" dirty="0"/>
              <a:t>Additional Programs and Services</a:t>
            </a:r>
          </a:p>
        </p:txBody>
      </p:sp>
      <p:sp>
        <p:nvSpPr>
          <p:cNvPr id="3" name="Content Placeholder 2"/>
          <p:cNvSpPr>
            <a:spLocks noGrp="1"/>
          </p:cNvSpPr>
          <p:nvPr>
            <p:ph idx="1"/>
          </p:nvPr>
        </p:nvSpPr>
        <p:spPr>
          <a:xfrm>
            <a:off x="1828800" y="2286000"/>
            <a:ext cx="8534400" cy="4191000"/>
          </a:xfrm>
        </p:spPr>
        <p:txBody>
          <a:bodyPr>
            <a:normAutofit fontScale="25000" lnSpcReduction="20000"/>
          </a:bodyPr>
          <a:lstStyle/>
          <a:p>
            <a:r>
              <a:rPr lang="en-US" sz="9600" dirty="0"/>
              <a:t>Services include</a:t>
            </a:r>
            <a:r>
              <a:rPr lang="en-US" sz="7400" dirty="0"/>
              <a:t>:</a:t>
            </a:r>
          </a:p>
          <a:p>
            <a:pPr lvl="1"/>
            <a:r>
              <a:rPr lang="en-US" sz="6400" dirty="0">
                <a:solidFill>
                  <a:schemeClr val="tx2"/>
                </a:solidFill>
              </a:rPr>
              <a:t>HIV Mobile Testing Unit: </a:t>
            </a:r>
            <a:r>
              <a:rPr lang="en-US" sz="6400" dirty="0"/>
              <a:t>a mobile unit that goes out into the community to various locations to provide onsite rapid testing. Unit provide immediate linkage to care when warranted.</a:t>
            </a:r>
          </a:p>
          <a:p>
            <a:pPr lvl="1"/>
            <a:r>
              <a:rPr lang="en-US" sz="6400" dirty="0">
                <a:solidFill>
                  <a:srgbClr val="C00000"/>
                </a:solidFill>
              </a:rPr>
              <a:t>HIV Testing</a:t>
            </a:r>
            <a:r>
              <a:rPr lang="en-US" sz="6400" dirty="0"/>
              <a:t>: ATGC offers free HIV testing to anyone who comes to our office during business hours. Along with in person testing ATGC also offers free at home HIV testing kits.</a:t>
            </a:r>
          </a:p>
          <a:p>
            <a:pPr lvl="1"/>
            <a:r>
              <a:rPr lang="en-US" sz="6400" dirty="0">
                <a:solidFill>
                  <a:schemeClr val="bg2"/>
                </a:solidFill>
              </a:rPr>
              <a:t>Men’s Support Groups: </a:t>
            </a:r>
            <a:r>
              <a:rPr lang="en-US" sz="6400" dirty="0"/>
              <a:t>Support and education</a:t>
            </a:r>
            <a:r>
              <a:rPr lang="en-US" sz="6400" dirty="0">
                <a:solidFill>
                  <a:schemeClr val="bg2"/>
                </a:solidFill>
              </a:rPr>
              <a:t> </a:t>
            </a:r>
            <a:r>
              <a:rPr lang="en-US" sz="6400" dirty="0"/>
              <a:t>for people living with HIV and AIDS. Every Monday starting at 5:30pm. </a:t>
            </a:r>
          </a:p>
          <a:p>
            <a:pPr lvl="1"/>
            <a:r>
              <a:rPr lang="en-US" sz="6400" dirty="0">
                <a:solidFill>
                  <a:schemeClr val="bg2"/>
                </a:solidFill>
              </a:rPr>
              <a:t>Women Support Group: </a:t>
            </a:r>
            <a:r>
              <a:rPr lang="en-US" sz="6400" dirty="0"/>
              <a:t>Support and education for people living with HIV and AIDS. Every 2</a:t>
            </a:r>
            <a:r>
              <a:rPr lang="en-US" sz="6400" baseline="30000" dirty="0"/>
              <a:t>nd</a:t>
            </a:r>
            <a:r>
              <a:rPr lang="en-US" sz="6400" dirty="0"/>
              <a:t> Tuesday of the month starting at 11:00am.</a:t>
            </a:r>
          </a:p>
          <a:p>
            <a:pPr lvl="1"/>
            <a:r>
              <a:rPr lang="en-US" sz="6400" dirty="0">
                <a:solidFill>
                  <a:schemeClr val="bg2"/>
                </a:solidFill>
              </a:rPr>
              <a:t>Beyond Identities Community Center (BICC): </a:t>
            </a:r>
            <a:r>
              <a:rPr lang="en-US" sz="6400" dirty="0"/>
              <a:t>a membership based prevention education program that addresses the youth development needs of LGBTQ youth of color ages 14-24 in an effort to reduce their risk for HIV/AIDS transmission.</a:t>
            </a:r>
          </a:p>
          <a:p>
            <a:pPr lvl="1"/>
            <a:r>
              <a:rPr lang="en-US" sz="6400" dirty="0">
                <a:solidFill>
                  <a:schemeClr val="bg2"/>
                </a:solidFill>
              </a:rPr>
              <a:t>Project Dawn</a:t>
            </a:r>
            <a:r>
              <a:rPr lang="en-US" sz="6400" dirty="0"/>
              <a:t>: A program that provides naloxone to community members within Cuyahoga </a:t>
            </a:r>
          </a:p>
          <a:p>
            <a:pPr marL="274320" lvl="1" indent="0">
              <a:buNone/>
            </a:pPr>
            <a:r>
              <a:rPr lang="en-US" sz="6400" dirty="0"/>
              <a:t>   County at no cost.</a:t>
            </a:r>
          </a:p>
          <a:p>
            <a:pPr lvl="1"/>
            <a:r>
              <a:rPr lang="en-US" sz="6400" dirty="0">
                <a:solidFill>
                  <a:srgbClr val="C00000"/>
                </a:solidFill>
              </a:rPr>
              <a:t>AIDS Healthcare Foundation Health Care Center and Pharmacy</a:t>
            </a:r>
          </a:p>
          <a:p>
            <a:pPr lvl="1"/>
            <a:r>
              <a:rPr lang="en-US" sz="6400" dirty="0">
                <a:solidFill>
                  <a:srgbClr val="C00000"/>
                </a:solidFill>
              </a:rPr>
              <a:t>AHF Wellness Clinic</a:t>
            </a:r>
            <a:r>
              <a:rPr lang="en-US" sz="6400" dirty="0"/>
              <a:t>: A program that provides free HIV and STD testing and treatment to community members at no cost. This program is available Monday through Thursday 1:00pm to 4:00pm and is first come first serve.</a:t>
            </a:r>
            <a:endParaRPr lang="en-US" sz="6400" dirty="0">
              <a:solidFill>
                <a:srgbClr val="C00000"/>
              </a:solidFill>
            </a:endParaRPr>
          </a:p>
          <a:p>
            <a:pPr marL="274320" lvl="1" indent="0">
              <a:buNone/>
            </a:pPr>
            <a:endParaRPr lang="en-US" sz="4900" dirty="0"/>
          </a:p>
          <a:p>
            <a:pPr marL="274320" lvl="1" indent="0">
              <a:buNone/>
            </a:pPr>
            <a:endParaRPr lang="en-US" sz="4900" dirty="0"/>
          </a:p>
          <a:p>
            <a:pPr marL="274320" lvl="1" indent="0">
              <a:buNone/>
            </a:pPr>
            <a:endParaRPr lang="en-US" sz="4900" dirty="0"/>
          </a:p>
          <a:p>
            <a:pPr marL="274320" lvl="1" indent="0">
              <a:buNone/>
            </a:pPr>
            <a:endParaRPr lang="en-US" dirty="0"/>
          </a:p>
          <a:p>
            <a:pPr marL="274320" lvl="1" indent="0">
              <a:buNone/>
            </a:pPr>
            <a:endParaRPr lang="en-US" dirty="0"/>
          </a:p>
          <a:p>
            <a:pPr marL="274320" lvl="1" indent="0" algn="just">
              <a:buNone/>
            </a:pPr>
            <a:r>
              <a:rPr lang="en-US" dirty="0"/>
              <a:t>    	</a:t>
            </a:r>
            <a:endParaRPr lang="en-US" dirty="0">
              <a:solidFill>
                <a:schemeClr val="bg2"/>
              </a:solidFill>
            </a:endParaRPr>
          </a:p>
          <a:p>
            <a:pPr marL="274320" lvl="1" indent="0">
              <a:buNone/>
            </a:pPr>
            <a:endParaRPr lang="en-US" dirty="0"/>
          </a:p>
        </p:txBody>
      </p:sp>
      <p:sp>
        <p:nvSpPr>
          <p:cNvPr id="4" name="TextBox 3"/>
          <p:cNvSpPr txBox="1"/>
          <p:nvPr/>
        </p:nvSpPr>
        <p:spPr>
          <a:xfrm>
            <a:off x="2133600" y="1143000"/>
            <a:ext cx="8153400" cy="1107996"/>
          </a:xfrm>
          <a:prstGeom prst="rect">
            <a:avLst/>
          </a:prstGeom>
          <a:noFill/>
        </p:spPr>
        <p:txBody>
          <a:bodyPr wrap="square" rtlCol="0">
            <a:spAutoFit/>
          </a:bodyPr>
          <a:lstStyle/>
          <a:p>
            <a:r>
              <a:rPr lang="en-US" sz="2400" dirty="0">
                <a:solidFill>
                  <a:prstClr val="black"/>
                </a:solidFill>
                <a:latin typeface="Calibri"/>
              </a:rPr>
              <a:t>Provides the community with information on HIV/AIDS while offering testing and prevention services through our agency.</a:t>
            </a:r>
          </a:p>
          <a:p>
            <a:endParaRPr lang="en-US" dirty="0">
              <a:solidFill>
                <a:prstClr val="black"/>
              </a:solidFill>
              <a:latin typeface="Calibri"/>
            </a:endParaRPr>
          </a:p>
        </p:txBody>
      </p:sp>
    </p:spTree>
    <p:extLst>
      <p:ext uri="{BB962C8B-B14F-4D97-AF65-F5344CB8AC3E}">
        <p14:creationId xmlns:p14="http://schemas.microsoft.com/office/powerpoint/2010/main" val="2299739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t>ATGC Data 2025</a:t>
            </a:r>
          </a:p>
        </p:txBody>
      </p:sp>
      <p:sp>
        <p:nvSpPr>
          <p:cNvPr id="3" name="Content Placeholder 2"/>
          <p:cNvSpPr>
            <a:spLocks noGrp="1"/>
          </p:cNvSpPr>
          <p:nvPr>
            <p:ph idx="1"/>
          </p:nvPr>
        </p:nvSpPr>
        <p:spPr>
          <a:xfrm>
            <a:off x="1981200" y="1524000"/>
            <a:ext cx="4495800" cy="5029200"/>
          </a:xfrm>
        </p:spPr>
        <p:txBody>
          <a:bodyPr>
            <a:normAutofit lnSpcReduction="10000"/>
          </a:bodyPr>
          <a:lstStyle/>
          <a:p>
            <a:pPr>
              <a:buNone/>
            </a:pPr>
            <a:r>
              <a:rPr lang="en-US" sz="1600" b="1" u="sng" dirty="0"/>
              <a:t>Case Management Data</a:t>
            </a:r>
          </a:p>
          <a:p>
            <a:r>
              <a:rPr lang="en-US" sz="1600" dirty="0"/>
              <a:t>719 clients in Case Management Services</a:t>
            </a:r>
          </a:p>
          <a:p>
            <a:pPr lvl="1"/>
            <a:r>
              <a:rPr lang="en-US" sz="1600" dirty="0"/>
              <a:t>617 non-medical clients</a:t>
            </a:r>
          </a:p>
          <a:p>
            <a:pPr lvl="1"/>
            <a:r>
              <a:rPr lang="en-US" sz="1600" dirty="0"/>
              <a:t>102 medical clients</a:t>
            </a:r>
          </a:p>
          <a:p>
            <a:r>
              <a:rPr lang="en-US" sz="1600" dirty="0"/>
              <a:t>190 clients completed intakes</a:t>
            </a:r>
          </a:p>
          <a:p>
            <a:r>
              <a:rPr lang="en-US" sz="1600" dirty="0"/>
              <a:t>Average caseload size was 98 in 2025</a:t>
            </a:r>
          </a:p>
          <a:p>
            <a:pPr>
              <a:buNone/>
            </a:pPr>
            <a:r>
              <a:rPr lang="en-US" sz="1600" b="1" u="sng" dirty="0"/>
              <a:t>EHE Home Data</a:t>
            </a:r>
          </a:p>
          <a:p>
            <a:r>
              <a:rPr lang="en-US" sz="1600" dirty="0"/>
              <a:t>255 clients utilized ARAP in 2025</a:t>
            </a:r>
          </a:p>
          <a:p>
            <a:pPr lvl="1"/>
            <a:r>
              <a:rPr lang="en-US" sz="1600" dirty="0"/>
              <a:t>64 received utility assistance</a:t>
            </a:r>
          </a:p>
          <a:p>
            <a:pPr lvl="1"/>
            <a:r>
              <a:rPr lang="en-US" sz="1600" dirty="0"/>
              <a:t>76 received rental assistance</a:t>
            </a:r>
          </a:p>
          <a:p>
            <a:pPr lvl="1"/>
            <a:r>
              <a:rPr lang="en-US" sz="1600" dirty="0"/>
              <a:t>37 received assistance with first month's rent/security deposit</a:t>
            </a:r>
          </a:p>
          <a:p>
            <a:pPr lvl="1"/>
            <a:r>
              <a:rPr lang="en-US" sz="1600" dirty="0"/>
              <a:t>64 received both rental and utility assistance</a:t>
            </a:r>
            <a:endParaRPr lang="en-US" sz="1600" b="1" u="sng" dirty="0">
              <a:highlight>
                <a:srgbClr val="FFFF00"/>
              </a:highlight>
            </a:endParaRPr>
          </a:p>
          <a:p>
            <a:pPr marL="0" indent="0">
              <a:buNone/>
            </a:pPr>
            <a:r>
              <a:rPr lang="en-US" sz="1600" b="1" u="sng" dirty="0"/>
              <a:t>ARAP Data</a:t>
            </a:r>
          </a:p>
          <a:p>
            <a:r>
              <a:rPr lang="en-US" sz="1600" dirty="0"/>
              <a:t>249 applications for utility assistance</a:t>
            </a:r>
          </a:p>
          <a:p>
            <a:r>
              <a:rPr lang="en-US" sz="1600" dirty="0"/>
              <a:t>68 applications for rental/mortgage assistance</a:t>
            </a:r>
          </a:p>
          <a:p>
            <a:pPr>
              <a:buNone/>
            </a:pPr>
            <a:r>
              <a:rPr lang="en-US" sz="1600" b="1" u="sng" dirty="0"/>
              <a:t>Food Pantry Data</a:t>
            </a:r>
          </a:p>
          <a:p>
            <a:r>
              <a:rPr lang="en-US" sz="1600" dirty="0"/>
              <a:t>1720 food pantry bags provided to clients in 2025</a:t>
            </a:r>
          </a:p>
          <a:p>
            <a:endParaRPr lang="en-US" dirty="0"/>
          </a:p>
          <a:p>
            <a:pPr lvl="1"/>
            <a:endParaRPr lang="en-US" dirty="0"/>
          </a:p>
          <a:p>
            <a:pPr lvl="1"/>
            <a:endParaRPr lang="en-US" dirty="0"/>
          </a:p>
        </p:txBody>
      </p:sp>
      <p:sp>
        <p:nvSpPr>
          <p:cNvPr id="5" name="Content Placeholder 2"/>
          <p:cNvSpPr txBox="1">
            <a:spLocks/>
          </p:cNvSpPr>
          <p:nvPr/>
        </p:nvSpPr>
        <p:spPr>
          <a:xfrm>
            <a:off x="6705600" y="1676400"/>
            <a:ext cx="3810000" cy="4876800"/>
          </a:xfrm>
          <a:prstGeom prst="rect">
            <a:avLst/>
          </a:prstGeom>
        </p:spPr>
        <p:txBody>
          <a:bodyPr vert="horz" lIns="91440" tIns="45720" rIns="91440" bIns="45720" rtlCol="0">
            <a:normAutofit lnSpcReduction="10000"/>
          </a:bodyPr>
          <a:lstStyle/>
          <a:p>
            <a:pPr marL="182880" indent="-182880">
              <a:spcBef>
                <a:spcPct val="20000"/>
              </a:spcBef>
              <a:buClr>
                <a:srgbClr val="873624"/>
              </a:buClr>
              <a:buSzPct val="85000"/>
              <a:defRPr/>
            </a:pPr>
            <a:r>
              <a:rPr lang="en-US" sz="1600" b="1" u="sng" dirty="0">
                <a:solidFill>
                  <a:prstClr val="black"/>
                </a:solidFill>
                <a:latin typeface="Calibri"/>
              </a:rPr>
              <a:t>Produce to the People (May 2025-October 2025)</a:t>
            </a:r>
          </a:p>
          <a:p>
            <a:pPr marL="285750" indent="-285750">
              <a:spcBef>
                <a:spcPct val="20000"/>
              </a:spcBef>
              <a:buClr>
                <a:srgbClr val="873624"/>
              </a:buClr>
              <a:buSzPct val="85000"/>
              <a:buFont typeface="Arial" panose="020B0604020202020204" pitchFamily="34" charset="0"/>
              <a:buChar char="•"/>
              <a:defRPr/>
            </a:pPr>
            <a:r>
              <a:rPr lang="en-US" sz="1600" dirty="0">
                <a:solidFill>
                  <a:prstClr val="black"/>
                </a:solidFill>
                <a:latin typeface="Calibri"/>
              </a:rPr>
              <a:t>2452 individuals living in Cuyahoga County participated</a:t>
            </a:r>
          </a:p>
          <a:p>
            <a:pPr marL="182880" indent="-182880">
              <a:spcBef>
                <a:spcPct val="20000"/>
              </a:spcBef>
              <a:buClr>
                <a:srgbClr val="873624"/>
              </a:buClr>
              <a:buSzPct val="85000"/>
              <a:defRPr/>
            </a:pPr>
            <a:r>
              <a:rPr lang="en-US" sz="1600" b="1" u="sng" dirty="0">
                <a:solidFill>
                  <a:prstClr val="black"/>
                </a:solidFill>
                <a:latin typeface="Calibri"/>
              </a:rPr>
              <a:t>HIV Testing Data</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ATGC provided 5752 in 2025</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45 HIV positive tests results in 2025</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.87% positivity rate in 2025</a:t>
            </a:r>
          </a:p>
          <a:p>
            <a:pPr marL="182880" indent="-182880">
              <a:spcBef>
                <a:spcPct val="20000"/>
              </a:spcBef>
              <a:buClr>
                <a:srgbClr val="873624"/>
              </a:buClr>
              <a:buSzPct val="85000"/>
              <a:defRPr/>
            </a:pPr>
            <a:r>
              <a:rPr lang="en-US" sz="1600" b="1" u="sng" dirty="0">
                <a:solidFill>
                  <a:prstClr val="black"/>
                </a:solidFill>
                <a:latin typeface="Calibri"/>
              </a:rPr>
              <a:t>AHF Wellness</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Wellness provided STD testing to 1185 individuals in 2025 and had 4 positive HIV test result. AHF Wellness also had 49 new Prep patients in 2025.</a:t>
            </a:r>
          </a:p>
          <a:p>
            <a:pPr marL="182880" indent="-182880">
              <a:spcBef>
                <a:spcPct val="20000"/>
              </a:spcBef>
              <a:buClr>
                <a:srgbClr val="873624"/>
              </a:buClr>
              <a:buSzPct val="85000"/>
              <a:defRPr/>
            </a:pPr>
            <a:r>
              <a:rPr lang="en-US" sz="1600" b="1" u="sng" dirty="0">
                <a:solidFill>
                  <a:prstClr val="black"/>
                </a:solidFill>
                <a:latin typeface="Calibri"/>
              </a:rPr>
              <a:t>Beyond Identities Community Center</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1,352 youth visits in 2025</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13 HIV tests performed at BICC</a:t>
            </a:r>
          </a:p>
          <a:p>
            <a:pPr marL="182880" indent="-182880">
              <a:spcBef>
                <a:spcPct val="20000"/>
              </a:spcBef>
              <a:buClr>
                <a:srgbClr val="873624"/>
              </a:buClr>
              <a:buSzPct val="85000"/>
              <a:buFont typeface="Arial" pitchFamily="34" charset="0"/>
              <a:buChar char="•"/>
              <a:defRPr/>
            </a:pPr>
            <a:r>
              <a:rPr lang="en-US" sz="1600" dirty="0">
                <a:solidFill>
                  <a:prstClr val="black"/>
                </a:solidFill>
                <a:latin typeface="Calibri"/>
              </a:rPr>
              <a:t>3 positive HIV test result in 2025 from BICC</a:t>
            </a:r>
          </a:p>
          <a:p>
            <a:pPr marL="182880" indent="-182880">
              <a:spcBef>
                <a:spcPct val="20000"/>
              </a:spcBef>
              <a:buClr>
                <a:srgbClr val="873624"/>
              </a:buClr>
              <a:buSzPct val="85000"/>
              <a:buFont typeface="Arial" pitchFamily="34" charset="0"/>
              <a:buChar char="•"/>
              <a:defRPr/>
            </a:pPr>
            <a:endParaRPr lang="en-US" sz="2400" dirty="0">
              <a:solidFill>
                <a:prstClr val="black"/>
              </a:solidFill>
              <a:latin typeface="Calibri"/>
            </a:endParaRPr>
          </a:p>
          <a:p>
            <a:pPr lvl="1" indent="-182880">
              <a:spcBef>
                <a:spcPct val="20000"/>
              </a:spcBef>
              <a:buClr>
                <a:srgbClr val="873624"/>
              </a:buClr>
              <a:buSzPct val="85000"/>
              <a:buFont typeface="Arial" pitchFamily="34" charset="0"/>
              <a:buChar char="•"/>
              <a:defRPr/>
            </a:pPr>
            <a:endParaRPr lang="en-US" sz="2000" dirty="0">
              <a:solidFill>
                <a:prstClr val="black"/>
              </a:solidFill>
              <a:latin typeface="Calibri"/>
            </a:endParaRPr>
          </a:p>
          <a:p>
            <a:pPr lvl="1" indent="-182880">
              <a:spcBef>
                <a:spcPct val="20000"/>
              </a:spcBef>
              <a:buClr>
                <a:srgbClr val="873624"/>
              </a:buClr>
              <a:buSzPct val="85000"/>
              <a:buFont typeface="Arial" pitchFamily="34" charset="0"/>
              <a:buChar char="•"/>
              <a:defRPr/>
            </a:pPr>
            <a:endParaRPr lang="en-US" sz="2000" dirty="0">
              <a:solidFill>
                <a:prstClr val="black"/>
              </a:solidFill>
              <a:latin typeface="Calibri"/>
            </a:endParaRPr>
          </a:p>
        </p:txBody>
      </p:sp>
    </p:spTree>
    <p:extLst>
      <p:ext uri="{BB962C8B-B14F-4D97-AF65-F5344CB8AC3E}">
        <p14:creationId xmlns:p14="http://schemas.microsoft.com/office/powerpoint/2010/main" val="1578240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981200" y="533400"/>
            <a:ext cx="8229600" cy="990600"/>
          </a:xfrm>
          <a:prstGeom prst="rect">
            <a:avLst/>
          </a:prstGeom>
        </p:spPr>
        <p:txBody>
          <a:bodyPr/>
          <a:lstStyle/>
          <a:p>
            <a:pPr>
              <a:spcBef>
                <a:spcPct val="0"/>
              </a:spcBef>
              <a:defRPr/>
            </a:pPr>
            <a:r>
              <a:rPr lang="en-US" sz="4000" b="1" u="sng" spc="-100" dirty="0">
                <a:solidFill>
                  <a:srgbClr val="C00000"/>
                </a:solidFill>
                <a:latin typeface="Calibri"/>
              </a:rPr>
              <a:t>What’s New?</a:t>
            </a:r>
          </a:p>
        </p:txBody>
      </p:sp>
      <p:pic>
        <p:nvPicPr>
          <p:cNvPr id="4" name="Picture 3">
            <a:extLst>
              <a:ext uri="{FF2B5EF4-FFF2-40B4-BE49-F238E27FC236}">
                <a16:creationId xmlns:a16="http://schemas.microsoft.com/office/drawing/2014/main" id="{1EC5BA5A-0841-5E47-5040-283CCFB3042F}"/>
              </a:ext>
            </a:extLst>
          </p:cNvPr>
          <p:cNvPicPr>
            <a:picLocks noChangeAspect="1"/>
          </p:cNvPicPr>
          <p:nvPr/>
        </p:nvPicPr>
        <p:blipFill>
          <a:blip r:embed="rId2"/>
          <a:stretch>
            <a:fillRect/>
          </a:stretch>
        </p:blipFill>
        <p:spPr>
          <a:xfrm>
            <a:off x="2133600" y="2076112"/>
            <a:ext cx="2086266" cy="2419688"/>
          </a:xfrm>
          <a:prstGeom prst="rect">
            <a:avLst/>
          </a:prstGeom>
        </p:spPr>
      </p:pic>
      <p:sp>
        <p:nvSpPr>
          <p:cNvPr id="5" name="Rectangle 4">
            <a:extLst>
              <a:ext uri="{FF2B5EF4-FFF2-40B4-BE49-F238E27FC236}">
                <a16:creationId xmlns:a16="http://schemas.microsoft.com/office/drawing/2014/main" id="{BBA9D829-877F-9B2A-12D8-8DF27EB3AA65}"/>
              </a:ext>
            </a:extLst>
          </p:cNvPr>
          <p:cNvSpPr/>
          <p:nvPr/>
        </p:nvSpPr>
        <p:spPr>
          <a:xfrm>
            <a:off x="1836199" y="4503004"/>
            <a:ext cx="2833468" cy="830997"/>
          </a:xfrm>
          <a:prstGeom prst="rect">
            <a:avLst/>
          </a:prstGeom>
          <a:noFill/>
        </p:spPr>
        <p:txBody>
          <a:bodyPr wrap="none" lIns="91440" tIns="45720" rIns="91440" bIns="45720">
            <a:spAutoFit/>
          </a:bodyPr>
          <a:lstStyle/>
          <a:p>
            <a:pPr algn="ctr"/>
            <a:r>
              <a:rPr lang="en-US" sz="2400" dirty="0" err="1">
                <a:ln w="0"/>
                <a:solidFill>
                  <a:prstClr val="black"/>
                </a:solidFill>
                <a:effectLst>
                  <a:outerShdw blurRad="38100" dist="19050" dir="2700000" algn="tl" rotWithShape="0">
                    <a:prstClr val="black">
                      <a:alpha val="40000"/>
                    </a:prstClr>
                  </a:outerShdw>
                </a:effectLst>
                <a:latin typeface="Calibri"/>
              </a:rPr>
              <a:t>Natalijia</a:t>
            </a:r>
            <a:r>
              <a:rPr lang="en-US" sz="2400" dirty="0">
                <a:ln w="0"/>
                <a:solidFill>
                  <a:prstClr val="black"/>
                </a:solidFill>
                <a:effectLst>
                  <a:outerShdw blurRad="38100" dist="19050" dir="2700000" algn="tl" rotWithShape="0">
                    <a:prstClr val="black">
                      <a:alpha val="40000"/>
                    </a:prstClr>
                  </a:outerShdw>
                </a:effectLst>
                <a:latin typeface="Calibri"/>
              </a:rPr>
              <a:t> </a:t>
            </a:r>
            <a:r>
              <a:rPr lang="en-US" sz="2400" dirty="0" err="1">
                <a:ln w="0"/>
                <a:solidFill>
                  <a:prstClr val="black"/>
                </a:solidFill>
                <a:effectLst>
                  <a:outerShdw blurRad="38100" dist="19050" dir="2700000" algn="tl" rotWithShape="0">
                    <a:prstClr val="black">
                      <a:alpha val="40000"/>
                    </a:prstClr>
                  </a:outerShdw>
                </a:effectLst>
                <a:latin typeface="Calibri"/>
              </a:rPr>
              <a:t>Palasic</a:t>
            </a:r>
            <a:endParaRPr lang="en-US" sz="2400" dirty="0">
              <a:ln w="0"/>
              <a:solidFill>
                <a:prstClr val="black"/>
              </a:solidFill>
              <a:effectLst>
                <a:outerShdw blurRad="38100" dist="19050" dir="2700000" algn="tl" rotWithShape="0">
                  <a:prstClr val="black">
                    <a:alpha val="40000"/>
                  </a:prstClr>
                </a:outerShdw>
              </a:effectLst>
              <a:latin typeface="Calibri"/>
            </a:endParaRPr>
          </a:p>
          <a:p>
            <a:pPr algn="ctr"/>
            <a:r>
              <a:rPr lang="en-US" sz="2400" dirty="0">
                <a:ln w="0"/>
                <a:solidFill>
                  <a:prstClr val="black"/>
                </a:solidFill>
                <a:effectLst>
                  <a:outerShdw blurRad="38100" dist="19050" dir="2700000" algn="tl" rotWithShape="0">
                    <a:prstClr val="black">
                      <a:alpha val="40000"/>
                    </a:prstClr>
                  </a:outerShdw>
                </a:effectLst>
                <a:latin typeface="Calibri"/>
              </a:rPr>
              <a:t>Director of Education</a:t>
            </a:r>
          </a:p>
        </p:txBody>
      </p:sp>
      <p:pic>
        <p:nvPicPr>
          <p:cNvPr id="7" name="Picture 6">
            <a:extLst>
              <a:ext uri="{FF2B5EF4-FFF2-40B4-BE49-F238E27FC236}">
                <a16:creationId xmlns:a16="http://schemas.microsoft.com/office/drawing/2014/main" id="{3D20BBDD-E8FD-5F65-F2D9-5DB7F20F3DA1}"/>
              </a:ext>
            </a:extLst>
          </p:cNvPr>
          <p:cNvPicPr>
            <a:picLocks noChangeAspect="1"/>
          </p:cNvPicPr>
          <p:nvPr/>
        </p:nvPicPr>
        <p:blipFill>
          <a:blip r:embed="rId3">
            <a:extLst>
              <a:ext uri="{28A0092B-C50C-407E-A947-70E740481C1C}">
                <a14:useLocalDpi xmlns:a14="http://schemas.microsoft.com/office/drawing/2010/main" val="0"/>
              </a:ext>
            </a:extLst>
          </a:blip>
          <a:srcRect l="16250" t="21874" r="16251" b="5691"/>
          <a:stretch>
            <a:fillRect/>
          </a:stretch>
        </p:blipFill>
        <p:spPr>
          <a:xfrm>
            <a:off x="6858000" y="2064376"/>
            <a:ext cx="1752600" cy="2507624"/>
          </a:xfrm>
          <a:prstGeom prst="rect">
            <a:avLst/>
          </a:prstGeom>
        </p:spPr>
      </p:pic>
      <p:sp>
        <p:nvSpPr>
          <p:cNvPr id="8" name="Rectangle 7">
            <a:extLst>
              <a:ext uri="{FF2B5EF4-FFF2-40B4-BE49-F238E27FC236}">
                <a16:creationId xmlns:a16="http://schemas.microsoft.com/office/drawing/2014/main" id="{28189465-8A9E-92AF-64B5-216C2B7DB770}"/>
              </a:ext>
            </a:extLst>
          </p:cNvPr>
          <p:cNvSpPr/>
          <p:nvPr/>
        </p:nvSpPr>
        <p:spPr>
          <a:xfrm>
            <a:off x="5590026" y="4579204"/>
            <a:ext cx="4440960" cy="830997"/>
          </a:xfrm>
          <a:prstGeom prst="rect">
            <a:avLst/>
          </a:prstGeom>
          <a:noFill/>
        </p:spPr>
        <p:txBody>
          <a:bodyPr wrap="none" lIns="91440" tIns="45720" rIns="91440" bIns="45720">
            <a:spAutoFit/>
          </a:bodyPr>
          <a:lstStyle/>
          <a:p>
            <a:pPr algn="ctr"/>
            <a:r>
              <a:rPr lang="en-US" sz="2400" dirty="0">
                <a:ln w="0"/>
                <a:solidFill>
                  <a:prstClr val="black"/>
                </a:solidFill>
                <a:effectLst>
                  <a:outerShdw blurRad="38100" dist="19050" dir="2700000" algn="tl" rotWithShape="0">
                    <a:prstClr val="black">
                      <a:alpha val="40000"/>
                    </a:prstClr>
                  </a:outerShdw>
                </a:effectLst>
                <a:latin typeface="Calibri"/>
              </a:rPr>
              <a:t>Andrea DeJesus</a:t>
            </a:r>
          </a:p>
          <a:p>
            <a:pPr algn="ctr"/>
            <a:r>
              <a:rPr lang="en-US" sz="2400" dirty="0">
                <a:ln w="0"/>
                <a:solidFill>
                  <a:prstClr val="black"/>
                </a:solidFill>
                <a:effectLst>
                  <a:outerShdw blurRad="38100" dist="19050" dir="2700000" algn="tl" rotWithShape="0">
                    <a:prstClr val="black">
                      <a:alpha val="40000"/>
                    </a:prstClr>
                  </a:outerShdw>
                </a:effectLst>
                <a:latin typeface="Calibri"/>
              </a:rPr>
              <a:t>Housing Case Manager Supervisor</a:t>
            </a:r>
          </a:p>
        </p:txBody>
      </p:sp>
    </p:spTree>
    <p:extLst>
      <p:ext uri="{BB962C8B-B14F-4D97-AF65-F5344CB8AC3E}">
        <p14:creationId xmlns:p14="http://schemas.microsoft.com/office/powerpoint/2010/main" val="4223677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Highlights</a:t>
            </a:r>
          </a:p>
        </p:txBody>
      </p:sp>
      <p:sp>
        <p:nvSpPr>
          <p:cNvPr id="5" name="TextBox 4"/>
          <p:cNvSpPr txBox="1"/>
          <p:nvPr/>
        </p:nvSpPr>
        <p:spPr>
          <a:xfrm>
            <a:off x="2362200" y="1560577"/>
            <a:ext cx="7696200" cy="4524315"/>
          </a:xfrm>
          <a:prstGeom prst="rect">
            <a:avLst/>
          </a:prstGeom>
          <a:noFill/>
        </p:spPr>
        <p:txBody>
          <a:bodyPr wrap="square" rtlCol="0">
            <a:spAutoFit/>
          </a:bodyPr>
          <a:lstStyle/>
          <a:p>
            <a:r>
              <a:rPr lang="en-US" b="1" dirty="0">
                <a:solidFill>
                  <a:prstClr val="black"/>
                </a:solidFill>
                <a:latin typeface="Calibri"/>
              </a:rPr>
              <a:t>Produce to the People Returning May 20, 2026!!!</a:t>
            </a:r>
          </a:p>
          <a:p>
            <a:r>
              <a:rPr lang="en-US" dirty="0">
                <a:solidFill>
                  <a:prstClr val="black"/>
                </a:solidFill>
                <a:latin typeface="Calibri"/>
              </a:rPr>
              <a:t>ATGC Partners with the Cleveland Food Bank to offer free produce on the 3</a:t>
            </a:r>
            <a:r>
              <a:rPr lang="en-US" baseline="30000" dirty="0">
                <a:solidFill>
                  <a:prstClr val="black"/>
                </a:solidFill>
                <a:latin typeface="Calibri"/>
              </a:rPr>
              <a:t>rd</a:t>
            </a:r>
            <a:r>
              <a:rPr lang="en-US" dirty="0">
                <a:solidFill>
                  <a:prstClr val="black"/>
                </a:solidFill>
                <a:latin typeface="Calibri"/>
              </a:rPr>
              <a:t> Wednesday of each month in ATGC’s parking lot at 2829 Euclid Avenue Cleveland OH 44115.</a:t>
            </a:r>
          </a:p>
          <a:p>
            <a:pPr lvl="1">
              <a:buFont typeface="Arial" pitchFamily="34" charset="0"/>
              <a:buChar char="•"/>
            </a:pPr>
            <a:r>
              <a:rPr lang="en-US" dirty="0">
                <a:solidFill>
                  <a:prstClr val="black"/>
                </a:solidFill>
                <a:latin typeface="Calibri"/>
              </a:rPr>
              <a:t> This event is open to anyone there are no requirements to participate and receive fresh produce!!!</a:t>
            </a:r>
          </a:p>
          <a:p>
            <a:pPr lvl="1"/>
            <a:endParaRPr lang="en-US" dirty="0">
              <a:solidFill>
                <a:prstClr val="black"/>
              </a:solidFill>
              <a:latin typeface="Calibri"/>
            </a:endParaRPr>
          </a:p>
          <a:p>
            <a:r>
              <a:rPr lang="en-US" b="1" dirty="0">
                <a:solidFill>
                  <a:prstClr val="black"/>
                </a:solidFill>
                <a:latin typeface="Calibri"/>
              </a:rPr>
              <a:t>AHF </a:t>
            </a:r>
            <a:r>
              <a:rPr lang="en-US" b="1" dirty="0" err="1">
                <a:solidFill>
                  <a:prstClr val="black"/>
                </a:solidFill>
                <a:latin typeface="Calibri"/>
              </a:rPr>
              <a:t>PrEP</a:t>
            </a:r>
            <a:r>
              <a:rPr lang="en-US" b="1" dirty="0">
                <a:solidFill>
                  <a:prstClr val="black"/>
                </a:solidFill>
                <a:latin typeface="Calibri"/>
              </a:rPr>
              <a:t> Program</a:t>
            </a:r>
          </a:p>
          <a:p>
            <a:endParaRPr lang="en-US" b="1" dirty="0">
              <a:solidFill>
                <a:prstClr val="black"/>
              </a:solidFill>
              <a:latin typeface="Calibri"/>
            </a:endParaRPr>
          </a:p>
          <a:p>
            <a:endParaRPr lang="en-US" b="1" dirty="0">
              <a:solidFill>
                <a:prstClr val="black"/>
              </a:solidFill>
              <a:latin typeface="Calibri"/>
            </a:endParaRPr>
          </a:p>
          <a:p>
            <a:r>
              <a:rPr lang="en-US" b="1" dirty="0">
                <a:solidFill>
                  <a:prstClr val="black"/>
                </a:solidFill>
                <a:latin typeface="Calibri"/>
              </a:rPr>
              <a:t>Pride Kick-off Party Date To Be Announced</a:t>
            </a:r>
          </a:p>
          <a:p>
            <a:r>
              <a:rPr lang="en-US" dirty="0">
                <a:solidFill>
                  <a:prstClr val="black"/>
                </a:solidFill>
                <a:latin typeface="Calibri"/>
              </a:rPr>
              <a:t>ATGC is partnering with the Roxy/</a:t>
            </a:r>
            <a:r>
              <a:rPr lang="en-US" dirty="0" err="1">
                <a:solidFill>
                  <a:prstClr val="black"/>
                </a:solidFill>
                <a:latin typeface="Calibri"/>
              </a:rPr>
              <a:t>Mahalls</a:t>
            </a:r>
            <a:r>
              <a:rPr lang="en-US" dirty="0">
                <a:solidFill>
                  <a:prstClr val="black"/>
                </a:solidFill>
                <a:latin typeface="Calibri"/>
              </a:rPr>
              <a:t> to host a huge pride kick-off party. This will be a multi room experience with a live band to kick off the night followed by  a DJ and go-go dancers in the main room, bowling downstairs, and drag queen led karaoke I pins and needles.</a:t>
            </a:r>
          </a:p>
          <a:p>
            <a:endParaRPr lang="en-US" dirty="0">
              <a:solidFill>
                <a:prstClr val="black"/>
              </a:solidFill>
              <a:latin typeface="Calibri"/>
            </a:endParaRPr>
          </a:p>
        </p:txBody>
      </p:sp>
    </p:spTree>
    <p:extLst>
      <p:ext uri="{BB962C8B-B14F-4D97-AF65-F5344CB8AC3E}">
        <p14:creationId xmlns:p14="http://schemas.microsoft.com/office/powerpoint/2010/main" val="36767352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4248542" y="2890453"/>
            <a:ext cx="4335622" cy="1083906"/>
          </a:xfrm>
          <a:prstGeom prst="rect">
            <a:avLst/>
          </a:prstGeom>
        </p:spPr>
      </p:pic>
    </p:spTree>
    <p:extLst>
      <p:ext uri="{BB962C8B-B14F-4D97-AF65-F5344CB8AC3E}">
        <p14:creationId xmlns:p14="http://schemas.microsoft.com/office/powerpoint/2010/main" val="42555660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a:t>
            </a:r>
            <a:br>
              <a:rPr lang="en-US" dirty="0"/>
            </a:br>
            <a:r>
              <a:rPr lang="en-US" dirty="0"/>
              <a:t>Cleveland clinic</a:t>
            </a:r>
            <a:br>
              <a:rPr lang="en-US" dirty="0"/>
            </a:br>
            <a:r>
              <a:rPr lang="en-US" dirty="0"/>
              <a:t>foundation </a:t>
            </a:r>
          </a:p>
        </p:txBody>
      </p:sp>
      <p:sp>
        <p:nvSpPr>
          <p:cNvPr id="3" name="Subtitle 2"/>
          <p:cNvSpPr>
            <a:spLocks noGrp="1"/>
          </p:cNvSpPr>
          <p:nvPr>
            <p:ph type="subTitle" idx="1"/>
          </p:nvPr>
        </p:nvSpPr>
        <p:spPr>
          <a:xfrm>
            <a:off x="1709928" y="3898866"/>
            <a:ext cx="5862967" cy="1655762"/>
          </a:xfrm>
        </p:spPr>
        <p:txBody>
          <a:bodyPr>
            <a:normAutofit fontScale="70000" lnSpcReduction="20000"/>
          </a:bodyPr>
          <a:lstStyle/>
          <a:p>
            <a:pPr algn="ctr"/>
            <a:r>
              <a:rPr lang="en-US" dirty="0"/>
              <a:t>Infectious Disease Department </a:t>
            </a:r>
          </a:p>
          <a:p>
            <a:pPr algn="ctr"/>
            <a:r>
              <a:rPr lang="en-US" dirty="0"/>
              <a:t>9500 Euclid Ave., Desk G21, 	</a:t>
            </a:r>
          </a:p>
          <a:p>
            <a:pPr algn="ctr"/>
            <a:r>
              <a:rPr lang="en-US" dirty="0"/>
              <a:t>		Cleveland, OH 44195			</a:t>
            </a:r>
          </a:p>
          <a:p>
            <a:pPr algn="ctr"/>
            <a:r>
              <a:rPr lang="en-US" dirty="0"/>
              <a:t>216-636-1873</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7135" y="307966"/>
            <a:ext cx="4691842" cy="6084521"/>
          </a:xfrm>
          <a:prstGeom prst="rect">
            <a:avLst/>
          </a:prstGeom>
        </p:spPr>
      </p:pic>
    </p:spTree>
    <p:extLst>
      <p:ext uri="{BB962C8B-B14F-4D97-AF65-F5344CB8AC3E}">
        <p14:creationId xmlns:p14="http://schemas.microsoft.com/office/powerpoint/2010/main" val="32589051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3465AC0-C6D6-D467-A92E-8E7553213A9A}"/>
              </a:ext>
            </a:extLst>
          </p:cNvPr>
          <p:cNvSpPr>
            <a:spLocks noGrp="1"/>
          </p:cNvSpPr>
          <p:nvPr>
            <p:ph type="title"/>
          </p:nvPr>
        </p:nvSpPr>
        <p:spPr/>
        <p:txBody>
          <a:bodyPr/>
          <a:lstStyle/>
          <a:p>
            <a:r>
              <a:rPr lang="en-US" dirty="0"/>
              <a:t>Who we are</a:t>
            </a:r>
          </a:p>
        </p:txBody>
      </p:sp>
      <p:pic>
        <p:nvPicPr>
          <p:cNvPr id="1038" name="Picture 14" descr="Mission, Vision &amp; Values | Cleveland Clinic">
            <a:extLst>
              <a:ext uri="{FF2B5EF4-FFF2-40B4-BE49-F238E27FC236}">
                <a16:creationId xmlns:a16="http://schemas.microsoft.com/office/drawing/2014/main" id="{7238BEE5-7575-C2DF-92C4-34F3CE639C63}"/>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063828" y="2808207"/>
            <a:ext cx="3689687" cy="2424271"/>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15864E77-17C7-1313-0C20-5CF1424B2BCF}"/>
              </a:ext>
            </a:extLst>
          </p:cNvPr>
          <p:cNvSpPr>
            <a:spLocks noGrp="1"/>
          </p:cNvSpPr>
          <p:nvPr>
            <p:ph sz="half" idx="2"/>
          </p:nvPr>
        </p:nvSpPr>
        <p:spPr/>
        <p:txBody>
          <a:bodyPr/>
          <a:lstStyle/>
          <a:p>
            <a:r>
              <a:rPr lang="en-US" dirty="0"/>
              <a:t>Cleveland Clinic’s mission is: Caring for life, researching for health, educating those who serve.</a:t>
            </a:r>
          </a:p>
        </p:txBody>
      </p:sp>
    </p:spTree>
    <p:extLst>
      <p:ext uri="{BB962C8B-B14F-4D97-AF65-F5344CB8AC3E}">
        <p14:creationId xmlns:p14="http://schemas.microsoft.com/office/powerpoint/2010/main" val="3768334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3688" y="347121"/>
            <a:ext cx="3434218" cy="914900"/>
          </a:xfrm>
        </p:spPr>
        <p:txBody>
          <a:bodyPr>
            <a:normAutofit fontScale="90000"/>
          </a:bodyPr>
          <a:lstStyle/>
          <a:p>
            <a:pPr algn="ctr"/>
            <a:r>
              <a:rPr lang="en-US" dirty="0"/>
              <a:t>Infectious Disease Team</a:t>
            </a:r>
            <a:endParaRPr lang="en-US"/>
          </a:p>
        </p:txBody>
      </p:sp>
      <p:sp>
        <p:nvSpPr>
          <p:cNvPr id="3" name="Content Placeholder 2"/>
          <p:cNvSpPr>
            <a:spLocks noGrp="1"/>
          </p:cNvSpPr>
          <p:nvPr>
            <p:ph idx="1"/>
          </p:nvPr>
        </p:nvSpPr>
        <p:spPr>
          <a:xfrm>
            <a:off x="361963" y="1278720"/>
            <a:ext cx="8178533" cy="5389301"/>
          </a:xfrm>
        </p:spPr>
        <p:txBody>
          <a:bodyPr vert="horz" lIns="91440" tIns="45720" rIns="91440" bIns="45720" rtlCol="0" anchor="t">
            <a:noAutofit/>
          </a:bodyPr>
          <a:lstStyle/>
          <a:p>
            <a:r>
              <a:rPr lang="en-US" sz="2300" dirty="0"/>
              <a:t>Administrator – Rhonda Jenkins, MPH</a:t>
            </a:r>
          </a:p>
          <a:p>
            <a:r>
              <a:rPr lang="en-US" sz="2300" dirty="0"/>
              <a:t>Program Manager and IMCM Hope Callahan, MSW LSW</a:t>
            </a:r>
          </a:p>
          <a:p>
            <a:r>
              <a:rPr lang="en-US" sz="2300" dirty="0"/>
              <a:t>EHE Team</a:t>
            </a:r>
          </a:p>
          <a:p>
            <a:pPr lvl="1"/>
            <a:r>
              <a:rPr lang="en-US" sz="2300" dirty="0"/>
              <a:t>PI – Dr. Bethany Lehman, DO</a:t>
            </a:r>
          </a:p>
          <a:p>
            <a:pPr lvl="1"/>
            <a:r>
              <a:rPr lang="en-US" sz="2300" dirty="0"/>
              <a:t>Rapid Start Coordinator – Shenee Dantzler  </a:t>
            </a:r>
          </a:p>
          <a:p>
            <a:pPr lvl="1"/>
            <a:r>
              <a:rPr lang="en-US" sz="2300" dirty="0"/>
              <a:t>Peer Navigator - Kimberly Moore, CHW MBA</a:t>
            </a:r>
          </a:p>
          <a:p>
            <a:r>
              <a:rPr lang="en-US" sz="2300" dirty="0"/>
              <a:t>Ryan White Team</a:t>
            </a:r>
          </a:p>
          <a:p>
            <a:pPr lvl="1"/>
            <a:r>
              <a:rPr lang="en-US" sz="2300" dirty="0"/>
              <a:t>PI – Dr. Marisa </a:t>
            </a:r>
            <a:r>
              <a:rPr lang="en-US" sz="2300" dirty="0" err="1"/>
              <a:t>Tungsiripat</a:t>
            </a:r>
            <a:r>
              <a:rPr lang="en-US" sz="2300" dirty="0"/>
              <a:t>, MD</a:t>
            </a:r>
          </a:p>
          <a:p>
            <a:pPr lvl="1"/>
            <a:r>
              <a:rPr lang="en-US" sz="2300" dirty="0"/>
              <a:t>MCM/EIS - Lydia Spangler, LSW</a:t>
            </a:r>
          </a:p>
          <a:p>
            <a:pPr lvl="1"/>
            <a:r>
              <a:rPr lang="en-US" sz="2300" dirty="0"/>
              <a:t>NMCM – Serrena Prezioso, MPH</a:t>
            </a:r>
          </a:p>
          <a:p>
            <a:pPr lvl="1"/>
            <a:endParaRPr lang="en-US" dirty="0"/>
          </a:p>
          <a:p>
            <a:pPr lvl="1"/>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6326" y="4631064"/>
            <a:ext cx="1500554" cy="1875693"/>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6326" y="2535932"/>
            <a:ext cx="1500554" cy="1796501"/>
          </a:xfrm>
          <a:prstGeom prst="rect">
            <a:avLst/>
          </a:prstGeom>
        </p:spPr>
      </p:pic>
      <p:pic>
        <p:nvPicPr>
          <p:cNvPr id="5" name="Picture 4" descr="A person in a black shirt&#10;&#10;Description automatically generated">
            <a:extLst>
              <a:ext uri="{FF2B5EF4-FFF2-40B4-BE49-F238E27FC236}">
                <a16:creationId xmlns:a16="http://schemas.microsoft.com/office/drawing/2014/main" id="{BFDCC77A-0DE3-88D7-8A41-8E1A4BC472BF}"/>
              </a:ext>
            </a:extLst>
          </p:cNvPr>
          <p:cNvPicPr>
            <a:picLocks noChangeAspect="1"/>
          </p:cNvPicPr>
          <p:nvPr/>
        </p:nvPicPr>
        <p:blipFill>
          <a:blip r:embed="rId4"/>
          <a:stretch>
            <a:fillRect/>
          </a:stretch>
        </p:blipFill>
        <p:spPr>
          <a:xfrm>
            <a:off x="8540496" y="4631064"/>
            <a:ext cx="1609725" cy="1853330"/>
          </a:xfrm>
          <a:prstGeom prst="rect">
            <a:avLst/>
          </a:prstGeom>
        </p:spPr>
      </p:pic>
      <p:pic>
        <p:nvPicPr>
          <p:cNvPr id="6" name="Picture 5" descr="A person with long hair smiling&#10;&#10;Description automatically generated">
            <a:extLst>
              <a:ext uri="{FF2B5EF4-FFF2-40B4-BE49-F238E27FC236}">
                <a16:creationId xmlns:a16="http://schemas.microsoft.com/office/drawing/2014/main" id="{09B46E2D-56D7-3486-2109-6E186C31A2CF}"/>
              </a:ext>
            </a:extLst>
          </p:cNvPr>
          <p:cNvPicPr>
            <a:picLocks noChangeAspect="1"/>
          </p:cNvPicPr>
          <p:nvPr/>
        </p:nvPicPr>
        <p:blipFill>
          <a:blip r:embed="rId5"/>
          <a:stretch>
            <a:fillRect/>
          </a:stretch>
        </p:blipFill>
        <p:spPr>
          <a:xfrm>
            <a:off x="10291473" y="4631064"/>
            <a:ext cx="1666875" cy="1847850"/>
          </a:xfrm>
          <a:prstGeom prst="rect">
            <a:avLst/>
          </a:prstGeom>
        </p:spPr>
      </p:pic>
      <p:pic>
        <p:nvPicPr>
          <p:cNvPr id="11" name="Picture 10" descr="A person wearing glasses and a blue jacket&#10;&#10;Description automatically generated">
            <a:extLst>
              <a:ext uri="{FF2B5EF4-FFF2-40B4-BE49-F238E27FC236}">
                <a16:creationId xmlns:a16="http://schemas.microsoft.com/office/drawing/2014/main" id="{1EC0E937-745B-819C-3C46-1BB18F9285DD}"/>
              </a:ext>
            </a:extLst>
          </p:cNvPr>
          <p:cNvPicPr>
            <a:picLocks noChangeAspect="1"/>
          </p:cNvPicPr>
          <p:nvPr/>
        </p:nvPicPr>
        <p:blipFill>
          <a:blip r:embed="rId6"/>
          <a:stretch>
            <a:fillRect/>
          </a:stretch>
        </p:blipFill>
        <p:spPr>
          <a:xfrm>
            <a:off x="10329574" y="2550416"/>
            <a:ext cx="1590675" cy="1771650"/>
          </a:xfrm>
          <a:prstGeom prst="rect">
            <a:avLst/>
          </a:prstGeom>
        </p:spPr>
      </p:pic>
      <p:pic>
        <p:nvPicPr>
          <p:cNvPr id="13" name="Picture 12" descr="A person with curly hair&#10;&#10;Description automatically generated">
            <a:extLst>
              <a:ext uri="{FF2B5EF4-FFF2-40B4-BE49-F238E27FC236}">
                <a16:creationId xmlns:a16="http://schemas.microsoft.com/office/drawing/2014/main" id="{217E5067-089B-0234-D9F7-4F8F19294C33}"/>
              </a:ext>
            </a:extLst>
          </p:cNvPr>
          <p:cNvPicPr>
            <a:picLocks noChangeAspect="1"/>
          </p:cNvPicPr>
          <p:nvPr/>
        </p:nvPicPr>
        <p:blipFill>
          <a:blip r:embed="rId7"/>
          <a:stretch>
            <a:fillRect/>
          </a:stretch>
        </p:blipFill>
        <p:spPr>
          <a:xfrm>
            <a:off x="8540496" y="2535932"/>
            <a:ext cx="1614684" cy="1786134"/>
          </a:xfrm>
          <a:prstGeom prst="rect">
            <a:avLst/>
          </a:prstGeom>
        </p:spPr>
      </p:pic>
      <p:pic>
        <p:nvPicPr>
          <p:cNvPr id="4" name="Picture 3">
            <a:extLst>
              <a:ext uri="{FF2B5EF4-FFF2-40B4-BE49-F238E27FC236}">
                <a16:creationId xmlns:a16="http://schemas.microsoft.com/office/drawing/2014/main" id="{1DC37CA3-A73E-044F-DE5A-5A09D77EE1E2}"/>
              </a:ext>
            </a:extLst>
          </p:cNvPr>
          <p:cNvPicPr>
            <a:picLocks noChangeAspect="1"/>
          </p:cNvPicPr>
          <p:nvPr/>
        </p:nvPicPr>
        <p:blipFill>
          <a:blip r:embed="rId8"/>
          <a:stretch>
            <a:fillRect/>
          </a:stretch>
        </p:blipFill>
        <p:spPr>
          <a:xfrm>
            <a:off x="8595081" y="479715"/>
            <a:ext cx="1500553" cy="1808997"/>
          </a:xfrm>
          <a:prstGeom prst="rect">
            <a:avLst/>
          </a:prstGeom>
        </p:spPr>
      </p:pic>
      <p:pic>
        <p:nvPicPr>
          <p:cNvPr id="9" name="Picture 8">
            <a:extLst>
              <a:ext uri="{FF2B5EF4-FFF2-40B4-BE49-F238E27FC236}">
                <a16:creationId xmlns:a16="http://schemas.microsoft.com/office/drawing/2014/main" id="{32683E1B-07ED-787D-2798-FD95D6E2A24B}"/>
              </a:ext>
            </a:extLst>
          </p:cNvPr>
          <p:cNvPicPr>
            <a:picLocks noChangeAspect="1"/>
          </p:cNvPicPr>
          <p:nvPr/>
        </p:nvPicPr>
        <p:blipFill>
          <a:blip r:embed="rId9"/>
          <a:stretch>
            <a:fillRect/>
          </a:stretch>
        </p:blipFill>
        <p:spPr>
          <a:xfrm>
            <a:off x="10397654" y="443644"/>
            <a:ext cx="1410249" cy="1881141"/>
          </a:xfrm>
          <a:prstGeom prst="rect">
            <a:avLst/>
          </a:prstGeom>
        </p:spPr>
      </p:pic>
    </p:spTree>
    <p:extLst>
      <p:ext uri="{BB962C8B-B14F-4D97-AF65-F5344CB8AC3E}">
        <p14:creationId xmlns:p14="http://schemas.microsoft.com/office/powerpoint/2010/main" val="1340723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Current Staff</a:t>
            </a:r>
          </a:p>
        </p:txBody>
      </p:sp>
      <p:sp>
        <p:nvSpPr>
          <p:cNvPr id="3" name="Content Placeholder 2"/>
          <p:cNvSpPr>
            <a:spLocks noGrp="1"/>
          </p:cNvSpPr>
          <p:nvPr>
            <p:ph sz="half" idx="1"/>
          </p:nvPr>
        </p:nvSpPr>
        <p:spPr>
          <a:xfrm>
            <a:off x="897700" y="1801368"/>
            <a:ext cx="4875211" cy="4764024"/>
          </a:xfrm>
        </p:spPr>
        <p:txBody>
          <a:bodyPr>
            <a:normAutofit fontScale="70000" lnSpcReduction="20000"/>
          </a:bodyPr>
          <a:lstStyle/>
          <a:p>
            <a:r>
              <a:rPr lang="en-US" dirty="0"/>
              <a:t>Physicians</a:t>
            </a:r>
          </a:p>
          <a:p>
            <a:pPr marL="457200" lvl="1" indent="0">
              <a:buNone/>
            </a:pPr>
            <a:r>
              <a:rPr lang="en-US" dirty="0"/>
              <a:t>Dr. Marisa </a:t>
            </a:r>
            <a:r>
              <a:rPr lang="en-US" dirty="0" err="1"/>
              <a:t>Tungsiripat</a:t>
            </a:r>
            <a:r>
              <a:rPr lang="en-US" dirty="0"/>
              <a:t>, MD</a:t>
            </a:r>
          </a:p>
          <a:p>
            <a:pPr marL="457200" lvl="1" indent="0">
              <a:buNone/>
            </a:pPr>
            <a:r>
              <a:rPr lang="en-US" dirty="0"/>
              <a:t>Dr. Bethany Lehman, DO</a:t>
            </a:r>
          </a:p>
          <a:p>
            <a:pPr marL="457200" lvl="1" indent="0">
              <a:buNone/>
            </a:pPr>
            <a:r>
              <a:rPr lang="en-US" dirty="0"/>
              <a:t>Dr. Tricia Bravo, MD</a:t>
            </a:r>
          </a:p>
          <a:p>
            <a:pPr marL="457200" lvl="1" indent="0">
              <a:buNone/>
            </a:pPr>
            <a:r>
              <a:rPr lang="en-US" dirty="0"/>
              <a:t>Dr. Caitlin </a:t>
            </a:r>
            <a:r>
              <a:rPr lang="en-US" dirty="0" err="1"/>
              <a:t>Blaskewicz</a:t>
            </a:r>
            <a:r>
              <a:rPr lang="en-US" dirty="0"/>
              <a:t>, MD</a:t>
            </a:r>
          </a:p>
          <a:p>
            <a:pPr marL="457200" lvl="1" indent="0">
              <a:buNone/>
            </a:pPr>
            <a:r>
              <a:rPr lang="en-US" dirty="0"/>
              <a:t>Dr. Petros </a:t>
            </a:r>
            <a:r>
              <a:rPr lang="en-US" dirty="0" err="1"/>
              <a:t>Svoronos</a:t>
            </a:r>
            <a:r>
              <a:rPr lang="en-US" dirty="0"/>
              <a:t>, MD</a:t>
            </a:r>
          </a:p>
          <a:p>
            <a:pPr marL="457200" lvl="1" indent="0">
              <a:buNone/>
            </a:pPr>
            <a:r>
              <a:rPr lang="en-US" dirty="0"/>
              <a:t>Dr. Christopher Kovacs, MD</a:t>
            </a:r>
          </a:p>
          <a:p>
            <a:pPr marL="457200" lvl="1" indent="0">
              <a:buNone/>
            </a:pPr>
            <a:r>
              <a:rPr lang="en-US" dirty="0"/>
              <a:t>Dr. Katherine Holman, MD</a:t>
            </a:r>
          </a:p>
          <a:p>
            <a:pPr marL="457200" lvl="1" indent="0">
              <a:buNone/>
            </a:pPr>
            <a:r>
              <a:rPr lang="en-US" dirty="0"/>
              <a:t>Dr. </a:t>
            </a:r>
            <a:r>
              <a:rPr lang="en-US" dirty="0" err="1"/>
              <a:t>Vinh</a:t>
            </a:r>
            <a:r>
              <a:rPr lang="en-US" dirty="0"/>
              <a:t> Dang, MD</a:t>
            </a:r>
          </a:p>
          <a:p>
            <a:pPr marL="457200" lvl="1" indent="0">
              <a:buNone/>
            </a:pPr>
            <a:r>
              <a:rPr lang="en-US" dirty="0"/>
              <a:t>Dr. Francisco Marco </a:t>
            </a:r>
            <a:r>
              <a:rPr lang="en-US" dirty="0" err="1"/>
              <a:t>Canosa</a:t>
            </a:r>
            <a:r>
              <a:rPr lang="en-US" dirty="0"/>
              <a:t>, MD</a:t>
            </a:r>
          </a:p>
          <a:p>
            <a:pPr marL="457200" lvl="1" indent="0">
              <a:buNone/>
            </a:pPr>
            <a:r>
              <a:rPr lang="en-US" dirty="0"/>
              <a:t>Dr. Anita Modi, MD</a:t>
            </a:r>
          </a:p>
          <a:p>
            <a:pPr marL="457200" lvl="1" indent="0">
              <a:buNone/>
            </a:pPr>
            <a:r>
              <a:rPr lang="en-US" dirty="0"/>
              <a:t>Dr. Jessica Erickson, MD</a:t>
            </a:r>
          </a:p>
          <a:p>
            <a:pPr marL="457200" lvl="1" indent="0">
              <a:buNone/>
            </a:pPr>
            <a:r>
              <a:rPr lang="en-US" dirty="0"/>
              <a:t>Dr. Patricia Bartley, MD</a:t>
            </a:r>
          </a:p>
          <a:p>
            <a:pPr marL="457200" lvl="1" indent="0">
              <a:buNone/>
            </a:pPr>
            <a:r>
              <a:rPr lang="en-US" dirty="0"/>
              <a:t>Dr. Leonard Calabrese, DO</a:t>
            </a:r>
          </a:p>
          <a:p>
            <a:pPr marL="457200" lvl="1" indent="0">
              <a:buNone/>
            </a:pPr>
            <a:r>
              <a:rPr lang="en-US" dirty="0"/>
              <a:t>Dr. Cassandra Calabrese, DO</a:t>
            </a:r>
          </a:p>
          <a:p>
            <a:pPr marL="457200" lvl="1" indent="0">
              <a:buNone/>
            </a:pPr>
            <a:r>
              <a:rPr lang="en-US" dirty="0"/>
              <a:t>Dr. Alexander Shaffer, MD</a:t>
            </a:r>
          </a:p>
          <a:p>
            <a:pPr marL="457200" lvl="1" indent="0">
              <a:buNone/>
            </a:pPr>
            <a:endParaRPr lang="en-US" dirty="0"/>
          </a:p>
          <a:p>
            <a:pPr marL="457200" lvl="1" indent="0">
              <a:buNone/>
            </a:pPr>
            <a:endParaRPr lang="en-US" dirty="0"/>
          </a:p>
        </p:txBody>
      </p:sp>
      <p:sp>
        <p:nvSpPr>
          <p:cNvPr id="5" name="Content Placeholder 4">
            <a:extLst>
              <a:ext uri="{FF2B5EF4-FFF2-40B4-BE49-F238E27FC236}">
                <a16:creationId xmlns:a16="http://schemas.microsoft.com/office/drawing/2014/main" id="{C95743DB-A4D7-3D4F-F713-EDB93000A416}"/>
              </a:ext>
            </a:extLst>
          </p:cNvPr>
          <p:cNvSpPr>
            <a:spLocks noGrp="1"/>
          </p:cNvSpPr>
          <p:nvPr>
            <p:ph sz="half" idx="2"/>
          </p:nvPr>
        </p:nvSpPr>
        <p:spPr>
          <a:xfrm>
            <a:off x="6419091" y="1673352"/>
            <a:ext cx="5039800" cy="5020056"/>
          </a:xfrm>
        </p:spPr>
        <p:txBody>
          <a:bodyPr>
            <a:normAutofit fontScale="70000" lnSpcReduction="20000"/>
          </a:bodyPr>
          <a:lstStyle/>
          <a:p>
            <a:r>
              <a:rPr lang="en-US" dirty="0"/>
              <a:t>Pharmacists (HIV Focused) :</a:t>
            </a:r>
          </a:p>
          <a:p>
            <a:pPr lvl="1"/>
            <a:r>
              <a:rPr lang="en-US" dirty="0"/>
              <a:t>Andrea Pallotta,</a:t>
            </a:r>
            <a:r>
              <a:rPr lang="en-US" b="1" dirty="0"/>
              <a:t> </a:t>
            </a:r>
            <a:r>
              <a:rPr lang="en-US" dirty="0"/>
              <a:t>Pharm.D., BCPS, BCIDP, AAHIVP</a:t>
            </a:r>
          </a:p>
          <a:p>
            <a:pPr lvl="1"/>
            <a:r>
              <a:rPr lang="en-US" dirty="0"/>
              <a:t>Janet Wu, PharmD, BCIDP, AAHIVP</a:t>
            </a:r>
          </a:p>
          <a:p>
            <a:r>
              <a:rPr lang="en-US" dirty="0"/>
              <a:t>Anal Dysplasia:</a:t>
            </a:r>
          </a:p>
          <a:p>
            <a:pPr lvl="1"/>
            <a:r>
              <a:rPr lang="en-US" dirty="0"/>
              <a:t>Dr. Michelle Inkster, MD, PhD</a:t>
            </a:r>
          </a:p>
          <a:p>
            <a:pPr lvl="1"/>
            <a:r>
              <a:rPr lang="en-US" dirty="0"/>
              <a:t>Dr. Jim Wu, MD</a:t>
            </a:r>
          </a:p>
          <a:p>
            <a:r>
              <a:rPr lang="en-US" dirty="0"/>
              <a:t>LGBTQ+ Center:</a:t>
            </a:r>
          </a:p>
          <a:p>
            <a:pPr lvl="1"/>
            <a:r>
              <a:rPr lang="en-US" dirty="0"/>
              <a:t>Dr. Jim Heckman, MD</a:t>
            </a:r>
          </a:p>
          <a:p>
            <a:pPr lvl="1"/>
            <a:r>
              <a:rPr lang="en-US" dirty="0"/>
              <a:t>Dr. Henry Ng, MD</a:t>
            </a:r>
          </a:p>
          <a:p>
            <a:r>
              <a:rPr lang="en-US" dirty="0"/>
              <a:t>OB/Gyn:</a:t>
            </a:r>
          </a:p>
          <a:p>
            <a:pPr lvl="1"/>
            <a:r>
              <a:rPr lang="en-US" dirty="0"/>
              <a:t>Dr. Tosin </a:t>
            </a:r>
            <a:r>
              <a:rPr lang="en-US" dirty="0" err="1"/>
              <a:t>Goje</a:t>
            </a:r>
            <a:r>
              <a:rPr lang="en-US" dirty="0"/>
              <a:t>, MD</a:t>
            </a:r>
          </a:p>
          <a:p>
            <a:endParaRPr lang="en-US" dirty="0"/>
          </a:p>
        </p:txBody>
      </p:sp>
    </p:spTree>
    <p:extLst>
      <p:ext uri="{BB962C8B-B14F-4D97-AF65-F5344CB8AC3E}">
        <p14:creationId xmlns:p14="http://schemas.microsoft.com/office/powerpoint/2010/main" val="866652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RW A&amp;B/EHE Services Provided at CCF</a:t>
            </a:r>
          </a:p>
        </p:txBody>
      </p:sp>
      <p:sp>
        <p:nvSpPr>
          <p:cNvPr id="3" name="Content Placeholder 2"/>
          <p:cNvSpPr>
            <a:spLocks noGrp="1"/>
          </p:cNvSpPr>
          <p:nvPr>
            <p:ph idx="1"/>
          </p:nvPr>
        </p:nvSpPr>
        <p:spPr>
          <a:xfrm>
            <a:off x="1141412" y="1591408"/>
            <a:ext cx="9905999" cy="4897315"/>
          </a:xfrm>
        </p:spPr>
        <p:txBody>
          <a:bodyPr vert="horz" lIns="91440" tIns="45720" rIns="91440" bIns="45720" rtlCol="0" anchor="t">
            <a:normAutofit fontScale="32500" lnSpcReduction="20000"/>
          </a:bodyPr>
          <a:lstStyle/>
          <a:p>
            <a:r>
              <a:rPr lang="en-US" sz="3300" dirty="0"/>
              <a:t>Early Intervention Services </a:t>
            </a:r>
          </a:p>
          <a:p>
            <a:pPr lvl="1"/>
            <a:r>
              <a:rPr lang="en-US" sz="3300" dirty="0"/>
              <a:t>Rapid Start (EHE)</a:t>
            </a:r>
          </a:p>
          <a:p>
            <a:pPr lvl="1"/>
            <a:r>
              <a:rPr lang="en-US" sz="3300" dirty="0"/>
              <a:t>Case Management </a:t>
            </a:r>
          </a:p>
          <a:p>
            <a:r>
              <a:rPr lang="en-US" sz="3300" dirty="0"/>
              <a:t>Medical Case Management </a:t>
            </a:r>
          </a:p>
          <a:p>
            <a:r>
              <a:rPr lang="en-US" sz="3300" dirty="0"/>
              <a:t>Non-Medical Case Management</a:t>
            </a:r>
          </a:p>
          <a:p>
            <a:r>
              <a:rPr lang="en-US" sz="3300" dirty="0"/>
              <a:t>Peer Navigation</a:t>
            </a:r>
          </a:p>
          <a:p>
            <a:r>
              <a:rPr lang="en-US" sz="3300" dirty="0"/>
              <a:t>Outpatient Ambulatory Health Services</a:t>
            </a:r>
          </a:p>
          <a:p>
            <a:pPr lvl="1"/>
            <a:r>
              <a:rPr lang="en-US" sz="3300" dirty="0"/>
              <a:t>Office Visits &amp; Labs</a:t>
            </a:r>
          </a:p>
          <a:p>
            <a:r>
              <a:rPr lang="en-US" sz="3300" dirty="0"/>
              <a:t>Emergency Financial Assistance</a:t>
            </a:r>
          </a:p>
          <a:p>
            <a:pPr lvl="1"/>
            <a:r>
              <a:rPr lang="en-US" sz="3300" dirty="0"/>
              <a:t>EHE and RW A </a:t>
            </a:r>
          </a:p>
          <a:p>
            <a:pPr lvl="1"/>
            <a:r>
              <a:rPr lang="en-US" sz="3300" dirty="0"/>
              <a:t>JJ Euclid Avenue Pharmacy</a:t>
            </a:r>
          </a:p>
          <a:p>
            <a:r>
              <a:rPr lang="en-US" sz="3300" dirty="0"/>
              <a:t>Medical Transportation </a:t>
            </a:r>
          </a:p>
          <a:p>
            <a:pPr lvl="1"/>
            <a:r>
              <a:rPr lang="en-US" sz="3300" dirty="0"/>
              <a:t>Parking Vouchers </a:t>
            </a:r>
          </a:p>
          <a:p>
            <a:pPr lvl="1"/>
            <a:r>
              <a:rPr lang="en-US" sz="3300" dirty="0"/>
              <a:t>Bus Passes</a:t>
            </a:r>
          </a:p>
          <a:p>
            <a:pPr lvl="1"/>
            <a:r>
              <a:rPr lang="en-US" sz="3300" dirty="0"/>
              <a:t>Ride Share services for non-virally suppressed (EHE)</a:t>
            </a:r>
          </a:p>
          <a:p>
            <a:r>
              <a:rPr lang="en-US" sz="3300" dirty="0"/>
              <a:t>OHDAP Applications </a:t>
            </a:r>
          </a:p>
          <a:p>
            <a:pPr lvl="1"/>
            <a:r>
              <a:rPr lang="en-US" sz="3300" dirty="0"/>
              <a:t>RW B</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136" y="3248819"/>
            <a:ext cx="2962275" cy="1543050"/>
          </a:xfrm>
          <a:prstGeom prst="rect">
            <a:avLst/>
          </a:prstGeom>
        </p:spPr>
      </p:pic>
    </p:spTree>
    <p:extLst>
      <p:ext uri="{BB962C8B-B14F-4D97-AF65-F5344CB8AC3E}">
        <p14:creationId xmlns:p14="http://schemas.microsoft.com/office/powerpoint/2010/main" val="36298839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534" y="175458"/>
            <a:ext cx="9905998" cy="1478570"/>
          </a:xfrm>
        </p:spPr>
        <p:txBody>
          <a:bodyPr>
            <a:normAutofit fontScale="90000"/>
          </a:bodyPr>
          <a:lstStyle/>
          <a:p>
            <a:pPr algn="ctr"/>
            <a:r>
              <a:rPr lang="en-US" dirty="0"/>
              <a:t>EHE: Rapid Start and </a:t>
            </a:r>
            <a:br>
              <a:rPr lang="en-US" dirty="0"/>
            </a:br>
            <a:r>
              <a:rPr lang="en-US" dirty="0"/>
              <a:t>Early Intervention Services </a:t>
            </a:r>
            <a:br>
              <a:rPr lang="en-US" dirty="0"/>
            </a:br>
            <a:endParaRPr lang="en-US" dirty="0"/>
          </a:p>
        </p:txBody>
      </p:sp>
      <p:sp>
        <p:nvSpPr>
          <p:cNvPr id="5" name="TextBox 4">
            <a:extLst>
              <a:ext uri="{FF2B5EF4-FFF2-40B4-BE49-F238E27FC236}">
                <a16:creationId xmlns:a16="http://schemas.microsoft.com/office/drawing/2014/main" id="{EF4B6ADB-5A28-6128-7D94-FD44F65A0A45}"/>
              </a:ext>
            </a:extLst>
          </p:cNvPr>
          <p:cNvSpPr txBox="1"/>
          <p:nvPr/>
        </p:nvSpPr>
        <p:spPr>
          <a:xfrm>
            <a:off x="6644641" y="1140817"/>
            <a:ext cx="5064531" cy="5310428"/>
          </a:xfrm>
          <a:prstGeom prst="rect">
            <a:avLst/>
          </a:prstGeom>
          <a:noFill/>
        </p:spPr>
        <p:txBody>
          <a:bodyPr wrap="square" rtlCol="0">
            <a:spAutoFit/>
          </a:bodyPr>
          <a:lstStyle/>
          <a:p>
            <a:pPr marL="0" marR="0" lvl="0" indent="0" algn="l" defTabSz="914400" rtl="0" eaLnBrk="1" fontAlgn="auto" latinLnBrk="0" hangingPunct="1">
              <a:lnSpc>
                <a:spcPct val="120000"/>
              </a:lnSpc>
              <a:spcBef>
                <a:spcPts val="1000"/>
              </a:spcBef>
              <a:spcAft>
                <a:spcPts val="0"/>
              </a:spcAft>
              <a:buClrTx/>
              <a:buSzPct val="125000"/>
              <a:buFontTx/>
              <a:buNone/>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Early Intervention Services</a:t>
            </a:r>
          </a:p>
          <a:p>
            <a:pPr marL="0" marR="0" lvl="0" indent="0" algn="l" defTabSz="914400" rtl="0" eaLnBrk="1" fontAlgn="auto" latinLnBrk="0" hangingPunct="1">
              <a:lnSpc>
                <a:spcPct val="120000"/>
              </a:lnSpc>
              <a:spcBef>
                <a:spcPts val="1000"/>
              </a:spcBef>
              <a:spcAft>
                <a:spcPts val="0"/>
              </a:spcAft>
              <a:buClrTx/>
              <a:buSzPct val="125000"/>
              <a:buFontTx/>
              <a:buNone/>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Start at first doctors' appointment </a:t>
            </a:r>
          </a:p>
          <a:p>
            <a:pPr marL="285750" marR="0" lvl="0" indent="-28575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Review RW Eligibility and barriers to care. </a:t>
            </a:r>
          </a:p>
          <a:p>
            <a:pPr marL="285750" marR="0" lvl="0" indent="-28575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Go over HIV education. </a:t>
            </a:r>
          </a:p>
          <a:p>
            <a:pPr marL="285750" marR="0" lvl="0" indent="-28575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Ensure that pt completes labs. </a:t>
            </a:r>
          </a:p>
          <a:p>
            <a:pPr marL="228600" marR="0" lvl="0" indent="-22860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Referrals/Assistance:</a:t>
            </a:r>
          </a:p>
          <a:p>
            <a:pPr marL="628650" marR="0" lvl="1" indent="-17145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If need for services not provided at the Clinic, refer to outside facilities per patient’s request.</a:t>
            </a:r>
          </a:p>
          <a:p>
            <a:pPr marL="685800" marR="0" lvl="1" indent="-22860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Apply for Medicaid.</a:t>
            </a:r>
          </a:p>
          <a:p>
            <a:pPr marL="685800" marR="0" lvl="1" indent="-22860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Get patient in contact with a financial planner. </a:t>
            </a:r>
          </a:p>
          <a:p>
            <a:pPr marL="685800" marR="0" lvl="1" indent="-22860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Provide patient with community resources if patient wants to independently review options (Mental Health, Providers, Dental, etc.)</a:t>
            </a:r>
          </a:p>
          <a:p>
            <a:pPr marL="228600" marR="0" lvl="0" indent="-228600" algn="l" defTabSz="914400" rtl="0" eaLnBrk="1" fontAlgn="auto" latinLnBrk="0" hangingPunct="1">
              <a:lnSpc>
                <a:spcPct val="120000"/>
              </a:lnSpc>
              <a:spcBef>
                <a:spcPts val="10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Follow Up:</a:t>
            </a:r>
          </a:p>
          <a:p>
            <a:pPr marL="685800" marR="0" lvl="1" indent="-22860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Check in with patient to ensure compliance with care and medication </a:t>
            </a:r>
          </a:p>
          <a:p>
            <a:pPr marL="685800" marR="0" lvl="1" indent="-228600" algn="l" defTabSz="914400" rtl="0" eaLnBrk="1" fontAlgn="auto" latinLnBrk="0" hangingPunct="1">
              <a:lnSpc>
                <a:spcPct val="120000"/>
              </a:lnSpc>
              <a:spcBef>
                <a:spcPts val="500"/>
              </a:spcBef>
              <a:spcAft>
                <a:spcPts val="0"/>
              </a:spcAft>
              <a:buClrTx/>
              <a:buSzPct val="125000"/>
              <a:buFont typeface="Arial" panose="020B0604020202020204" pitchFamily="34" charset="0"/>
              <a:buChar char="•"/>
              <a:tabLst/>
              <a:defRPr/>
            </a:pPr>
            <a:r>
              <a:rPr kumimoji="0" lang="en-US" sz="1300" b="0" i="0" u="none" strike="noStrike" kern="1200" cap="none" spc="0" normalizeH="0" baseline="0" noProof="0" dirty="0">
                <a:ln>
                  <a:noFill/>
                </a:ln>
                <a:solidFill>
                  <a:prstClr val="white"/>
                </a:solidFill>
                <a:effectLst/>
                <a:uLnTx/>
                <a:uFillTx/>
                <a:latin typeface="Tw Cen MT" panose="020B0602020104020603"/>
                <a:ea typeface="+mn-ea"/>
                <a:cs typeface="+mn-cs"/>
              </a:rPr>
              <a:t>Review patient’s goals and progress and assist as needed</a:t>
            </a:r>
          </a:p>
        </p:txBody>
      </p:sp>
      <p:sp>
        <p:nvSpPr>
          <p:cNvPr id="6" name="TextBox 5">
            <a:extLst>
              <a:ext uri="{FF2B5EF4-FFF2-40B4-BE49-F238E27FC236}">
                <a16:creationId xmlns:a16="http://schemas.microsoft.com/office/drawing/2014/main" id="{C996AAFB-2DEC-9F0A-1296-764DD05573FC}"/>
              </a:ext>
            </a:extLst>
          </p:cNvPr>
          <p:cNvSpPr txBox="1"/>
          <p:nvPr/>
        </p:nvSpPr>
        <p:spPr>
          <a:xfrm>
            <a:off x="1031468" y="1229685"/>
            <a:ext cx="4628668" cy="424731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Rapid Start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Notified of Preliminary/Confirmatory Test Results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Contact patient with results from confirmatory (Either Negative or Positive).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Review potential barriers to care and patient supports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Confirm correct contact information.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Educate patient 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Get patient scheduled for first appointment with ID Staff.</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If patient does not respond to phone calls after 3 attempts, notify CCBH for community outreach. </a:t>
            </a:r>
          </a:p>
        </p:txBody>
      </p:sp>
    </p:spTree>
    <p:extLst>
      <p:ext uri="{BB962C8B-B14F-4D97-AF65-F5344CB8AC3E}">
        <p14:creationId xmlns:p14="http://schemas.microsoft.com/office/powerpoint/2010/main" val="1987732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52F964-596A-CC99-B476-3154844501D7}"/>
              </a:ext>
            </a:extLst>
          </p:cNvPr>
          <p:cNvSpPr txBox="1"/>
          <p:nvPr/>
        </p:nvSpPr>
        <p:spPr>
          <a:xfrm>
            <a:off x="731520" y="594360"/>
            <a:ext cx="4974336" cy="5155257"/>
          </a:xfrm>
          <a:prstGeom prst="rect">
            <a:avLst/>
          </a:prstGeom>
          <a:noFill/>
        </p:spPr>
        <p:txBody>
          <a:bodyPr wrap="square" rtlCol="0">
            <a:spAutoFit/>
          </a:bodyPr>
          <a:lstStyle/>
          <a:p>
            <a:pPr marL="285750" marR="0" lvl="0" indent="-285750" algn="ctr"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Medical Case Management</a:t>
            </a:r>
          </a:p>
          <a:p>
            <a:pPr marL="285750" marR="0" lvl="0" indent="-285750" algn="ctr"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Develop an ISP to define patient goals and determine level of need for services  </a:t>
            </a: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Assist patients with maintaining benefits and coordinate referrals to other community organizations. </a:t>
            </a: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Coordinate with patient and doctors to ensure engagement in medical treatment. </a:t>
            </a: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Assess and manage patient eligibility for program through Care Ware. </a:t>
            </a: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Follow up with patient as needed. </a:t>
            </a:r>
          </a:p>
          <a:p>
            <a:pPr marL="285750" marR="0" lvl="0" indent="-285750" algn="l" defTabSz="457200" rtl="0" eaLnBrk="1" fontAlgn="auto" latinLnBrk="0" hangingPunct="1">
              <a:lnSpc>
                <a:spcPts val="216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Assist with OHDAP applications and renewals as needed or coordinate with other Copayment programs.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6" name="Content Placeholder 5">
            <a:extLst>
              <a:ext uri="{FF2B5EF4-FFF2-40B4-BE49-F238E27FC236}">
                <a16:creationId xmlns:a16="http://schemas.microsoft.com/office/drawing/2014/main" id="{0DBF2D56-7F55-57E6-522E-05F40C75C0B6}"/>
              </a:ext>
            </a:extLst>
          </p:cNvPr>
          <p:cNvSpPr>
            <a:spLocks noGrp="1"/>
          </p:cNvSpPr>
          <p:nvPr>
            <p:ph idx="1"/>
          </p:nvPr>
        </p:nvSpPr>
        <p:spPr>
          <a:xfrm>
            <a:off x="5925312" y="594360"/>
            <a:ext cx="5800344" cy="5937064"/>
          </a:xfrm>
        </p:spPr>
        <p:txBody>
          <a:bodyPr>
            <a:normAutofit/>
          </a:bodyPr>
          <a:lstStyle/>
          <a:p>
            <a:pPr marL="0" indent="0" algn="ctr">
              <a:buNone/>
            </a:pPr>
            <a:r>
              <a:rPr lang="en-US" sz="1800" dirty="0"/>
              <a:t>Intensive Medical Case Management</a:t>
            </a:r>
          </a:p>
          <a:p>
            <a:r>
              <a:rPr lang="en-US" sz="1800" dirty="0"/>
              <a:t>Complete an initial assessment to clarify present and historical  symptoms of mental health and or substance misuse diagnosis. </a:t>
            </a:r>
          </a:p>
          <a:p>
            <a:r>
              <a:rPr lang="en-US" sz="1800" dirty="0"/>
              <a:t>Discuss current problems and barriers to engagement to treatment examples include active substance use , mental health symptoms .</a:t>
            </a:r>
          </a:p>
          <a:p>
            <a:r>
              <a:rPr lang="en-US" sz="1800" dirty="0"/>
              <a:t>Referrals to community and or inpatient individual or group treatment. </a:t>
            </a:r>
          </a:p>
          <a:p>
            <a:r>
              <a:rPr lang="en-US" sz="1800" dirty="0"/>
              <a:t>Regular check-in by phone at intervals that are specific to patient lifestyle, weekly to monthly, with a goal to become engaged in treatment and virally suppressed.</a:t>
            </a:r>
          </a:p>
        </p:txBody>
      </p:sp>
    </p:spTree>
    <p:extLst>
      <p:ext uri="{BB962C8B-B14F-4D97-AF65-F5344CB8AC3E}">
        <p14:creationId xmlns:p14="http://schemas.microsoft.com/office/powerpoint/2010/main" val="3225646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E2ED-CF5A-6CE7-082C-3A1D4C7A7767}"/>
              </a:ext>
            </a:extLst>
          </p:cNvPr>
          <p:cNvSpPr>
            <a:spLocks noGrp="1"/>
          </p:cNvSpPr>
          <p:nvPr>
            <p:ph type="title"/>
          </p:nvPr>
        </p:nvSpPr>
        <p:spPr/>
        <p:txBody>
          <a:bodyPr/>
          <a:lstStyle/>
          <a:p>
            <a:r>
              <a:rPr lang="en-US" dirty="0"/>
              <a:t>Peer Navigation</a:t>
            </a:r>
          </a:p>
        </p:txBody>
      </p:sp>
      <p:sp>
        <p:nvSpPr>
          <p:cNvPr id="3" name="Content Placeholder 2">
            <a:extLst>
              <a:ext uri="{FF2B5EF4-FFF2-40B4-BE49-F238E27FC236}">
                <a16:creationId xmlns:a16="http://schemas.microsoft.com/office/drawing/2014/main" id="{B028D315-95F3-371C-0423-2C91AE235FE7}"/>
              </a:ext>
            </a:extLst>
          </p:cNvPr>
          <p:cNvSpPr>
            <a:spLocks noGrp="1"/>
          </p:cNvSpPr>
          <p:nvPr>
            <p:ph idx="1"/>
          </p:nvPr>
        </p:nvSpPr>
        <p:spPr/>
        <p:txBody>
          <a:bodyPr>
            <a:normAutofit fontScale="70000" lnSpcReduction="20000"/>
          </a:bodyPr>
          <a:lstStyle/>
          <a:p>
            <a:pPr fontAlgn="base"/>
            <a:r>
              <a:rPr lang="en-US" dirty="0"/>
              <a:t>·  </a:t>
            </a:r>
            <a:r>
              <a:rPr lang="en-US" b="1" dirty="0"/>
              <a:t>Initial Client Contact &amp; Intake:</a:t>
            </a:r>
            <a:r>
              <a:rPr lang="en-US" dirty="0"/>
              <a:t> Upon identification or referral, clients are contacted within 24–48 hours to schedule an intake appointment. This includes collecting baseline information, conducting a needs assessment, and obtaining consent for services.</a:t>
            </a:r>
          </a:p>
          <a:p>
            <a:pPr fontAlgn="base"/>
            <a:r>
              <a:rPr lang="en-US" dirty="0"/>
              <a:t>·  </a:t>
            </a:r>
            <a:r>
              <a:rPr lang="en-US" b="1" dirty="0"/>
              <a:t>Medical Appointment Coordination:</a:t>
            </a:r>
            <a:r>
              <a:rPr lang="en-US" dirty="0"/>
              <a:t> Clients are linked to an HIV care provider within 7–14 days of intake. Staff assist with appointment scheduling, transportation coordination, and reminder calls or texts.</a:t>
            </a:r>
          </a:p>
          <a:p>
            <a:pPr fontAlgn="base"/>
            <a:r>
              <a:rPr lang="en-US" dirty="0"/>
              <a:t>·  </a:t>
            </a:r>
            <a:r>
              <a:rPr lang="en-US" b="1" dirty="0"/>
              <a:t>Support Services Engagement:</a:t>
            </a:r>
            <a:r>
              <a:rPr lang="en-US" dirty="0"/>
              <a:t> Clients are connected to supportive services such as case management, housing, mental health, and substance use services based on identified needs during intake.</a:t>
            </a:r>
          </a:p>
          <a:p>
            <a:pPr fontAlgn="base"/>
            <a:r>
              <a:rPr lang="en-US" dirty="0"/>
              <a:t>·  </a:t>
            </a:r>
            <a:r>
              <a:rPr lang="en-US" b="1" dirty="0"/>
              <a:t>Follow-Up &amp; Retention:</a:t>
            </a:r>
            <a:r>
              <a:rPr lang="en-US" dirty="0"/>
              <a:t> Case managers conduct follow-ups within 30 days of the initial medical appointment to ensure the client attended and is retained in care. Missed appointments trigger outreach efforts, including phone calls, home visits, or collaboration with partner agencies.</a:t>
            </a:r>
          </a:p>
          <a:p>
            <a:endParaRPr lang="en-US" dirty="0"/>
          </a:p>
        </p:txBody>
      </p:sp>
    </p:spTree>
    <p:extLst>
      <p:ext uri="{BB962C8B-B14F-4D97-AF65-F5344CB8AC3E}">
        <p14:creationId xmlns:p14="http://schemas.microsoft.com/office/powerpoint/2010/main" val="5766945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45719"/>
          </a:xfrm>
        </p:spPr>
        <p:txBody>
          <a:bodyPr>
            <a:normAutofit fontScale="90000"/>
          </a:bodyPr>
          <a:lstStyle/>
          <a:p>
            <a:pPr algn="ctr"/>
            <a:r>
              <a:rPr lang="en-US" dirty="0"/>
              <a:t/>
            </a:r>
            <a:br>
              <a:rPr lang="en-US" dirty="0"/>
            </a:br>
            <a:r>
              <a:rPr lang="en-US" dirty="0"/>
              <a:t>Cleveland Clinic Services</a:t>
            </a:r>
          </a:p>
        </p:txBody>
      </p:sp>
      <p:sp>
        <p:nvSpPr>
          <p:cNvPr id="3" name="Content Placeholder 2"/>
          <p:cNvSpPr>
            <a:spLocks noGrp="1"/>
          </p:cNvSpPr>
          <p:nvPr>
            <p:ph idx="1"/>
          </p:nvPr>
        </p:nvSpPr>
        <p:spPr>
          <a:xfrm>
            <a:off x="1141412" y="1072662"/>
            <a:ext cx="9905999" cy="5161084"/>
          </a:xfrm>
        </p:spPr>
        <p:txBody>
          <a:bodyPr>
            <a:normAutofit/>
          </a:bodyPr>
          <a:lstStyle/>
          <a:p>
            <a:r>
              <a:rPr lang="en-US" dirty="0"/>
              <a:t>Lesbian, Gay, Bisexual, and Transgender Health (Center for LGBTQ+ Care)</a:t>
            </a:r>
          </a:p>
          <a:p>
            <a:pPr lvl="1"/>
            <a:r>
              <a:rPr lang="en-US" dirty="0"/>
              <a:t>Lakewood Family Health Center: 14601 Detroit Ave., Lakewood, OH 44107</a:t>
            </a:r>
          </a:p>
          <a:p>
            <a:pPr lvl="2"/>
            <a:r>
              <a:rPr lang="en-US" dirty="0"/>
              <a:t>Phone Number: 216-237-5500</a:t>
            </a:r>
          </a:p>
          <a:p>
            <a:pPr lvl="2"/>
            <a:r>
              <a:rPr lang="en-US" dirty="0"/>
              <a:t>Primary Care (Adult and Pediatric), Behavioral Health (Adult and Pediatric), Specialty Care, Gynecologic Care, Endocrinology/Metabolism Care (Lesbian/Bisexual Health), Gender Affirming Surgical Services, Gender-Affirming Hormone Therapy, Gender Understanding, Identity and Expression (Youths)</a:t>
            </a:r>
          </a:p>
          <a:p>
            <a:pPr lvl="3"/>
            <a:r>
              <a:rPr lang="en-US" dirty="0"/>
              <a:t>Provides world-class healthcare through a multidisciplinary, team-based approach for LGBT+ patients in partnership with our clinical institutes. Our providers are committed to creating a safe environment that maintains the respect and dignity of all patients regardless of sexual orientation or gender identity.</a:t>
            </a:r>
          </a:p>
          <a:p>
            <a:pPr marL="1371600" lvl="3" indent="0">
              <a:buNone/>
            </a:pPr>
            <a:r>
              <a:rPr lang="en-US" dirty="0"/>
              <a:t>	Transgender Medicine &amp; Surgery Program: </a:t>
            </a:r>
          </a:p>
          <a:p>
            <a:pPr marL="1371600" lvl="3" indent="0">
              <a:buNone/>
            </a:pPr>
            <a:r>
              <a:rPr lang="en-US" dirty="0"/>
              <a:t>	9500 Euclid Ave, Crile Building (A), Cleveland, OH</a:t>
            </a:r>
          </a:p>
          <a:p>
            <a:pPr marL="1371600" lvl="3" indent="0">
              <a:buNone/>
            </a:pPr>
            <a:r>
              <a:rPr lang="en-US" dirty="0"/>
              <a:t>	Phone Number: 216-445-6308</a:t>
            </a:r>
          </a:p>
          <a:p>
            <a:pPr lvl="2"/>
            <a:endParaRPr lang="en-US" dirty="0"/>
          </a:p>
          <a:p>
            <a:pPr marL="914400" lvl="2" indent="0">
              <a:buNone/>
            </a:pP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3873" y="4184435"/>
            <a:ext cx="1865376" cy="1865376"/>
          </a:xfrm>
          <a:prstGeom prst="rect">
            <a:avLst/>
          </a:prstGeom>
        </p:spPr>
      </p:pic>
    </p:spTree>
    <p:extLst>
      <p:ext uri="{BB962C8B-B14F-4D97-AF65-F5344CB8AC3E}">
        <p14:creationId xmlns:p14="http://schemas.microsoft.com/office/powerpoint/2010/main" val="1482715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445351"/>
          </a:xfrm>
        </p:spPr>
        <p:txBody>
          <a:bodyPr>
            <a:normAutofit fontScale="90000"/>
          </a:bodyPr>
          <a:lstStyle/>
          <a:p>
            <a:pPr algn="ctr"/>
            <a:r>
              <a:rPr lang="en-US" dirty="0"/>
              <a:t>Pharmacy </a:t>
            </a:r>
          </a:p>
        </p:txBody>
      </p:sp>
      <p:sp>
        <p:nvSpPr>
          <p:cNvPr id="3" name="Content Placeholder 2"/>
          <p:cNvSpPr>
            <a:spLocks noGrp="1"/>
          </p:cNvSpPr>
          <p:nvPr>
            <p:ph idx="1"/>
          </p:nvPr>
        </p:nvSpPr>
        <p:spPr>
          <a:xfrm>
            <a:off x="1141412" y="1518082"/>
            <a:ext cx="9905999" cy="4777210"/>
          </a:xfrm>
        </p:spPr>
        <p:txBody>
          <a:bodyPr>
            <a:normAutofit fontScale="92500" lnSpcReduction="20000"/>
          </a:bodyPr>
          <a:lstStyle/>
          <a:p>
            <a:r>
              <a:rPr lang="en-US" dirty="0" err="1"/>
              <a:t>Cabenuva</a:t>
            </a:r>
            <a:r>
              <a:rPr lang="en-US" dirty="0"/>
              <a:t> – HIV Injectable Treatment</a:t>
            </a:r>
          </a:p>
          <a:p>
            <a:pPr lvl="1"/>
            <a:r>
              <a:rPr lang="en-US" dirty="0"/>
              <a:t>RNs provide the injection.</a:t>
            </a:r>
          </a:p>
          <a:p>
            <a:pPr lvl="1"/>
            <a:r>
              <a:rPr lang="en-US" dirty="0"/>
              <a:t>Coordinated by Admins, Pharmacists, and Staff for billing and approval. </a:t>
            </a:r>
          </a:p>
          <a:p>
            <a:r>
              <a:rPr lang="en-US" dirty="0" err="1"/>
              <a:t>PrEP</a:t>
            </a:r>
            <a:r>
              <a:rPr lang="en-US" dirty="0"/>
              <a:t> Clinic </a:t>
            </a:r>
          </a:p>
          <a:p>
            <a:pPr lvl="1"/>
            <a:r>
              <a:rPr lang="en-US" dirty="0"/>
              <a:t>Virtual </a:t>
            </a:r>
            <a:r>
              <a:rPr lang="en-US" dirty="0" err="1"/>
              <a:t>PrEP</a:t>
            </a:r>
            <a:r>
              <a:rPr lang="en-US" dirty="0"/>
              <a:t> Clinic, more easily accessed for patients.</a:t>
            </a:r>
          </a:p>
          <a:p>
            <a:pPr lvl="1"/>
            <a:r>
              <a:rPr lang="en-US" dirty="0"/>
              <a:t>Staff would send a consult to the </a:t>
            </a:r>
            <a:r>
              <a:rPr lang="en-US" dirty="0" err="1"/>
              <a:t>PrEP</a:t>
            </a:r>
            <a:r>
              <a:rPr lang="en-US" dirty="0"/>
              <a:t> Clinic. </a:t>
            </a:r>
          </a:p>
          <a:p>
            <a:pPr lvl="1"/>
            <a:r>
              <a:rPr lang="en-US" dirty="0"/>
              <a:t>Pharmacists would follow the patient to fill medications for </a:t>
            </a:r>
            <a:r>
              <a:rPr lang="en-US" dirty="0" err="1"/>
              <a:t>PrEP</a:t>
            </a:r>
            <a:r>
              <a:rPr lang="en-US" dirty="0"/>
              <a:t> and STD.</a:t>
            </a:r>
          </a:p>
          <a:p>
            <a:pPr lvl="2"/>
            <a:r>
              <a:rPr lang="en-US" dirty="0"/>
              <a:t>Must have 1 visit a year doctor and then seen every 3 months by the pharmacist or doctor. In person or virtually. </a:t>
            </a:r>
          </a:p>
          <a:p>
            <a:r>
              <a:rPr lang="en-US" dirty="0"/>
              <a:t>Travel Clinic</a:t>
            </a:r>
          </a:p>
          <a:p>
            <a:pPr lvl="1"/>
            <a:r>
              <a:rPr lang="en-US" dirty="0"/>
              <a:t>Dr. Bartley</a:t>
            </a:r>
          </a:p>
          <a:p>
            <a:pPr lvl="1"/>
            <a:r>
              <a:rPr lang="en-US" dirty="0"/>
              <a:t>Virtual pharmacy </a:t>
            </a:r>
          </a:p>
          <a:p>
            <a:pPr lvl="1"/>
            <a:r>
              <a:rPr lang="en-US" dirty="0"/>
              <a:t>Cleveland Clinic outpatient pharmacy (family health center) for vaccinations/meds.</a:t>
            </a:r>
          </a:p>
          <a:p>
            <a:endParaRPr lang="en-US" dirty="0"/>
          </a:p>
          <a:p>
            <a:endParaRPr lang="en-US" dirty="0"/>
          </a:p>
        </p:txBody>
      </p:sp>
    </p:spTree>
    <p:extLst>
      <p:ext uri="{BB962C8B-B14F-4D97-AF65-F5344CB8AC3E}">
        <p14:creationId xmlns:p14="http://schemas.microsoft.com/office/powerpoint/2010/main" val="5955860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E103B-EA2C-481D-0B90-3B946996ABB1}"/>
              </a:ext>
            </a:extLst>
          </p:cNvPr>
          <p:cNvSpPr>
            <a:spLocks noGrp="1"/>
          </p:cNvSpPr>
          <p:nvPr>
            <p:ph type="title"/>
          </p:nvPr>
        </p:nvSpPr>
        <p:spPr/>
        <p:txBody>
          <a:bodyPr/>
          <a:lstStyle/>
          <a:p>
            <a:r>
              <a:rPr lang="en-US" dirty="0"/>
              <a:t>DATA</a:t>
            </a:r>
          </a:p>
        </p:txBody>
      </p:sp>
      <p:sp>
        <p:nvSpPr>
          <p:cNvPr id="3" name="Content Placeholder 2">
            <a:extLst>
              <a:ext uri="{FF2B5EF4-FFF2-40B4-BE49-F238E27FC236}">
                <a16:creationId xmlns:a16="http://schemas.microsoft.com/office/drawing/2014/main" id="{892CDF06-C6F6-56AF-2E87-9815D9CACF1B}"/>
              </a:ext>
            </a:extLst>
          </p:cNvPr>
          <p:cNvSpPr>
            <a:spLocks noGrp="1"/>
          </p:cNvSpPr>
          <p:nvPr>
            <p:ph idx="1"/>
          </p:nvPr>
        </p:nvSpPr>
        <p:spPr>
          <a:xfrm>
            <a:off x="1223708" y="2097088"/>
            <a:ext cx="9905999" cy="3541714"/>
          </a:xfrm>
        </p:spPr>
        <p:txBody>
          <a:bodyPr>
            <a:normAutofit lnSpcReduction="10000"/>
          </a:bodyPr>
          <a:lstStyle/>
          <a:p>
            <a:r>
              <a:rPr lang="en-US" dirty="0"/>
              <a:t>We currently serve 198 patients through Ryan White and EHE caseloads. Of these patients,  87% are virally suppressed.  </a:t>
            </a:r>
          </a:p>
          <a:p>
            <a:endParaRPr lang="en-US" dirty="0"/>
          </a:p>
          <a:p>
            <a:endParaRPr lang="en-US" dirty="0"/>
          </a:p>
          <a:p>
            <a:endParaRPr lang="en-US" dirty="0"/>
          </a:p>
          <a:p>
            <a:r>
              <a:rPr lang="en-US" dirty="0"/>
              <a:t>New Diagnoses and patients with Substance use and mental health concerns require a higher level of intervention to address barriers to viral suppression. </a:t>
            </a:r>
          </a:p>
          <a:p>
            <a:endParaRPr lang="en-US" dirty="0"/>
          </a:p>
        </p:txBody>
      </p:sp>
      <p:graphicFrame>
        <p:nvGraphicFramePr>
          <p:cNvPr id="4" name="Table 3">
            <a:extLst>
              <a:ext uri="{FF2B5EF4-FFF2-40B4-BE49-F238E27FC236}">
                <a16:creationId xmlns:a16="http://schemas.microsoft.com/office/drawing/2014/main" id="{3CCCAA50-F5BC-0084-7D49-38FA99299403}"/>
              </a:ext>
            </a:extLst>
          </p:cNvPr>
          <p:cNvGraphicFramePr>
            <a:graphicFrameLocks noGrp="1"/>
          </p:cNvGraphicFramePr>
          <p:nvPr>
            <p:extLst/>
          </p:nvPr>
        </p:nvGraphicFramePr>
        <p:xfrm>
          <a:off x="2176272" y="3228186"/>
          <a:ext cx="8084312" cy="1009796"/>
        </p:xfrm>
        <a:graphic>
          <a:graphicData uri="http://schemas.openxmlformats.org/drawingml/2006/table">
            <a:tbl>
              <a:tblPr firstRow="1" bandRow="1">
                <a:tableStyleId>{5C22544A-7EE6-4342-B048-85BDC9FD1C3A}</a:tableStyleId>
              </a:tblPr>
              <a:tblGrid>
                <a:gridCol w="2021078">
                  <a:extLst>
                    <a:ext uri="{9D8B030D-6E8A-4147-A177-3AD203B41FA5}">
                      <a16:colId xmlns:a16="http://schemas.microsoft.com/office/drawing/2014/main" val="2226852557"/>
                    </a:ext>
                  </a:extLst>
                </a:gridCol>
                <a:gridCol w="2021078">
                  <a:extLst>
                    <a:ext uri="{9D8B030D-6E8A-4147-A177-3AD203B41FA5}">
                      <a16:colId xmlns:a16="http://schemas.microsoft.com/office/drawing/2014/main" val="1279087181"/>
                    </a:ext>
                  </a:extLst>
                </a:gridCol>
                <a:gridCol w="2021078">
                  <a:extLst>
                    <a:ext uri="{9D8B030D-6E8A-4147-A177-3AD203B41FA5}">
                      <a16:colId xmlns:a16="http://schemas.microsoft.com/office/drawing/2014/main" val="3971144964"/>
                    </a:ext>
                  </a:extLst>
                </a:gridCol>
                <a:gridCol w="2021078">
                  <a:extLst>
                    <a:ext uri="{9D8B030D-6E8A-4147-A177-3AD203B41FA5}">
                      <a16:colId xmlns:a16="http://schemas.microsoft.com/office/drawing/2014/main" val="1691111383"/>
                    </a:ext>
                  </a:extLst>
                </a:gridCol>
              </a:tblGrid>
              <a:tr h="638140">
                <a:tc>
                  <a:txBody>
                    <a:bodyPr/>
                    <a:lstStyle/>
                    <a:p>
                      <a:r>
                        <a:rPr lang="en-US" dirty="0"/>
                        <a:t>Medical Case Management</a:t>
                      </a:r>
                    </a:p>
                  </a:txBody>
                  <a:tcPr/>
                </a:tc>
                <a:tc>
                  <a:txBody>
                    <a:bodyPr/>
                    <a:lstStyle/>
                    <a:p>
                      <a:r>
                        <a:rPr lang="en-US" dirty="0"/>
                        <a:t>Early Intervention Services</a:t>
                      </a:r>
                    </a:p>
                  </a:txBody>
                  <a:tcPr/>
                </a:tc>
                <a:tc>
                  <a:txBody>
                    <a:bodyPr/>
                    <a:lstStyle/>
                    <a:p>
                      <a:r>
                        <a:rPr lang="en-US" dirty="0"/>
                        <a:t>Intensive Medical Case Management</a:t>
                      </a:r>
                    </a:p>
                  </a:txBody>
                  <a:tcPr/>
                </a:tc>
                <a:tc>
                  <a:txBody>
                    <a:bodyPr/>
                    <a:lstStyle/>
                    <a:p>
                      <a:r>
                        <a:rPr lang="en-US" dirty="0"/>
                        <a:t>Non-Medical Case Management</a:t>
                      </a:r>
                    </a:p>
                  </a:txBody>
                  <a:tcPr/>
                </a:tc>
                <a:extLst>
                  <a:ext uri="{0D108BD9-81ED-4DB2-BD59-A6C34878D82A}">
                    <a16:rowId xmlns:a16="http://schemas.microsoft.com/office/drawing/2014/main" val="4061821018"/>
                  </a:ext>
                </a:extLst>
              </a:tr>
              <a:tr h="369716">
                <a:tc>
                  <a:txBody>
                    <a:bodyPr/>
                    <a:lstStyle/>
                    <a:p>
                      <a:r>
                        <a:rPr lang="en-US" dirty="0"/>
                        <a:t>71%</a:t>
                      </a:r>
                    </a:p>
                  </a:txBody>
                  <a:tcPr/>
                </a:tc>
                <a:tc>
                  <a:txBody>
                    <a:bodyPr/>
                    <a:lstStyle/>
                    <a:p>
                      <a:r>
                        <a:rPr lang="en-US" dirty="0"/>
                        <a:t>58%</a:t>
                      </a:r>
                    </a:p>
                  </a:txBody>
                  <a:tcPr/>
                </a:tc>
                <a:tc>
                  <a:txBody>
                    <a:bodyPr/>
                    <a:lstStyle/>
                    <a:p>
                      <a:r>
                        <a:rPr lang="en-US" dirty="0"/>
                        <a:t>57%</a:t>
                      </a:r>
                    </a:p>
                  </a:txBody>
                  <a:tcPr/>
                </a:tc>
                <a:tc>
                  <a:txBody>
                    <a:bodyPr/>
                    <a:lstStyle/>
                    <a:p>
                      <a:r>
                        <a:rPr lang="en-US" dirty="0"/>
                        <a:t>91%</a:t>
                      </a:r>
                    </a:p>
                  </a:txBody>
                  <a:tcPr/>
                </a:tc>
                <a:extLst>
                  <a:ext uri="{0D108BD9-81ED-4DB2-BD59-A6C34878D82A}">
                    <a16:rowId xmlns:a16="http://schemas.microsoft.com/office/drawing/2014/main" val="2460570866"/>
                  </a:ext>
                </a:extLst>
              </a:tr>
            </a:tbl>
          </a:graphicData>
        </a:graphic>
      </p:graphicFrame>
    </p:spTree>
    <p:extLst>
      <p:ext uri="{BB962C8B-B14F-4D97-AF65-F5344CB8AC3E}">
        <p14:creationId xmlns:p14="http://schemas.microsoft.com/office/powerpoint/2010/main" val="950678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550859"/>
          </a:xfrm>
        </p:spPr>
        <p:txBody>
          <a:bodyPr>
            <a:normAutofit fontScale="90000"/>
          </a:bodyPr>
          <a:lstStyle/>
          <a:p>
            <a:pPr algn="ctr"/>
            <a:r>
              <a:rPr lang="en-US" dirty="0"/>
              <a:t>ID staffed locations </a:t>
            </a:r>
          </a:p>
        </p:txBody>
      </p:sp>
      <p:sp>
        <p:nvSpPr>
          <p:cNvPr id="3" name="Content Placeholder 2"/>
          <p:cNvSpPr>
            <a:spLocks noGrp="1"/>
          </p:cNvSpPr>
          <p:nvPr>
            <p:ph idx="1"/>
          </p:nvPr>
        </p:nvSpPr>
        <p:spPr>
          <a:xfrm>
            <a:off x="1141412" y="1169377"/>
            <a:ext cx="9905999" cy="5249008"/>
          </a:xfrm>
        </p:spPr>
        <p:txBody>
          <a:bodyPr>
            <a:normAutofit fontScale="55000" lnSpcReduction="20000"/>
          </a:bodyPr>
          <a:lstStyle/>
          <a:p>
            <a:r>
              <a:rPr lang="en-US" b="1" dirty="0"/>
              <a:t>Main Campus</a:t>
            </a:r>
          </a:p>
          <a:p>
            <a:pPr lvl="1"/>
            <a:r>
              <a:rPr lang="en-US" dirty="0"/>
              <a:t>9500 Euclid Ave. G21, Cleveland, OH 44195</a:t>
            </a:r>
          </a:p>
          <a:p>
            <a:r>
              <a:rPr lang="en-US" b="1" dirty="0"/>
              <a:t>South Pointe Hospital</a:t>
            </a:r>
          </a:p>
          <a:p>
            <a:pPr lvl="1"/>
            <a:r>
              <a:rPr lang="en-US" dirty="0"/>
              <a:t>20000 Harvard Ave., Warrensville, OH 44128</a:t>
            </a:r>
          </a:p>
          <a:p>
            <a:r>
              <a:rPr lang="en-US" b="1" dirty="0"/>
              <a:t>Mentor Hospital</a:t>
            </a:r>
          </a:p>
          <a:p>
            <a:pPr lvl="1"/>
            <a:r>
              <a:rPr lang="en-US" dirty="0"/>
              <a:t>8300 Norton Pkwy, Mentor, OH 44060</a:t>
            </a:r>
          </a:p>
          <a:p>
            <a:r>
              <a:rPr lang="en-US" b="1" dirty="0"/>
              <a:t>Hillcrest Hospital</a:t>
            </a:r>
          </a:p>
          <a:p>
            <a:pPr lvl="1"/>
            <a:r>
              <a:rPr lang="en-US" dirty="0"/>
              <a:t>6780 Mayfield Rd, Mayfield Heights, OH 44124</a:t>
            </a:r>
          </a:p>
          <a:p>
            <a:r>
              <a:rPr lang="en-US" b="1" dirty="0"/>
              <a:t>Avon Hospital</a:t>
            </a:r>
          </a:p>
          <a:p>
            <a:pPr lvl="1"/>
            <a:r>
              <a:rPr lang="en-US" dirty="0"/>
              <a:t>33300 Cleveland Clinic Blvd., Avon, OH 44011</a:t>
            </a:r>
          </a:p>
          <a:p>
            <a:r>
              <a:rPr lang="en-US" b="1" dirty="0"/>
              <a:t>Marymount Hospital</a:t>
            </a:r>
          </a:p>
          <a:p>
            <a:pPr lvl="1"/>
            <a:r>
              <a:rPr lang="en-US" dirty="0"/>
              <a:t>12300 McCracken Rd., Garfield Heights, OH 44125</a:t>
            </a:r>
          </a:p>
          <a:p>
            <a:r>
              <a:rPr lang="en-US" b="1" dirty="0"/>
              <a:t>Sheffield Family Health Center</a:t>
            </a:r>
          </a:p>
          <a:p>
            <a:pPr lvl="1"/>
            <a:r>
              <a:rPr lang="en-US" dirty="0"/>
              <a:t>5334 Meadow Lane Cr., Sheffield Village, OH 44035</a:t>
            </a:r>
          </a:p>
          <a:p>
            <a:r>
              <a:rPr lang="en-US" dirty="0"/>
              <a:t>Standardized HIV testing in EDs throughout the organization. </a:t>
            </a:r>
          </a:p>
          <a:p>
            <a:pPr lvl="1"/>
            <a:r>
              <a:rPr lang="en-US" dirty="0"/>
              <a:t>Bethany Lehman, DO</a:t>
            </a:r>
          </a:p>
          <a:p>
            <a:r>
              <a:rPr lang="en-US" sz="2200" dirty="0"/>
              <a:t>Akron General:</a:t>
            </a:r>
          </a:p>
          <a:p>
            <a:pPr marL="0" indent="0">
              <a:buNone/>
            </a:pPr>
            <a:r>
              <a:rPr lang="en-US" sz="2200" dirty="0"/>
              <a:t>	224 W. Exchange St. Suite 290, Akron, OH 44320</a:t>
            </a:r>
          </a:p>
          <a:p>
            <a:endParaRPr lang="en-US" dirty="0"/>
          </a:p>
          <a:p>
            <a:pPr lvl="1"/>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4286" y="2361833"/>
            <a:ext cx="2143125" cy="2143125"/>
          </a:xfrm>
          <a:prstGeom prst="rect">
            <a:avLst/>
          </a:prstGeom>
        </p:spPr>
      </p:pic>
    </p:spTree>
    <p:extLst>
      <p:ext uri="{BB962C8B-B14F-4D97-AF65-F5344CB8AC3E}">
        <p14:creationId xmlns:p14="http://schemas.microsoft.com/office/powerpoint/2010/main" val="1450513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Contact Information:</a:t>
            </a:r>
          </a:p>
          <a:p>
            <a:pPr lvl="1"/>
            <a:r>
              <a:rPr lang="en-US" dirty="0"/>
              <a:t>Phone: 216-538-8881</a:t>
            </a:r>
          </a:p>
          <a:p>
            <a:pPr lvl="1"/>
            <a:r>
              <a:rPr lang="en-US" dirty="0"/>
              <a:t>Email: Nicholh3@ccf.org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32578" y="5497777"/>
            <a:ext cx="3314833" cy="586848"/>
          </a:xfrm>
          <a:prstGeom prst="rect">
            <a:avLst/>
          </a:prstGeom>
        </p:spPr>
      </p:pic>
    </p:spTree>
    <p:extLst>
      <p:ext uri="{BB962C8B-B14F-4D97-AF65-F5344CB8AC3E}">
        <p14:creationId xmlns:p14="http://schemas.microsoft.com/office/powerpoint/2010/main" val="70111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10066" y="2886792"/>
            <a:ext cx="243840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ject 5"/>
          <p:cNvPicPr/>
          <p:nvPr/>
        </p:nvPicPr>
        <p:blipFill>
          <a:blip r:embed="rId5" cstate="print"/>
          <a:stretch>
            <a:fillRect/>
          </a:stretch>
        </p:blipFill>
        <p:spPr>
          <a:xfrm>
            <a:off x="4163310" y="2961673"/>
            <a:ext cx="946756" cy="934500"/>
          </a:xfrm>
          <a:prstGeom prst="rect">
            <a:avLst/>
          </a:prstGeom>
        </p:spPr>
      </p:pic>
    </p:spTree>
    <p:extLst>
      <p:ext uri="{BB962C8B-B14F-4D97-AF65-F5344CB8AC3E}">
        <p14:creationId xmlns:p14="http://schemas.microsoft.com/office/powerpoint/2010/main" val="31407789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1"/>
            <a:chOff x="0" y="0"/>
            <a:chExt cx="14630400" cy="8229600"/>
          </a:xfrm>
        </p:grpSpPr>
        <p:sp>
          <p:nvSpPr>
            <p:cNvPr id="3" name="object 3"/>
            <p:cNvSpPr/>
            <p:nvPr/>
          </p:nvSpPr>
          <p:spPr>
            <a:xfrm>
              <a:off x="0" y="0"/>
              <a:ext cx="14630400" cy="8229600"/>
            </a:xfrm>
            <a:custGeom>
              <a:avLst/>
              <a:gdLst/>
              <a:ahLst/>
              <a:cxnLst/>
              <a:rect l="l" t="t" r="r" b="b"/>
              <a:pathLst>
                <a:path w="14630400" h="8229600">
                  <a:moveTo>
                    <a:pt x="2474734" y="0"/>
                  </a:moveTo>
                  <a:lnTo>
                    <a:pt x="0" y="0"/>
                  </a:lnTo>
                  <a:lnTo>
                    <a:pt x="0" y="8229600"/>
                  </a:lnTo>
                  <a:lnTo>
                    <a:pt x="14630400" y="8229600"/>
                  </a:lnTo>
                  <a:lnTo>
                    <a:pt x="14630400" y="4971256"/>
                  </a:lnTo>
                  <a:lnTo>
                    <a:pt x="12343580" y="4971256"/>
                  </a:lnTo>
                  <a:lnTo>
                    <a:pt x="10709260" y="4811562"/>
                  </a:lnTo>
                  <a:lnTo>
                    <a:pt x="9286336" y="4312141"/>
                  </a:lnTo>
                  <a:lnTo>
                    <a:pt x="7369289" y="3320891"/>
                  </a:lnTo>
                  <a:lnTo>
                    <a:pt x="4868776" y="1760038"/>
                  </a:lnTo>
                  <a:lnTo>
                    <a:pt x="2474734" y="0"/>
                  </a:lnTo>
                  <a:close/>
                </a:path>
                <a:path w="14630400" h="8229600">
                  <a:moveTo>
                    <a:pt x="14630400" y="4946223"/>
                  </a:moveTo>
                  <a:lnTo>
                    <a:pt x="12343580" y="4971256"/>
                  </a:lnTo>
                  <a:lnTo>
                    <a:pt x="14630400" y="4971256"/>
                  </a:lnTo>
                  <a:lnTo>
                    <a:pt x="14630400" y="4946223"/>
                  </a:lnTo>
                  <a:close/>
                </a:path>
              </a:pathLst>
            </a:custGeom>
            <a:solidFill>
              <a:srgbClr val="005487"/>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object 4"/>
            <p:cNvPicPr/>
            <p:nvPr/>
          </p:nvPicPr>
          <p:blipFill>
            <a:blip r:embed="rId2" cstate="print"/>
            <a:stretch>
              <a:fillRect/>
            </a:stretch>
          </p:blipFill>
          <p:spPr>
            <a:xfrm>
              <a:off x="2225975" y="0"/>
              <a:ext cx="12404424" cy="8229600"/>
            </a:xfrm>
            <a:prstGeom prst="rect">
              <a:avLst/>
            </a:prstGeom>
          </p:spPr>
        </p:pic>
        <p:pic>
          <p:nvPicPr>
            <p:cNvPr id="5" name="object 5"/>
            <p:cNvPicPr/>
            <p:nvPr/>
          </p:nvPicPr>
          <p:blipFill>
            <a:blip r:embed="rId3" cstate="print"/>
            <a:stretch>
              <a:fillRect/>
            </a:stretch>
          </p:blipFill>
          <p:spPr>
            <a:xfrm>
              <a:off x="548853" y="961856"/>
              <a:ext cx="768096" cy="768096"/>
            </a:xfrm>
            <a:prstGeom prst="rect">
              <a:avLst/>
            </a:prstGeom>
          </p:spPr>
        </p:pic>
      </p:grpSp>
      <p:sp>
        <p:nvSpPr>
          <p:cNvPr id="6" name="object 6"/>
          <p:cNvSpPr txBox="1"/>
          <p:nvPr/>
        </p:nvSpPr>
        <p:spPr>
          <a:xfrm>
            <a:off x="564671" y="1877689"/>
            <a:ext cx="2398986" cy="315792"/>
          </a:xfrm>
          <a:prstGeom prst="rect">
            <a:avLst/>
          </a:prstGeom>
        </p:spPr>
        <p:txBody>
          <a:bodyPr vert="horz" wrap="square" lIns="0" tIns="7938" rIns="0" bIns="0" rtlCol="0">
            <a:spAutoFit/>
          </a:bodyPr>
          <a:lstStyle/>
          <a:p>
            <a:pPr marL="7938" marR="0" lvl="0" indent="0" algn="l" defTabSz="914400" rtl="0" eaLnBrk="1" fontAlgn="auto" latinLnBrk="0" hangingPunct="1">
              <a:lnSpc>
                <a:spcPct val="100000"/>
              </a:lnSpc>
              <a:spcBef>
                <a:spcPts val="63"/>
              </a:spcBef>
              <a:spcAft>
                <a:spcPts val="0"/>
              </a:spcAft>
              <a:buClrTx/>
              <a:buSzTx/>
              <a:buFontTx/>
              <a:buNone/>
              <a:tabLst/>
              <a:defRPr/>
            </a:pPr>
            <a:r>
              <a:rPr kumimoji="0" sz="2000" b="1" i="0" u="none" strike="noStrike" kern="1200" cap="none" spc="0" normalizeH="0" baseline="0" noProof="0" dirty="0">
                <a:ln>
                  <a:noFill/>
                </a:ln>
                <a:solidFill>
                  <a:srgbClr val="FFFFFF"/>
                </a:solidFill>
                <a:effectLst/>
                <a:uLnTx/>
                <a:uFillTx/>
                <a:latin typeface="Arial"/>
                <a:ea typeface="+mn-ea"/>
                <a:cs typeface="Arial"/>
              </a:rPr>
              <a:t>Cuyahoga</a:t>
            </a:r>
            <a:r>
              <a:rPr kumimoji="0" sz="2000" b="1" i="0" u="none" strike="noStrike" kern="1200" cap="none" spc="-25" normalizeH="0" baseline="0" noProof="0" dirty="0">
                <a:ln>
                  <a:noFill/>
                </a:ln>
                <a:solidFill>
                  <a:srgbClr val="FFFFFF"/>
                </a:solidFill>
                <a:effectLst/>
                <a:uLnTx/>
                <a:uFillTx/>
                <a:latin typeface="Arial"/>
                <a:ea typeface="+mn-ea"/>
                <a:cs typeface="Arial"/>
              </a:rPr>
              <a:t> </a:t>
            </a:r>
            <a:r>
              <a:rPr kumimoji="0" sz="2000" b="1" i="0" u="none" strike="noStrike" kern="1200" cap="none" spc="-6" normalizeH="0" baseline="0" noProof="0" dirty="0">
                <a:ln>
                  <a:noFill/>
                </a:ln>
                <a:solidFill>
                  <a:srgbClr val="FFFFFF"/>
                </a:solidFill>
                <a:effectLst/>
                <a:uLnTx/>
                <a:uFillTx/>
                <a:latin typeface="Arial"/>
                <a:ea typeface="+mn-ea"/>
                <a:cs typeface="Arial"/>
              </a:rPr>
              <a:t>County</a:t>
            </a:r>
            <a:endParaRPr kumimoji="0" sz="2000" b="1" i="0" u="none" strike="noStrike" kern="1200" cap="none" spc="0" normalizeH="0" baseline="0" noProof="0" dirty="0">
              <a:ln>
                <a:noFill/>
              </a:ln>
              <a:solidFill>
                <a:prstClr val="black"/>
              </a:solidFill>
              <a:effectLst/>
              <a:uLnTx/>
              <a:uFillTx/>
              <a:latin typeface="Arial"/>
              <a:ea typeface="+mn-ea"/>
              <a:cs typeface="Arial"/>
            </a:endParaRPr>
          </a:p>
        </p:txBody>
      </p:sp>
      <p:sp>
        <p:nvSpPr>
          <p:cNvPr id="7" name="object 7"/>
          <p:cNvSpPr txBox="1"/>
          <p:nvPr/>
        </p:nvSpPr>
        <p:spPr>
          <a:xfrm>
            <a:off x="5090639" y="569849"/>
            <a:ext cx="5753100" cy="2203488"/>
          </a:xfrm>
          <a:prstGeom prst="rect">
            <a:avLst/>
          </a:prstGeom>
        </p:spPr>
        <p:txBody>
          <a:bodyPr vert="horz" wrap="square" lIns="0" tIns="7938" rIns="0" bIns="0" rtlCol="0">
            <a:spAutoFit/>
          </a:bodyPr>
          <a:lstStyle/>
          <a:p>
            <a:pPr marL="7938" marR="0" lvl="0" indent="0" algn="ctr" defTabSz="914400" rtl="0" eaLnBrk="1" fontAlgn="auto" latinLnBrk="0" hangingPunct="1">
              <a:lnSpc>
                <a:spcPct val="100000"/>
              </a:lnSpc>
              <a:spcBef>
                <a:spcPts val="63"/>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Division of Senior and Adult Services</a:t>
            </a:r>
          </a:p>
          <a:p>
            <a:pPr marL="7938" marR="0" lvl="0" indent="0" algn="ctr" defTabSz="914400" rtl="0" eaLnBrk="1" fontAlgn="auto" latinLnBrk="0" hangingPunct="1">
              <a:lnSpc>
                <a:spcPct val="100000"/>
              </a:lnSpc>
              <a:spcBef>
                <a:spcPts val="63"/>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7938" marR="0" lvl="0" indent="0" algn="ctr" defTabSz="914400" rtl="0" eaLnBrk="1" fontAlgn="auto" latinLnBrk="0" hangingPunct="1">
              <a:lnSpc>
                <a:spcPct val="100000"/>
              </a:lnSpc>
              <a:spcBef>
                <a:spcPts val="63"/>
              </a:spcBef>
              <a:spcAft>
                <a:spcPts val="0"/>
              </a:spcAft>
              <a:buClrTx/>
              <a:buSzTx/>
              <a:buFontTx/>
              <a:buNone/>
              <a:tabLst/>
              <a:defRPr/>
            </a:pPr>
            <a:endParaRPr kumimoji="0" lang="en-US" sz="2500" b="0" i="0" u="none" strike="noStrike" kern="1200" cap="none" spc="0" normalizeH="0" baseline="0" noProof="0" dirty="0">
              <a:ln>
                <a:noFill/>
              </a:ln>
              <a:solidFill>
                <a:prstClr val="black"/>
              </a:solidFill>
              <a:effectLst/>
              <a:uLnTx/>
              <a:uFillTx/>
              <a:latin typeface="Arial"/>
              <a:ea typeface="+mn-ea"/>
              <a:cs typeface="Arial"/>
            </a:endParaRPr>
          </a:p>
        </p:txBody>
      </p:sp>
      <p:sp>
        <p:nvSpPr>
          <p:cNvPr id="9" name="object 6">
            <a:extLst>
              <a:ext uri="{FF2B5EF4-FFF2-40B4-BE49-F238E27FC236}">
                <a16:creationId xmlns:a16="http://schemas.microsoft.com/office/drawing/2014/main" id="{F91E066A-3A99-BEF8-6C11-0E90EF70573D}"/>
              </a:ext>
            </a:extLst>
          </p:cNvPr>
          <p:cNvSpPr txBox="1"/>
          <p:nvPr/>
        </p:nvSpPr>
        <p:spPr>
          <a:xfrm>
            <a:off x="98791" y="5980315"/>
            <a:ext cx="8775380" cy="430887"/>
          </a:xfrm>
          <a:prstGeom prst="rect">
            <a:avLst/>
          </a:prstGeom>
        </p:spPr>
        <p:txBody>
          <a:bodyPr vert="horz" wrap="square" lIns="0" tIns="0" rIns="0" bIns="0" rtlCol="0">
            <a:spAutoFit/>
          </a:bodyPr>
          <a:lstStyle/>
          <a:p>
            <a:pPr marL="11206"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4" normalizeH="0" baseline="0" noProof="0" dirty="0">
                <a:ln>
                  <a:noFill/>
                </a:ln>
                <a:solidFill>
                  <a:prstClr val="black"/>
                </a:solidFill>
                <a:effectLst/>
                <a:uLnTx/>
                <a:uFillTx/>
                <a:latin typeface="Futura Lt BT"/>
                <a:ea typeface="+mn-ea"/>
                <a:cs typeface="Futura Lt BT"/>
              </a:rPr>
              <a:t>DIVISION OF SENIOR AND ADULT SERVICES (DSAS)</a:t>
            </a:r>
            <a:endParaRPr kumimoji="0" sz="2800" b="0" i="0" u="none" strike="noStrike" kern="1200" cap="none" spc="0" normalizeH="0" baseline="0" noProof="0" dirty="0">
              <a:ln>
                <a:noFill/>
              </a:ln>
              <a:solidFill>
                <a:prstClr val="black"/>
              </a:solidFill>
              <a:effectLst/>
              <a:uLnTx/>
              <a:uFillTx/>
              <a:latin typeface="Futura Lt BT"/>
              <a:ea typeface="+mn-ea"/>
              <a:cs typeface="Futura Lt BT"/>
            </a:endParaRPr>
          </a:p>
        </p:txBody>
      </p:sp>
      <p:sp>
        <p:nvSpPr>
          <p:cNvPr id="8" name="TextBox 7">
            <a:extLst>
              <a:ext uri="{FF2B5EF4-FFF2-40B4-BE49-F238E27FC236}">
                <a16:creationId xmlns:a16="http://schemas.microsoft.com/office/drawing/2014/main" id="{4604418E-4465-9FBC-E25C-FF9A8A6AFCE8}"/>
              </a:ext>
            </a:extLst>
          </p:cNvPr>
          <p:cNvSpPr txBox="1"/>
          <p:nvPr/>
        </p:nvSpPr>
        <p:spPr>
          <a:xfrm>
            <a:off x="861773" y="3637865"/>
            <a:ext cx="362470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Hughes Building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2925 Euclid Avenue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Cleveland, OH 44115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9E55CB5-F208-2693-6937-879D91BF4AAD}"/>
              </a:ext>
            </a:extLst>
          </p:cNvPr>
          <p:cNvSpPr txBox="1"/>
          <p:nvPr/>
        </p:nvSpPr>
        <p:spPr>
          <a:xfrm>
            <a:off x="506538" y="5565341"/>
            <a:ext cx="38549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Website: www.dsas.cuyahogacounty.us</a:t>
            </a:r>
          </a:p>
        </p:txBody>
      </p:sp>
    </p:spTree>
    <p:extLst>
      <p:ext uri="{BB962C8B-B14F-4D97-AF65-F5344CB8AC3E}">
        <p14:creationId xmlns:p14="http://schemas.microsoft.com/office/powerpoint/2010/main" val="2663664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5575CFA-381B-B0A7-C4DD-9D6AF3F99350}"/>
              </a:ext>
            </a:extLst>
          </p:cNvPr>
          <p:cNvSpPr>
            <a:spLocks noGrp="1"/>
          </p:cNvSpPr>
          <p:nvPr>
            <p:ph type="body" idx="1"/>
          </p:nvPr>
        </p:nvSpPr>
        <p:spPr>
          <a:xfrm>
            <a:off x="1588576" y="1046136"/>
            <a:ext cx="8692074" cy="4493538"/>
          </a:xfrm>
        </p:spPr>
        <p:txBody>
          <a:bodyPr/>
          <a:lstStyle/>
          <a:p>
            <a:pPr marL="457200" indent="-4572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Division</a:t>
            </a:r>
            <a:r>
              <a:rPr lang="en-US" sz="2800" dirty="0">
                <a:latin typeface="Times New Roman" panose="02020603050405020304" pitchFamily="18" charset="0"/>
                <a:cs typeface="Times New Roman" panose="02020603050405020304" pitchFamily="18" charset="0"/>
              </a:rPr>
              <a:t> of Senior and Adult Services (DSAS) was officially established as an agency on March 30, 1992.</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Our mission is to empower seniors and adults with disabilities to age successfully by providing resources and support that preserve their independence.</a:t>
            </a:r>
          </a:p>
        </p:txBody>
      </p:sp>
      <p:sp>
        <p:nvSpPr>
          <p:cNvPr id="4" name="Rectangle 3">
            <a:extLst>
              <a:ext uri="{FF2B5EF4-FFF2-40B4-BE49-F238E27FC236}">
                <a16:creationId xmlns:a16="http://schemas.microsoft.com/office/drawing/2014/main" id="{DCC3CF62-995E-2234-E1B7-B48673E8E00E}"/>
              </a:ext>
            </a:extLst>
          </p:cNvPr>
          <p:cNvSpPr/>
          <p:nvPr/>
        </p:nvSpPr>
        <p:spPr>
          <a:xfrm rot="10800000" flipV="1">
            <a:off x="3261101" y="2202959"/>
            <a:ext cx="5467350" cy="175432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Times New Roman" panose="02020603050405020304" pitchFamily="18" charset="0"/>
                <a:ea typeface="+mn-ea"/>
                <a:cs typeface="Times New Roman" panose="02020603050405020304" pitchFamily="18" charset="0"/>
              </a:rPr>
              <a:t>History and Mission</a:t>
            </a:r>
            <a:endParaRPr kumimoji="0" lang="en-US" sz="5400" b="0" i="0" u="none" strike="noStrike" kern="1200" cap="none" spc="0" normalizeH="0" baseline="0" noProof="0" dirty="0">
              <a:ln w="0"/>
              <a:gradFill>
                <a:gsLst>
                  <a:gs pos="0">
                    <a:srgbClr val="4BACC6">
                      <a:lumMod val="50000"/>
                    </a:srgbClr>
                  </a:gs>
                  <a:gs pos="50000">
                    <a:srgbClr val="4BACC6"/>
                  </a:gs>
                  <a:gs pos="100000">
                    <a:srgbClr val="4BACC6">
                      <a:lumMod val="60000"/>
                      <a:lumOff val="40000"/>
                    </a:srgbClr>
                  </a:gs>
                </a:gsLst>
                <a:lin ang="5400000"/>
              </a:gradFill>
              <a:effectLst>
                <a:reflection blurRad="6350" stA="53000" endA="300" endPos="35500" dir="5400000" sy="-90000" algn="bl" rotWithShape="0"/>
              </a:effectLst>
              <a:uLnTx/>
              <a:uFillTx/>
              <a:latin typeface="Calibri"/>
              <a:ea typeface="+mn-ea"/>
              <a:cs typeface="+mn-cs"/>
            </a:endParaRPr>
          </a:p>
        </p:txBody>
      </p:sp>
    </p:spTree>
    <p:extLst>
      <p:ext uri="{BB962C8B-B14F-4D97-AF65-F5344CB8AC3E}">
        <p14:creationId xmlns:p14="http://schemas.microsoft.com/office/powerpoint/2010/main" val="34802264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6"/>
          <p:cNvSpPr txBox="1"/>
          <p:nvPr/>
        </p:nvSpPr>
        <p:spPr>
          <a:xfrm>
            <a:off x="1791953" y="6273761"/>
            <a:ext cx="8087771" cy="430887"/>
          </a:xfrm>
          <a:prstGeom prst="rect">
            <a:avLst/>
          </a:prstGeom>
        </p:spPr>
        <p:txBody>
          <a:bodyPr vert="horz" wrap="square" lIns="0" tIns="0" rIns="0" bIns="0" rtlCol="0">
            <a:spAutoFit/>
          </a:bodyPr>
          <a:lstStyle/>
          <a:p>
            <a:pPr marL="11206"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4" normalizeH="0" baseline="0" noProof="0">
                <a:ln>
                  <a:noFill/>
                </a:ln>
                <a:solidFill>
                  <a:srgbClr val="FFFFFF"/>
                </a:solidFill>
                <a:effectLst/>
                <a:uLnTx/>
                <a:uFillTx/>
                <a:latin typeface="Futura Lt BT"/>
                <a:ea typeface="+mn-ea"/>
                <a:cs typeface="Futura Lt BT"/>
              </a:rPr>
              <a:t>DIVISION OF SENIOR AND ADULT SERVICES</a:t>
            </a:r>
            <a:endParaRPr kumimoji="0" sz="2800" b="0" i="0" u="none" strike="noStrike" kern="1200" cap="none" spc="0" normalizeH="0" baseline="0" noProof="0">
              <a:ln>
                <a:noFill/>
              </a:ln>
              <a:solidFill>
                <a:prstClr val="black"/>
              </a:solidFill>
              <a:effectLst/>
              <a:uLnTx/>
              <a:uFillTx/>
              <a:latin typeface="Futura Lt BT"/>
              <a:ea typeface="+mn-ea"/>
              <a:cs typeface="Futura Lt BT"/>
            </a:endParaRPr>
          </a:p>
        </p:txBody>
      </p:sp>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20568"/>
            <a:ext cx="2438400" cy="108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D18C338-60DA-9EB0-ECD9-CBC5C892F714}"/>
              </a:ext>
            </a:extLst>
          </p:cNvPr>
          <p:cNvPicPr>
            <a:picLocks noChangeAspect="1"/>
          </p:cNvPicPr>
          <p:nvPr/>
        </p:nvPicPr>
        <p:blipFill>
          <a:blip r:embed="rId4"/>
          <a:stretch>
            <a:fillRect/>
          </a:stretch>
        </p:blipFill>
        <p:spPr>
          <a:xfrm>
            <a:off x="1958696" y="1605931"/>
            <a:ext cx="8274609" cy="4136841"/>
          </a:xfrm>
          <a:prstGeom prst="rect">
            <a:avLst/>
          </a:prstGeom>
        </p:spPr>
      </p:pic>
    </p:spTree>
    <p:extLst>
      <p:ext uri="{BB962C8B-B14F-4D97-AF65-F5344CB8AC3E}">
        <p14:creationId xmlns:p14="http://schemas.microsoft.com/office/powerpoint/2010/main" val="6323144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6"/>
          <p:cNvSpPr txBox="1"/>
          <p:nvPr/>
        </p:nvSpPr>
        <p:spPr>
          <a:xfrm>
            <a:off x="1791953" y="6273761"/>
            <a:ext cx="8087771" cy="430887"/>
          </a:xfrm>
          <a:prstGeom prst="rect">
            <a:avLst/>
          </a:prstGeom>
        </p:spPr>
        <p:txBody>
          <a:bodyPr vert="horz" wrap="square" lIns="0" tIns="0" rIns="0" bIns="0" rtlCol="0">
            <a:spAutoFit/>
          </a:bodyPr>
          <a:lstStyle/>
          <a:p>
            <a:pPr marL="11206"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4" normalizeH="0" baseline="0" noProof="0">
                <a:ln>
                  <a:noFill/>
                </a:ln>
                <a:solidFill>
                  <a:srgbClr val="FFFFFF"/>
                </a:solidFill>
                <a:effectLst/>
                <a:uLnTx/>
                <a:uFillTx/>
                <a:latin typeface="Futura Lt BT"/>
                <a:ea typeface="+mn-ea"/>
                <a:cs typeface="Futura Lt BT"/>
              </a:rPr>
              <a:t>DIVISION OF SENIOR AND ADULT SERVICES</a:t>
            </a:r>
            <a:endParaRPr kumimoji="0" sz="2800" b="0" i="0" u="none" strike="noStrike" kern="1200" cap="none" spc="0" normalizeH="0" baseline="0" noProof="0">
              <a:ln>
                <a:noFill/>
              </a:ln>
              <a:solidFill>
                <a:prstClr val="black"/>
              </a:solidFill>
              <a:effectLst/>
              <a:uLnTx/>
              <a:uFillTx/>
              <a:latin typeface="Futura Lt BT"/>
              <a:ea typeface="+mn-ea"/>
              <a:cs typeface="Futura Lt BT"/>
            </a:endParaRPr>
          </a:p>
        </p:txBody>
      </p:sp>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67264" y="414483"/>
            <a:ext cx="2794000" cy="69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a:extLst>
              <a:ext uri="{FF2B5EF4-FFF2-40B4-BE49-F238E27FC236}">
                <a16:creationId xmlns:a16="http://schemas.microsoft.com/office/drawing/2014/main" id="{0466DD2A-2BCB-5CD5-2371-FE57CF6E2A13}"/>
              </a:ext>
            </a:extLst>
          </p:cNvPr>
          <p:cNvSpPr>
            <a:spLocks noGrp="1"/>
          </p:cNvSpPr>
          <p:nvPr>
            <p:ph type="body" idx="1"/>
          </p:nvPr>
        </p:nvSpPr>
        <p:spPr>
          <a:xfrm>
            <a:off x="2262752" y="1257251"/>
            <a:ext cx="7942881" cy="4469373"/>
          </a:xfrm>
        </p:spPr>
        <p:txBody>
          <a:bodyPr/>
          <a:lstStyle/>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solidFill>
                  <a:srgbClr val="FF0000"/>
                </a:solidFill>
                <a:latin typeface="Times New Roman" panose="02020603050405020304" pitchFamily="18" charset="0"/>
                <a:cs typeface="Times New Roman" panose="02020603050405020304" pitchFamily="18" charset="0"/>
              </a:rPr>
              <a:t>Adult Protective Services </a:t>
            </a:r>
          </a:p>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latin typeface="Times New Roman" panose="02020603050405020304" pitchFamily="18" charset="0"/>
                <a:cs typeface="Times New Roman" panose="02020603050405020304" pitchFamily="18" charset="0"/>
              </a:rPr>
              <a:t>Information Services</a:t>
            </a:r>
          </a:p>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latin typeface="Times New Roman" panose="02020603050405020304" pitchFamily="18" charset="0"/>
                <a:cs typeface="Times New Roman" panose="02020603050405020304" pitchFamily="18" charset="0"/>
              </a:rPr>
              <a:t>Community Office on Aging</a:t>
            </a:r>
          </a:p>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latin typeface="Times New Roman" panose="02020603050405020304" pitchFamily="18" charset="0"/>
                <a:cs typeface="Times New Roman" panose="02020603050405020304" pitchFamily="18" charset="0"/>
              </a:rPr>
              <a:t>Community Social Services Program</a:t>
            </a:r>
          </a:p>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latin typeface="Times New Roman" panose="02020603050405020304" pitchFamily="18" charset="0"/>
                <a:cs typeface="Times New Roman" panose="02020603050405020304" pitchFamily="18" charset="0"/>
              </a:rPr>
              <a:t>Options for Independent Living</a:t>
            </a:r>
          </a:p>
          <a:p>
            <a:pPr marL="741363" indent="-569913">
              <a:lnSpc>
                <a:spcPct val="150000"/>
              </a:lnSpc>
              <a:buBlip>
                <a:blip r:embed="rId4">
                  <a:extLst>
                    <a:ext uri="{96DAC541-7B7A-43D3-8B79-37D633B846F1}">
                      <asvg:svgBlip xmlns:asvg="http://schemas.microsoft.com/office/drawing/2016/SVG/main" xmlns="" r:embed="rId5"/>
                    </a:ext>
                  </a:extLst>
                </a:blip>
              </a:buBlip>
            </a:pPr>
            <a:r>
              <a:rPr lang="en-US" sz="3200" dirty="0">
                <a:solidFill>
                  <a:srgbClr val="00B050"/>
                </a:solidFill>
                <a:latin typeface="Times New Roman" panose="02020603050405020304" pitchFamily="18" charset="0"/>
                <a:cs typeface="Times New Roman" panose="02020603050405020304" pitchFamily="18" charset="0"/>
              </a:rPr>
              <a:t>Home Support Services</a:t>
            </a:r>
          </a:p>
        </p:txBody>
      </p:sp>
    </p:spTree>
    <p:extLst>
      <p:ext uri="{BB962C8B-B14F-4D97-AF65-F5344CB8AC3E}">
        <p14:creationId xmlns:p14="http://schemas.microsoft.com/office/powerpoint/2010/main" val="163843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animEffect transition="in" filter="wipe(down)">
                                      <p:cBhvr>
                                        <p:cTn id="7" dur="580">
                                          <p:stCondLst>
                                            <p:cond delay="0"/>
                                          </p:stCondLst>
                                        </p:cTn>
                                        <p:tgtEl>
                                          <p:spTgt spid="11">
                                            <p:txEl>
                                              <p:pRg st="5" end="5"/>
                                            </p:txEl>
                                          </p:spTgt>
                                        </p:tgtEl>
                                      </p:cBhvr>
                                    </p:animEffect>
                                    <p:anim calcmode="lin" valueType="num">
                                      <p:cBhvr>
                                        <p:cTn id="8" dur="1822" tmFilter="0,0; 0.14,0.36; 0.43,0.73; 0.71,0.91; 1.0,1.0">
                                          <p:stCondLst>
                                            <p:cond delay="0"/>
                                          </p:stCondLst>
                                        </p:cTn>
                                        <p:tgtEl>
                                          <p:spTgt spid="11">
                                            <p:txEl>
                                              <p:pRg st="5" end="5"/>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xEl>
                                              <p:pRg st="5" end="5"/>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xEl>
                                              <p:pRg st="5" end="5"/>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xEl>
                                              <p:pRg st="5" end="5"/>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xEl>
                                              <p:pRg st="5" end="5"/>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xEl>
                                              <p:pRg st="5" end="5"/>
                                            </p:txEl>
                                          </p:spTgt>
                                        </p:tgtEl>
                                      </p:cBhvr>
                                      <p:to x="100000" y="60000"/>
                                    </p:animScale>
                                    <p:animScale>
                                      <p:cBhvr>
                                        <p:cTn id="14" dur="166" decel="50000">
                                          <p:stCondLst>
                                            <p:cond delay="676"/>
                                          </p:stCondLst>
                                        </p:cTn>
                                        <p:tgtEl>
                                          <p:spTgt spid="11">
                                            <p:txEl>
                                              <p:pRg st="5" end="5"/>
                                            </p:txEl>
                                          </p:spTgt>
                                        </p:tgtEl>
                                      </p:cBhvr>
                                      <p:to x="100000" y="100000"/>
                                    </p:animScale>
                                    <p:animScale>
                                      <p:cBhvr>
                                        <p:cTn id="15" dur="26">
                                          <p:stCondLst>
                                            <p:cond delay="1312"/>
                                          </p:stCondLst>
                                        </p:cTn>
                                        <p:tgtEl>
                                          <p:spTgt spid="11">
                                            <p:txEl>
                                              <p:pRg st="5" end="5"/>
                                            </p:txEl>
                                          </p:spTgt>
                                        </p:tgtEl>
                                      </p:cBhvr>
                                      <p:to x="100000" y="80000"/>
                                    </p:animScale>
                                    <p:animScale>
                                      <p:cBhvr>
                                        <p:cTn id="16" dur="166" decel="50000">
                                          <p:stCondLst>
                                            <p:cond delay="1338"/>
                                          </p:stCondLst>
                                        </p:cTn>
                                        <p:tgtEl>
                                          <p:spTgt spid="11">
                                            <p:txEl>
                                              <p:pRg st="5" end="5"/>
                                            </p:txEl>
                                          </p:spTgt>
                                        </p:tgtEl>
                                      </p:cBhvr>
                                      <p:to x="100000" y="100000"/>
                                    </p:animScale>
                                    <p:animScale>
                                      <p:cBhvr>
                                        <p:cTn id="17" dur="26">
                                          <p:stCondLst>
                                            <p:cond delay="1642"/>
                                          </p:stCondLst>
                                        </p:cTn>
                                        <p:tgtEl>
                                          <p:spTgt spid="11">
                                            <p:txEl>
                                              <p:pRg st="5" end="5"/>
                                            </p:txEl>
                                          </p:spTgt>
                                        </p:tgtEl>
                                      </p:cBhvr>
                                      <p:to x="100000" y="90000"/>
                                    </p:animScale>
                                    <p:animScale>
                                      <p:cBhvr>
                                        <p:cTn id="18" dur="166" decel="50000">
                                          <p:stCondLst>
                                            <p:cond delay="1668"/>
                                          </p:stCondLst>
                                        </p:cTn>
                                        <p:tgtEl>
                                          <p:spTgt spid="11">
                                            <p:txEl>
                                              <p:pRg st="5" end="5"/>
                                            </p:txEl>
                                          </p:spTgt>
                                        </p:tgtEl>
                                      </p:cBhvr>
                                      <p:to x="100000" y="100000"/>
                                    </p:animScale>
                                    <p:animScale>
                                      <p:cBhvr>
                                        <p:cTn id="19" dur="26">
                                          <p:stCondLst>
                                            <p:cond delay="1808"/>
                                          </p:stCondLst>
                                        </p:cTn>
                                        <p:tgtEl>
                                          <p:spTgt spid="11">
                                            <p:txEl>
                                              <p:pRg st="5" end="5"/>
                                            </p:txEl>
                                          </p:spTgt>
                                        </p:tgtEl>
                                      </p:cBhvr>
                                      <p:to x="100000" y="95000"/>
                                    </p:animScale>
                                    <p:animScale>
                                      <p:cBhvr>
                                        <p:cTn id="20" dur="166" decel="50000">
                                          <p:stCondLst>
                                            <p:cond delay="1834"/>
                                          </p:stCondLst>
                                        </p:cTn>
                                        <p:tgtEl>
                                          <p:spTgt spid="11">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9" name="Rectangle 58">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60">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8701C03B-82B4-AABC-87E0-CD6194C7E6D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ctr"/>
            <a:r>
              <a:rPr lang="en-US" sz="9600" kern="1200" dirty="0">
                <a:solidFill>
                  <a:srgbClr val="FFFFFF"/>
                </a:solidFill>
                <a:latin typeface="+mj-lt"/>
                <a:ea typeface="+mj-ea"/>
                <a:cs typeface="+mj-cs"/>
              </a:rPr>
              <a:t>Staff</a:t>
            </a:r>
          </a:p>
        </p:txBody>
      </p:sp>
      <p:sp>
        <p:nvSpPr>
          <p:cNvPr id="5" name="Content Placeholder 4">
            <a:extLst>
              <a:ext uri="{FF2B5EF4-FFF2-40B4-BE49-F238E27FC236}">
                <a16:creationId xmlns:a16="http://schemas.microsoft.com/office/drawing/2014/main" id="{353A3270-A29D-A34B-E116-908998C9C2D7}"/>
              </a:ext>
            </a:extLst>
          </p:cNvPr>
          <p:cNvSpPr>
            <a:spLocks noGrp="1"/>
          </p:cNvSpPr>
          <p:nvPr>
            <p:ph idx="1"/>
          </p:nvPr>
        </p:nvSpPr>
        <p:spPr>
          <a:xfrm>
            <a:off x="4243079" y="649480"/>
            <a:ext cx="7482199" cy="5546047"/>
          </a:xfrm>
        </p:spPr>
        <p:txBody>
          <a:bodyPr vert="horz" lIns="91440" tIns="45720" rIns="91440" bIns="45720" rtlCol="0" anchor="ctr">
            <a:normAutofit/>
          </a:bodyPr>
          <a:lstStyle/>
          <a:p>
            <a:pPr>
              <a:spcAft>
                <a:spcPts val="600"/>
              </a:spcAft>
            </a:pPr>
            <a:r>
              <a:rPr lang="en-US" sz="2000" dirty="0"/>
              <a:t>Brenda Richardson, RN, Director of Nursing</a:t>
            </a:r>
          </a:p>
          <a:p>
            <a:pPr>
              <a:spcAft>
                <a:spcPts val="600"/>
              </a:spcAft>
            </a:pPr>
            <a:r>
              <a:rPr lang="en-US" sz="2000" dirty="0"/>
              <a:t>Office: 216-443-6203 Mobile: 216-302-9096</a:t>
            </a:r>
          </a:p>
          <a:p>
            <a:pPr>
              <a:spcAft>
                <a:spcPts val="600"/>
              </a:spcAft>
            </a:pPr>
            <a:r>
              <a:rPr lang="en-US" sz="2000" dirty="0">
                <a:hlinkClick r:id="rId2"/>
              </a:rPr>
              <a:t>Brenda.Richardson@jfs.ohio.gov</a:t>
            </a:r>
            <a:endParaRPr lang="en-US" sz="2000" dirty="0"/>
          </a:p>
          <a:p>
            <a:pPr>
              <a:spcAft>
                <a:spcPts val="600"/>
              </a:spcAft>
            </a:pPr>
            <a:endParaRPr lang="en-US" sz="2000" dirty="0"/>
          </a:p>
          <a:p>
            <a:pPr>
              <a:spcAft>
                <a:spcPts val="600"/>
              </a:spcAft>
            </a:pPr>
            <a:r>
              <a:rPr lang="en-US" sz="2000" dirty="0"/>
              <a:t>Lorsonja Moore, BA, BSN, CEHCH, RN, Assistant Director of Nursing</a:t>
            </a:r>
          </a:p>
          <a:p>
            <a:pPr>
              <a:spcAft>
                <a:spcPts val="600"/>
              </a:spcAft>
            </a:pPr>
            <a:r>
              <a:rPr lang="en-US" sz="2000" dirty="0"/>
              <a:t>Office: 216-263-4674 Mobile: 216-544-1844</a:t>
            </a:r>
          </a:p>
          <a:p>
            <a:pPr>
              <a:spcAft>
                <a:spcPts val="600"/>
              </a:spcAft>
            </a:pPr>
            <a:r>
              <a:rPr lang="en-US" sz="2000" dirty="0">
                <a:hlinkClick r:id="rId3"/>
              </a:rPr>
              <a:t>Lorsonja.Moore@jfs.ohio.gov</a:t>
            </a:r>
            <a:endParaRPr lang="en-US" sz="2000" dirty="0"/>
          </a:p>
          <a:p>
            <a:pPr>
              <a:spcAft>
                <a:spcPts val="600"/>
              </a:spcAft>
            </a:pPr>
            <a:endParaRPr lang="en-US" sz="2000" dirty="0"/>
          </a:p>
          <a:p>
            <a:pPr>
              <a:spcAft>
                <a:spcPts val="600"/>
              </a:spcAft>
            </a:pPr>
            <a:r>
              <a:rPr lang="en-US" sz="2000" dirty="0"/>
              <a:t>Yania Turney, BSN, RN, Nurse Supervisor</a:t>
            </a:r>
          </a:p>
          <a:p>
            <a:pPr>
              <a:spcAft>
                <a:spcPts val="600"/>
              </a:spcAft>
            </a:pPr>
            <a:r>
              <a:rPr lang="en-US" sz="2000" dirty="0"/>
              <a:t>Office: 216-443-6909 Mobile: 216-225-1130</a:t>
            </a:r>
          </a:p>
          <a:p>
            <a:pPr>
              <a:spcAft>
                <a:spcPts val="600"/>
              </a:spcAft>
            </a:pPr>
            <a:r>
              <a:rPr lang="en-US" sz="2000" dirty="0">
                <a:hlinkClick r:id="rId4"/>
              </a:rPr>
              <a:t>Yania.Turney@jfs.ohio.gov</a:t>
            </a:r>
            <a:endParaRPr lang="en-US" sz="2000" dirty="0"/>
          </a:p>
          <a:p>
            <a:pPr>
              <a:spcAft>
                <a:spcPts val="600"/>
              </a:spcAft>
            </a:pPr>
            <a:endParaRPr lang="en-US" sz="2000" dirty="0"/>
          </a:p>
        </p:txBody>
      </p:sp>
    </p:spTree>
    <p:extLst>
      <p:ext uri="{BB962C8B-B14F-4D97-AF65-F5344CB8AC3E}">
        <p14:creationId xmlns:p14="http://schemas.microsoft.com/office/powerpoint/2010/main" val="41060616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C6677-D720-EA3B-056E-C5E8E26FE74E}"/>
              </a:ext>
            </a:extLst>
          </p:cNvPr>
          <p:cNvSpPr>
            <a:spLocks noGrp="1"/>
          </p:cNvSpPr>
          <p:nvPr>
            <p:ph type="title"/>
          </p:nvPr>
        </p:nvSpPr>
        <p:spPr>
          <a:xfrm>
            <a:off x="1185620" y="867905"/>
            <a:ext cx="3913322" cy="553998"/>
          </a:xfrm>
        </p:spPr>
        <p:txBody>
          <a:bodyPr/>
          <a:lstStyle/>
          <a:p>
            <a:pPr algn="ctr"/>
            <a:r>
              <a:rPr lang="en-US" sz="3600" b="1"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Home Support</a:t>
            </a:r>
          </a:p>
        </p:txBody>
      </p:sp>
      <p:sp>
        <p:nvSpPr>
          <p:cNvPr id="5" name="Text Placeholder 4">
            <a:extLst>
              <a:ext uri="{FF2B5EF4-FFF2-40B4-BE49-F238E27FC236}">
                <a16:creationId xmlns:a16="http://schemas.microsoft.com/office/drawing/2014/main" id="{E05B4448-D1A4-1055-3359-752DD519E248}"/>
              </a:ext>
            </a:extLst>
          </p:cNvPr>
          <p:cNvSpPr>
            <a:spLocks noGrp="1"/>
          </p:cNvSpPr>
          <p:nvPr>
            <p:ph type="body" idx="1"/>
          </p:nvPr>
        </p:nvSpPr>
        <p:spPr>
          <a:xfrm>
            <a:off x="579817" y="1859797"/>
            <a:ext cx="4201410" cy="5758548"/>
          </a:xfrm>
        </p:spPr>
        <p:txBody>
          <a:bodyPr/>
          <a:lstStyle/>
          <a:p>
            <a:pPr marL="342900" indent="-342900">
              <a:buBlip>
                <a:blip r:embed="rId3">
                  <a:extLst>
                    <a:ext uri="{96DAC541-7B7A-43D3-8B79-37D633B846F1}">
                      <asvg:svgBlip xmlns:asvg="http://schemas.microsoft.com/office/drawing/2016/SVG/main" xmlns="" r:embed="rId4"/>
                    </a:ext>
                  </a:extLst>
                </a:blip>
              </a:buBlip>
            </a:pPr>
            <a:r>
              <a:rPr lang="en-US" sz="2800" dirty="0">
                <a:latin typeface="Times New Roman" panose="02020603050405020304" pitchFamily="18" charset="0"/>
                <a:cs typeface="Times New Roman" panose="02020603050405020304" pitchFamily="18" charset="0"/>
              </a:rPr>
              <a:t>Comprised of registered  nurses, schedulers, and home health aides.</a:t>
            </a:r>
          </a:p>
          <a:p>
            <a:pPr marL="342900" indent="-342900">
              <a:buBlip>
                <a:blip r:embed="rId3">
                  <a:extLst>
                    <a:ext uri="{96DAC541-7B7A-43D3-8B79-37D633B846F1}">
                      <asvg:svgBlip xmlns:asvg="http://schemas.microsoft.com/office/drawing/2016/SVG/main" xmlns="" r:embed="rId4"/>
                    </a:ext>
                  </a:extLst>
                </a:blip>
              </a:buBlip>
            </a:pPr>
            <a:r>
              <a:rPr lang="en-US" sz="2800" dirty="0">
                <a:latin typeface="Times New Roman" panose="02020603050405020304" pitchFamily="18" charset="0"/>
                <a:cs typeface="Times New Roman" panose="02020603050405020304" pitchFamily="18" charset="0"/>
              </a:rPr>
              <a:t>Our goal is to provide services to help clients achieve and maintain a clean, safe, and healthy environment in which they reside.</a:t>
            </a:r>
          </a:p>
          <a:p>
            <a:endParaRPr lang="en-US" dirty="0"/>
          </a:p>
        </p:txBody>
      </p:sp>
      <p:graphicFrame>
        <p:nvGraphicFramePr>
          <p:cNvPr id="7" name="Diagram 6">
            <a:extLst>
              <a:ext uri="{FF2B5EF4-FFF2-40B4-BE49-F238E27FC236}">
                <a16:creationId xmlns:a16="http://schemas.microsoft.com/office/drawing/2014/main" id="{34300875-6CB0-306B-1A04-007F6D289401}"/>
              </a:ext>
            </a:extLst>
          </p:cNvPr>
          <p:cNvGraphicFramePr/>
          <p:nvPr>
            <p:extLst/>
          </p:nvPr>
        </p:nvGraphicFramePr>
        <p:xfrm>
          <a:off x="4891437" y="309966"/>
          <a:ext cx="6174353" cy="55561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323597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F43B3294-7687-F7B2-C422-995928ACBC43}"/>
              </a:ext>
            </a:extLst>
          </p:cNvPr>
          <p:cNvSpPr>
            <a:spLocks noGrp="1"/>
          </p:cNvSpPr>
          <p:nvPr>
            <p:ph type="body" idx="1"/>
          </p:nvPr>
        </p:nvSpPr>
        <p:spPr>
          <a:xfrm>
            <a:off x="2394984" y="309564"/>
            <a:ext cx="6338311" cy="276225"/>
          </a:xfrm>
        </p:spPr>
        <p:txBody>
          <a:bodyPr/>
          <a:lstStyle/>
          <a:p>
            <a:pPr algn="ctr"/>
            <a:r>
              <a:rPr lang="en-US" sz="3600" dirty="0">
                <a:solidFill>
                  <a:srgbClr val="00B050"/>
                </a:solidFill>
                <a:latin typeface="Times New Roman" panose="02020603050405020304" pitchFamily="18" charset="0"/>
                <a:cs typeface="Times New Roman" panose="02020603050405020304" pitchFamily="18" charset="0"/>
              </a:rPr>
              <a:t>In-Home Services</a:t>
            </a:r>
          </a:p>
        </p:txBody>
      </p:sp>
      <p:sp>
        <p:nvSpPr>
          <p:cNvPr id="7" name="Content Placeholder 4">
            <a:extLst>
              <a:ext uri="{FF2B5EF4-FFF2-40B4-BE49-F238E27FC236}">
                <a16:creationId xmlns:a16="http://schemas.microsoft.com/office/drawing/2014/main" id="{5C9C5A08-59D8-7491-00EC-57D317220A29}"/>
              </a:ext>
            </a:extLst>
          </p:cNvPr>
          <p:cNvSpPr txBox="1">
            <a:spLocks/>
          </p:cNvSpPr>
          <p:nvPr/>
        </p:nvSpPr>
        <p:spPr>
          <a:xfrm>
            <a:off x="1666611" y="1131357"/>
            <a:ext cx="3977640" cy="3907288"/>
          </a:xfrm>
          <a:prstGeom prst="rect">
            <a:avLst/>
          </a:prstGeom>
        </p:spPr>
        <p:txBody>
          <a:bodyPr/>
          <a:lstStyle>
            <a:lvl1pPr marL="0">
              <a:defRPr>
                <a:latin typeface="+mn-lt"/>
                <a:ea typeface="+mn-ea"/>
                <a:cs typeface="+mn-cs"/>
              </a:defRPr>
            </a:lvl1pPr>
            <a:lvl2pPr marL="403413">
              <a:defRPr>
                <a:latin typeface="+mn-lt"/>
                <a:ea typeface="+mn-ea"/>
                <a:cs typeface="+mn-cs"/>
              </a:defRPr>
            </a:lvl2pPr>
            <a:lvl3pPr marL="806826">
              <a:defRPr>
                <a:latin typeface="+mn-lt"/>
                <a:ea typeface="+mn-ea"/>
                <a:cs typeface="+mn-cs"/>
              </a:defRPr>
            </a:lvl3pPr>
            <a:lvl4pPr marL="1210240">
              <a:defRPr>
                <a:latin typeface="+mn-lt"/>
                <a:ea typeface="+mn-ea"/>
                <a:cs typeface="+mn-cs"/>
              </a:defRPr>
            </a:lvl4pPr>
            <a:lvl5pPr marL="1613653">
              <a:defRPr>
                <a:latin typeface="+mn-lt"/>
                <a:ea typeface="+mn-ea"/>
                <a:cs typeface="+mn-cs"/>
              </a:defRPr>
            </a:lvl5pPr>
            <a:lvl6pPr marL="2017066">
              <a:defRPr>
                <a:latin typeface="+mn-lt"/>
                <a:ea typeface="+mn-ea"/>
                <a:cs typeface="+mn-cs"/>
              </a:defRPr>
            </a:lvl6pPr>
            <a:lvl7pPr marL="2420479">
              <a:defRPr>
                <a:latin typeface="+mn-lt"/>
                <a:ea typeface="+mn-ea"/>
                <a:cs typeface="+mn-cs"/>
              </a:defRPr>
            </a:lvl7pPr>
            <a:lvl8pPr marL="2823893">
              <a:defRPr>
                <a:latin typeface="+mn-lt"/>
                <a:ea typeface="+mn-ea"/>
                <a:cs typeface="+mn-cs"/>
              </a:defRPr>
            </a:lvl8pPr>
            <a:lvl9pPr marL="3227306">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F497D"/>
                </a:solidFill>
                <a:effectLst/>
                <a:uLnTx/>
                <a:uFillTx/>
                <a:latin typeface="Times New Roman" panose="02020603050405020304" pitchFamily="18" charset="0"/>
                <a:ea typeface="+mn-ea"/>
                <a:cs typeface="Times New Roman" panose="02020603050405020304" pitchFamily="18" charset="0"/>
              </a:rPr>
              <a:t>Personal Care Services:</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Bath/Shower/Bed Bath</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Incontinence Care</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Basic ROM Exercises</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Mouth/Dental/Oral Care</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Shaving/Hair Care</a:t>
            </a:r>
          </a:p>
          <a:p>
            <a:pPr marL="285750" marR="0" lvl="0" indent="-285750" algn="l" defTabSz="914400" rtl="0" eaLnBrk="1" fontAlgn="auto" latinLnBrk="0" hangingPunct="1">
              <a:lnSpc>
                <a:spcPct val="200000"/>
              </a:lnSpc>
              <a:spcBef>
                <a:spcPts val="0"/>
              </a:spcBef>
              <a:spcAft>
                <a:spcPts val="0"/>
              </a:spcAft>
              <a:buClrTx/>
              <a:buSzTx/>
              <a:buFontTx/>
              <a:buBlip>
                <a:blip r:embed="rId3">
                  <a:extLst>
                    <a:ext uri="{96DAC541-7B7A-43D3-8B79-37D633B846F1}">
                      <asvg:svgBlip xmlns:asvg="http://schemas.microsoft.com/office/drawing/2016/SVG/main" xmlns="" r:embed="rId4"/>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Meal Preparation/Feeding</a:t>
            </a:r>
          </a:p>
        </p:txBody>
      </p:sp>
      <p:sp>
        <p:nvSpPr>
          <p:cNvPr id="8" name="Content Placeholder 5">
            <a:extLst>
              <a:ext uri="{FF2B5EF4-FFF2-40B4-BE49-F238E27FC236}">
                <a16:creationId xmlns:a16="http://schemas.microsoft.com/office/drawing/2014/main" id="{1C3206E2-1222-B335-CC77-5BEA4011986A}"/>
              </a:ext>
            </a:extLst>
          </p:cNvPr>
          <p:cNvSpPr txBox="1">
            <a:spLocks/>
          </p:cNvSpPr>
          <p:nvPr/>
        </p:nvSpPr>
        <p:spPr>
          <a:xfrm>
            <a:off x="6096000" y="1131357"/>
            <a:ext cx="5424692" cy="4874236"/>
          </a:xfrm>
          <a:prstGeom prst="rect">
            <a:avLst/>
          </a:prstGeom>
        </p:spPr>
        <p:txBody>
          <a:bodyPr/>
          <a:lstStyle>
            <a:lvl1pPr marL="0">
              <a:defRPr>
                <a:latin typeface="+mn-lt"/>
                <a:ea typeface="+mn-ea"/>
                <a:cs typeface="+mn-cs"/>
              </a:defRPr>
            </a:lvl1pPr>
            <a:lvl2pPr marL="403413">
              <a:defRPr>
                <a:latin typeface="+mn-lt"/>
                <a:ea typeface="+mn-ea"/>
                <a:cs typeface="+mn-cs"/>
              </a:defRPr>
            </a:lvl2pPr>
            <a:lvl3pPr marL="806826">
              <a:defRPr>
                <a:latin typeface="+mn-lt"/>
                <a:ea typeface="+mn-ea"/>
                <a:cs typeface="+mn-cs"/>
              </a:defRPr>
            </a:lvl3pPr>
            <a:lvl4pPr marL="1210240">
              <a:defRPr>
                <a:latin typeface="+mn-lt"/>
                <a:ea typeface="+mn-ea"/>
                <a:cs typeface="+mn-cs"/>
              </a:defRPr>
            </a:lvl4pPr>
            <a:lvl5pPr marL="1613653">
              <a:defRPr>
                <a:latin typeface="+mn-lt"/>
                <a:ea typeface="+mn-ea"/>
                <a:cs typeface="+mn-cs"/>
              </a:defRPr>
            </a:lvl5pPr>
            <a:lvl6pPr marL="2017066">
              <a:defRPr>
                <a:latin typeface="+mn-lt"/>
                <a:ea typeface="+mn-ea"/>
                <a:cs typeface="+mn-cs"/>
              </a:defRPr>
            </a:lvl6pPr>
            <a:lvl7pPr marL="2420479">
              <a:defRPr>
                <a:latin typeface="+mn-lt"/>
                <a:ea typeface="+mn-ea"/>
                <a:cs typeface="+mn-cs"/>
              </a:defRPr>
            </a:lvl7pPr>
            <a:lvl8pPr marL="2823893">
              <a:defRPr>
                <a:latin typeface="+mn-lt"/>
                <a:ea typeface="+mn-ea"/>
                <a:cs typeface="+mn-cs"/>
              </a:defRPr>
            </a:lvl8pPr>
            <a:lvl9pPr marL="3227306">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Homemaking Services</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Vacuuming/Sweeping/Mopping</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Laundry/Change Bed Linens</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Wash Dishes</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Clean Bathroom</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Dusting</a:t>
            </a:r>
          </a:p>
          <a:p>
            <a:pPr marL="285750" marR="0" lvl="0" indent="-285750" algn="l" defTabSz="914400" rtl="0" eaLnBrk="1" fontAlgn="auto" latinLnBrk="0" hangingPunct="1">
              <a:lnSpc>
                <a:spcPct val="200000"/>
              </a:lnSpc>
              <a:spcBef>
                <a:spcPts val="0"/>
              </a:spcBef>
              <a:spcAft>
                <a:spcPts val="0"/>
              </a:spcAft>
              <a:buClrTx/>
              <a:buSzTx/>
              <a:buFontTx/>
              <a:buBlip>
                <a:blip r:embed="rId5">
                  <a:extLst>
                    <a:ext uri="{96DAC541-7B7A-43D3-8B79-37D633B846F1}">
                      <asvg:svgBlip xmlns:asvg="http://schemas.microsoft.com/office/drawing/2016/SVG/main" xmlns="" r:embed="rId6"/>
                    </a:ext>
                  </a:extLst>
                </a:blip>
              </a:buBlip>
              <a:tabLst/>
              <a:defRPr/>
            </a:pPr>
            <a:r>
              <a:rPr kumimoji="0" lang="en-US" sz="2400" b="0" i="0" u="none" strike="noStrike" kern="0" cap="none" spc="0" normalizeH="0" baseline="0" noProof="0" dirty="0">
                <a:ln>
                  <a:noFill/>
                </a:ln>
                <a:solidFill>
                  <a:srgbClr val="8064A2"/>
                </a:solidFill>
                <a:effectLst/>
                <a:uLnTx/>
                <a:uFillTx/>
                <a:latin typeface="Times New Roman" panose="02020603050405020304" pitchFamily="18" charset="0"/>
                <a:ea typeface="+mn-ea"/>
                <a:cs typeface="Times New Roman" panose="02020603050405020304" pitchFamily="18" charset="0"/>
              </a:rPr>
              <a:t>Grocery Shopping/Prescription Pick-Up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4930347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C6D3D6-4794-EB09-1066-E8C05FCEA9E4}"/>
              </a:ext>
            </a:extLst>
          </p:cNvPr>
          <p:cNvSpPr>
            <a:spLocks noGrp="1"/>
          </p:cNvSpPr>
          <p:nvPr>
            <p:ph type="title"/>
          </p:nvPr>
        </p:nvSpPr>
        <p:spPr>
          <a:xfrm>
            <a:off x="3177310" y="537313"/>
            <a:ext cx="5966691" cy="492443"/>
          </a:xfrm>
        </p:spPr>
        <p:txBody>
          <a:bodyPr/>
          <a:lstStyle/>
          <a:p>
            <a:pPr algn="ctr"/>
            <a:r>
              <a:rPr lang="en-US" sz="3200" b="1" i="1">
                <a:solidFill>
                  <a:srgbClr val="FF0000"/>
                </a:solidFill>
                <a:latin typeface="Times New Roman" panose="02020603050405020304" pitchFamily="18" charset="0"/>
                <a:cs typeface="Times New Roman" panose="02020603050405020304" pitchFamily="18" charset="0"/>
              </a:rPr>
              <a:t>Home Support Intake Process</a:t>
            </a:r>
          </a:p>
        </p:txBody>
      </p:sp>
      <p:graphicFrame>
        <p:nvGraphicFramePr>
          <p:cNvPr id="8" name="Diagram 7">
            <a:extLst>
              <a:ext uri="{FF2B5EF4-FFF2-40B4-BE49-F238E27FC236}">
                <a16:creationId xmlns:a16="http://schemas.microsoft.com/office/drawing/2014/main" id="{8C3ACFB4-5241-B399-583C-5B2AFF252EB5}"/>
              </a:ext>
            </a:extLst>
          </p:cNvPr>
          <p:cNvGraphicFramePr/>
          <p:nvPr>
            <p:extLst/>
          </p:nvPr>
        </p:nvGraphicFramePr>
        <p:xfrm>
          <a:off x="6997485" y="1518444"/>
          <a:ext cx="4205206" cy="48022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a:extLst>
              <a:ext uri="{FF2B5EF4-FFF2-40B4-BE49-F238E27FC236}">
                <a16:creationId xmlns:a16="http://schemas.microsoft.com/office/drawing/2014/main" id="{0B517FF1-6C38-7F3F-C477-E425C21BA0F2}"/>
              </a:ext>
            </a:extLst>
          </p:cNvPr>
          <p:cNvSpPr txBox="1"/>
          <p:nvPr/>
        </p:nvSpPr>
        <p:spPr>
          <a:xfrm>
            <a:off x="1053963" y="1161984"/>
            <a:ext cx="5106692" cy="5262979"/>
          </a:xfrm>
          <a:prstGeom prst="rect">
            <a:avLst/>
          </a:prstGeom>
          <a:noFill/>
        </p:spPr>
        <p:txBody>
          <a:bodyPr wrap="square" rtlCol="0">
            <a:spAutoFit/>
          </a:bodyPr>
          <a:lstStyle/>
          <a:p>
            <a:pPr marL="742950" marR="0" lvl="1" indent="-285750" algn="l" defTabSz="914400" rtl="0" eaLnBrk="1" fontAlgn="auto" latinLnBrk="0" hangingPunct="1">
              <a:lnSpc>
                <a:spcPct val="100000"/>
              </a:lnSpc>
              <a:spcBef>
                <a:spcPts val="0"/>
              </a:spcBef>
              <a:spcAft>
                <a:spcPts val="0"/>
              </a:spcAft>
              <a:buClrTx/>
              <a:buSzPct val="125000"/>
              <a:buFontTx/>
              <a:buBlip>
                <a:blip r:embed="rId7">
                  <a:extLst>
                    <a:ext uri="{837473B0-CC2E-450A-ABE3-18F120FF3D39}">
                      <a1611:picAttrSrcUrl xmlns:a1611="http://schemas.microsoft.com/office/drawing/2016/11/main" xmlns="" r:id="rId8"/>
                    </a:ext>
                  </a:extLst>
                </a:blip>
              </a:buBlip>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RN completes an initial assessment to develop a plan of care</a:t>
            </a:r>
          </a:p>
          <a:p>
            <a:pPr marL="742950" marR="0" lvl="1" indent="-285750" algn="l" defTabSz="914400" rtl="0" eaLnBrk="1" fontAlgn="auto" latinLnBrk="0" hangingPunct="1">
              <a:lnSpc>
                <a:spcPct val="100000"/>
              </a:lnSpc>
              <a:spcBef>
                <a:spcPts val="0"/>
              </a:spcBef>
              <a:spcAft>
                <a:spcPts val="0"/>
              </a:spcAft>
              <a:buClrTx/>
              <a:buSzPct val="125000"/>
              <a:buFontTx/>
              <a:buBlip>
                <a:blip r:embed="rId7">
                  <a:extLst>
                    <a:ext uri="{837473B0-CC2E-450A-ABE3-18F120FF3D39}">
                      <a1611:picAttrSrcUrl xmlns:a1611="http://schemas.microsoft.com/office/drawing/2016/11/main" xmlns="" r:id="rId8"/>
                    </a:ext>
                  </a:extLst>
                </a:blip>
              </a:buBlip>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RN provides on-going case manager services</a:t>
            </a:r>
          </a:p>
          <a:p>
            <a:pPr marL="742950" marR="0" lvl="1" indent="-285750" algn="l" defTabSz="914400" rtl="0" eaLnBrk="1" fontAlgn="auto" latinLnBrk="0" hangingPunct="1">
              <a:lnSpc>
                <a:spcPct val="100000"/>
              </a:lnSpc>
              <a:spcBef>
                <a:spcPts val="0"/>
              </a:spcBef>
              <a:spcAft>
                <a:spcPts val="0"/>
              </a:spcAft>
              <a:buClrTx/>
              <a:buSzPct val="125000"/>
              <a:buFontTx/>
              <a:buBlip>
                <a:blip r:embed="rId7">
                  <a:extLst>
                    <a:ext uri="{837473B0-CC2E-450A-ABE3-18F120FF3D39}">
                      <a1611:picAttrSrcUrl xmlns:a1611="http://schemas.microsoft.com/office/drawing/2016/11/main" xmlns="" r:id="rId8"/>
                    </a:ext>
                  </a:extLst>
                </a:blip>
              </a:buBlip>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RN visits clients every 60 days</a:t>
            </a:r>
          </a:p>
          <a:p>
            <a:pPr marL="742950" marR="0" lvl="1" indent="-285750" algn="l" defTabSz="914400" rtl="0" eaLnBrk="1" fontAlgn="auto" latinLnBrk="0" hangingPunct="1">
              <a:lnSpc>
                <a:spcPct val="100000"/>
              </a:lnSpc>
              <a:spcBef>
                <a:spcPts val="0"/>
              </a:spcBef>
              <a:spcAft>
                <a:spcPts val="0"/>
              </a:spcAft>
              <a:buClrTx/>
              <a:buSzPct val="125000"/>
              <a:buFontTx/>
              <a:buBlip>
                <a:blip r:embed="rId7">
                  <a:extLst>
                    <a:ext uri="{837473B0-CC2E-450A-ABE3-18F120FF3D39}">
                      <a1611:picAttrSrcUrl xmlns:a1611="http://schemas.microsoft.com/office/drawing/2016/11/main" xmlns="" r:id="rId8"/>
                    </a:ext>
                  </a:extLst>
                </a:blip>
              </a:buBlip>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RN works with family members, physicians, social workers, dieticians, therapists...etc. to ensure client’s needs are met.</a:t>
            </a:r>
          </a:p>
        </p:txBody>
      </p:sp>
    </p:spTree>
    <p:extLst>
      <p:ext uri="{BB962C8B-B14F-4D97-AF65-F5344CB8AC3E}">
        <p14:creationId xmlns:p14="http://schemas.microsoft.com/office/powerpoint/2010/main" val="24196714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172A0AC-3DCE-4672-BCAF-28FEF91F602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E6F1C77-EDC9-4C5F-8C1C-62DD46BDA3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Fresh carrots laid on a wooden floor">
            <a:extLst>
              <a:ext uri="{FF2B5EF4-FFF2-40B4-BE49-F238E27FC236}">
                <a16:creationId xmlns:a16="http://schemas.microsoft.com/office/drawing/2014/main" id="{85476B2B-5A75-3835-3DB7-C7E04294406A}"/>
              </a:ext>
            </a:extLst>
          </p:cNvPr>
          <p:cNvPicPr>
            <a:picLocks noChangeAspect="1"/>
          </p:cNvPicPr>
          <p:nvPr/>
        </p:nvPicPr>
        <p:blipFill>
          <a:blip r:embed="rId2" cstate="print">
            <a:alphaModFix amt="40000"/>
            <a:extLst>
              <a:ext uri="{28A0092B-C50C-407E-A947-70E740481C1C}">
                <a14:useLocalDpi xmlns:a14="http://schemas.microsoft.com/office/drawing/2010/main" val="0"/>
              </a:ext>
            </a:extLst>
          </a:blip>
          <a:srcRect l="8130" r="9621" b="-1"/>
          <a:stretch>
            <a:fillRect/>
          </a:stretch>
        </p:blipFill>
        <p:spPr>
          <a:xfrm>
            <a:off x="20" y="10"/>
            <a:ext cx="8450297" cy="6857990"/>
          </a:xfrm>
          <a:prstGeom prst="rect">
            <a:avLst/>
          </a:prstGeom>
        </p:spPr>
      </p:pic>
      <p:sp>
        <p:nvSpPr>
          <p:cNvPr id="2" name="Title 1">
            <a:extLst>
              <a:ext uri="{FF2B5EF4-FFF2-40B4-BE49-F238E27FC236}">
                <a16:creationId xmlns:a16="http://schemas.microsoft.com/office/drawing/2014/main" id="{5A2E5F3D-2A7C-007E-4F67-D4A9C030E02E}"/>
              </a:ext>
            </a:extLst>
          </p:cNvPr>
          <p:cNvSpPr>
            <a:spLocks noGrp="1"/>
          </p:cNvSpPr>
          <p:nvPr>
            <p:ph type="title"/>
          </p:nvPr>
        </p:nvSpPr>
        <p:spPr>
          <a:xfrm>
            <a:off x="838201" y="365125"/>
            <a:ext cx="5251316" cy="1627636"/>
          </a:xfrm>
        </p:spPr>
        <p:txBody>
          <a:bodyPr>
            <a:normAutofit/>
          </a:bodyPr>
          <a:lstStyle/>
          <a:p>
            <a:r>
              <a:rPr lang="en-US" dirty="0">
                <a:solidFill>
                  <a:srgbClr val="FFFFFF"/>
                </a:solidFill>
              </a:rPr>
              <a:t>Highlights</a:t>
            </a:r>
          </a:p>
        </p:txBody>
      </p:sp>
      <p:sp>
        <p:nvSpPr>
          <p:cNvPr id="3" name="Content Placeholder 2">
            <a:extLst>
              <a:ext uri="{FF2B5EF4-FFF2-40B4-BE49-F238E27FC236}">
                <a16:creationId xmlns:a16="http://schemas.microsoft.com/office/drawing/2014/main" id="{55A66B1E-C5B5-2D8B-3131-59D9076F4972}"/>
              </a:ext>
            </a:extLst>
          </p:cNvPr>
          <p:cNvSpPr>
            <a:spLocks noGrp="1"/>
          </p:cNvSpPr>
          <p:nvPr>
            <p:ph idx="1"/>
          </p:nvPr>
        </p:nvSpPr>
        <p:spPr>
          <a:xfrm>
            <a:off x="838200" y="1940633"/>
            <a:ext cx="4898180" cy="4236330"/>
          </a:xfrm>
        </p:spPr>
        <p:txBody>
          <a:bodyPr>
            <a:normAutofit/>
          </a:bodyPr>
          <a:lstStyle/>
          <a:p>
            <a:r>
              <a:rPr lang="en-US" sz="3200" dirty="0">
                <a:solidFill>
                  <a:srgbClr val="FFFFFF"/>
                </a:solidFill>
                <a:latin typeface="Algerian" panose="04020705040A02060702" pitchFamily="82" charset="0"/>
              </a:rPr>
              <a:t>Food Pantry</a:t>
            </a:r>
          </a:p>
          <a:p>
            <a:pPr lvl="1"/>
            <a:r>
              <a:rPr lang="en-US" sz="2800" dirty="0">
                <a:solidFill>
                  <a:srgbClr val="FFFFFF"/>
                </a:solidFill>
              </a:rPr>
              <a:t>Cleveland Food Bank</a:t>
            </a:r>
          </a:p>
          <a:p>
            <a:pPr lvl="1"/>
            <a:r>
              <a:rPr lang="en-US" sz="2800" dirty="0">
                <a:solidFill>
                  <a:srgbClr val="FFFFFF"/>
                </a:solidFill>
              </a:rPr>
              <a:t>Delivery once a month</a:t>
            </a:r>
          </a:p>
          <a:p>
            <a:pPr lvl="1"/>
            <a:r>
              <a:rPr lang="en-US" sz="2800" dirty="0">
                <a:solidFill>
                  <a:srgbClr val="FFFFFF"/>
                </a:solidFill>
              </a:rPr>
              <a:t>Frozen Meats</a:t>
            </a:r>
          </a:p>
          <a:p>
            <a:pPr lvl="1"/>
            <a:r>
              <a:rPr lang="en-US" sz="2800" dirty="0">
                <a:solidFill>
                  <a:srgbClr val="FFFFFF"/>
                </a:solidFill>
              </a:rPr>
              <a:t>Non-perishable Items</a:t>
            </a:r>
          </a:p>
          <a:p>
            <a:pPr lvl="1"/>
            <a:r>
              <a:rPr lang="en-US" sz="2800" dirty="0">
                <a:solidFill>
                  <a:srgbClr val="FFFFFF"/>
                </a:solidFill>
              </a:rPr>
              <a:t>Fresh Vegetables</a:t>
            </a:r>
          </a:p>
        </p:txBody>
      </p:sp>
      <p:pic>
        <p:nvPicPr>
          <p:cNvPr id="7" name="Picture 6" descr="Woman in bakery">
            <a:extLst>
              <a:ext uri="{FF2B5EF4-FFF2-40B4-BE49-F238E27FC236}">
                <a16:creationId xmlns:a16="http://schemas.microsoft.com/office/drawing/2014/main" id="{D161AACF-F421-1A09-81FC-462B6A9AE2E5}"/>
              </a:ext>
            </a:extLst>
          </p:cNvPr>
          <p:cNvPicPr>
            <a:picLocks noChangeAspect="1"/>
          </p:cNvPicPr>
          <p:nvPr/>
        </p:nvPicPr>
        <p:blipFill>
          <a:blip r:embed="rId3">
            <a:extLst>
              <a:ext uri="{28A0092B-C50C-407E-A947-70E740481C1C}">
                <a14:useLocalDpi xmlns:a14="http://schemas.microsoft.com/office/drawing/2010/main" val="0"/>
              </a:ext>
            </a:extLst>
          </a:blip>
          <a:srcRect l="34543" r="7420" b="-1"/>
          <a:stretch>
            <a:fillRect/>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943066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Telephone with solid fill">
            <a:extLst>
              <a:ext uri="{FF2B5EF4-FFF2-40B4-BE49-F238E27FC236}">
                <a16:creationId xmlns:a16="http://schemas.microsoft.com/office/drawing/2014/main" id="{E67A6E8E-B7F6-141F-9E50-6296F0B234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flipH="1">
            <a:off x="2322625" y="519615"/>
            <a:ext cx="863584" cy="767115"/>
          </a:xfrm>
          <a:prstGeom prst="rect">
            <a:avLst/>
          </a:prstGeom>
        </p:spPr>
      </p:pic>
      <p:sp>
        <p:nvSpPr>
          <p:cNvPr id="7" name="TextBox 6">
            <a:extLst>
              <a:ext uri="{FF2B5EF4-FFF2-40B4-BE49-F238E27FC236}">
                <a16:creationId xmlns:a16="http://schemas.microsoft.com/office/drawing/2014/main" id="{CD9FB929-0996-E50B-0CC6-FB75FDC55632}"/>
              </a:ext>
            </a:extLst>
          </p:cNvPr>
          <p:cNvSpPr txBox="1"/>
          <p:nvPr/>
        </p:nvSpPr>
        <p:spPr>
          <a:xfrm>
            <a:off x="1978133" y="1368532"/>
            <a:ext cx="16262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(216) 420-6700</a:t>
            </a:r>
          </a:p>
        </p:txBody>
      </p:sp>
      <p:sp>
        <p:nvSpPr>
          <p:cNvPr id="8" name="Title 1">
            <a:extLst>
              <a:ext uri="{FF2B5EF4-FFF2-40B4-BE49-F238E27FC236}">
                <a16:creationId xmlns:a16="http://schemas.microsoft.com/office/drawing/2014/main" id="{C7963C32-2235-514E-EB36-7BC1B6F571E8}"/>
              </a:ext>
            </a:extLst>
          </p:cNvPr>
          <p:cNvSpPr>
            <a:spLocks noGrp="1"/>
          </p:cNvSpPr>
          <p:nvPr>
            <p:ph type="title"/>
          </p:nvPr>
        </p:nvSpPr>
        <p:spPr>
          <a:xfrm>
            <a:off x="3387688" y="304171"/>
            <a:ext cx="5966691" cy="430887"/>
          </a:xfrm>
        </p:spPr>
        <p:txBody>
          <a:bodyPr/>
          <a:lstStyle/>
          <a:p>
            <a:pPr algn="ctr"/>
            <a:r>
              <a:rPr lang="en-US" sz="2800" b="1" dirty="0">
                <a:solidFill>
                  <a:srgbClr val="0070C0"/>
                </a:solidFill>
              </a:rPr>
              <a:t>Connections Center </a:t>
            </a:r>
          </a:p>
        </p:txBody>
      </p:sp>
      <p:sp>
        <p:nvSpPr>
          <p:cNvPr id="9" name="TextBox 8">
            <a:extLst>
              <a:ext uri="{FF2B5EF4-FFF2-40B4-BE49-F238E27FC236}">
                <a16:creationId xmlns:a16="http://schemas.microsoft.com/office/drawing/2014/main" id="{628FFF99-A7C0-12EC-1B21-75486C36B634}"/>
              </a:ext>
            </a:extLst>
          </p:cNvPr>
          <p:cNvSpPr txBox="1"/>
          <p:nvPr/>
        </p:nvSpPr>
        <p:spPr>
          <a:xfrm>
            <a:off x="4969876" y="903172"/>
            <a:ext cx="22522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“One Call Does It All”</a:t>
            </a:r>
          </a:p>
        </p:txBody>
      </p:sp>
      <p:pic>
        <p:nvPicPr>
          <p:cNvPr id="10" name="Picture 9">
            <a:extLst>
              <a:ext uri="{FF2B5EF4-FFF2-40B4-BE49-F238E27FC236}">
                <a16:creationId xmlns:a16="http://schemas.microsoft.com/office/drawing/2014/main" id="{4ABFD583-843A-4B7E-2CDD-A687BEDA0046}"/>
              </a:ext>
            </a:extLst>
          </p:cNvPr>
          <p:cNvPicPr>
            <a:picLocks noChangeAspect="1"/>
          </p:cNvPicPr>
          <p:nvPr/>
        </p:nvPicPr>
        <p:blipFill>
          <a:blip r:embed="rId5"/>
          <a:stretch>
            <a:fillRect/>
          </a:stretch>
        </p:blipFill>
        <p:spPr>
          <a:xfrm>
            <a:off x="3711844" y="1440618"/>
            <a:ext cx="5808952" cy="4555927"/>
          </a:xfrm>
          <a:prstGeom prst="rect">
            <a:avLst/>
          </a:prstGeom>
        </p:spPr>
      </p:pic>
      <p:pic>
        <p:nvPicPr>
          <p:cNvPr id="2" name="Picture 1">
            <a:extLst>
              <a:ext uri="{FF2B5EF4-FFF2-40B4-BE49-F238E27FC236}">
                <a16:creationId xmlns:a16="http://schemas.microsoft.com/office/drawing/2014/main" id="{86B3EEAC-7763-1DA1-C716-740A1F0775CA}"/>
              </a:ext>
            </a:extLst>
          </p:cNvPr>
          <p:cNvPicPr>
            <a:picLocks noChangeAspect="1"/>
          </p:cNvPicPr>
          <p:nvPr/>
        </p:nvPicPr>
        <p:blipFill>
          <a:blip r:embed="rId6"/>
          <a:stretch>
            <a:fillRect/>
          </a:stretch>
        </p:blipFill>
        <p:spPr>
          <a:xfrm>
            <a:off x="124352" y="4772956"/>
            <a:ext cx="4584108" cy="1288852"/>
          </a:xfrm>
          <a:prstGeom prst="rect">
            <a:avLst/>
          </a:prstGeom>
        </p:spPr>
      </p:pic>
    </p:spTree>
    <p:extLst>
      <p:ext uri="{BB962C8B-B14F-4D97-AF65-F5344CB8AC3E}">
        <p14:creationId xmlns:p14="http://schemas.microsoft.com/office/powerpoint/2010/main" val="12824572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4105469" y="2606018"/>
            <a:ext cx="4169708" cy="1517572"/>
          </a:xfrm>
          <a:prstGeom prst="rect">
            <a:avLst/>
          </a:prstGeom>
        </p:spPr>
      </p:pic>
    </p:spTree>
    <p:extLst>
      <p:ext uri="{BB962C8B-B14F-4D97-AF65-F5344CB8AC3E}">
        <p14:creationId xmlns:p14="http://schemas.microsoft.com/office/powerpoint/2010/main" val="15305559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762000"/>
            <a:ext cx="9141460" cy="5334000"/>
          </a:xfrm>
          <a:custGeom>
            <a:avLst/>
            <a:gdLst/>
            <a:ahLst/>
            <a:cxnLst/>
            <a:rect l="l" t="t" r="r" b="b"/>
            <a:pathLst>
              <a:path w="9141460" h="5334000">
                <a:moveTo>
                  <a:pt x="9140952" y="0"/>
                </a:moveTo>
                <a:lnTo>
                  <a:pt x="0" y="0"/>
                </a:lnTo>
                <a:lnTo>
                  <a:pt x="0" y="5334000"/>
                </a:lnTo>
                <a:lnTo>
                  <a:pt x="9140952" y="5334000"/>
                </a:lnTo>
                <a:lnTo>
                  <a:pt x="9140952" y="0"/>
                </a:lnTo>
                <a:close/>
              </a:path>
            </a:pathLst>
          </a:custGeom>
          <a:solidFill>
            <a:srgbClr val="40B9D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grpSp>
        <p:nvGrpSpPr>
          <p:cNvPr id="3" name="object 3"/>
          <p:cNvGrpSpPr/>
          <p:nvPr/>
        </p:nvGrpSpPr>
        <p:grpSpPr>
          <a:xfrm>
            <a:off x="9270492" y="762000"/>
            <a:ext cx="2921635" cy="5334000"/>
            <a:chOff x="9270492" y="762000"/>
            <a:chExt cx="2921635" cy="5334000"/>
          </a:xfrm>
        </p:grpSpPr>
        <p:sp>
          <p:nvSpPr>
            <p:cNvPr id="4" name="object 4"/>
            <p:cNvSpPr/>
            <p:nvPr/>
          </p:nvSpPr>
          <p:spPr>
            <a:xfrm>
              <a:off x="9270492" y="762000"/>
              <a:ext cx="2921635" cy="5334000"/>
            </a:xfrm>
            <a:custGeom>
              <a:avLst/>
              <a:gdLst/>
              <a:ahLst/>
              <a:cxnLst/>
              <a:rect l="l" t="t" r="r" b="b"/>
              <a:pathLst>
                <a:path w="2921634" h="5334000">
                  <a:moveTo>
                    <a:pt x="2921507" y="0"/>
                  </a:moveTo>
                  <a:lnTo>
                    <a:pt x="0" y="0"/>
                  </a:lnTo>
                  <a:lnTo>
                    <a:pt x="0" y="5334000"/>
                  </a:lnTo>
                  <a:lnTo>
                    <a:pt x="2921507" y="5334000"/>
                  </a:lnTo>
                  <a:lnTo>
                    <a:pt x="292150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pic>
          <p:nvPicPr>
            <p:cNvPr id="5" name="object 5"/>
            <p:cNvPicPr/>
            <p:nvPr/>
          </p:nvPicPr>
          <p:blipFill>
            <a:blip r:embed="rId2" cstate="print"/>
            <a:stretch>
              <a:fillRect/>
            </a:stretch>
          </p:blipFill>
          <p:spPr>
            <a:xfrm>
              <a:off x="10687812" y="4622291"/>
              <a:ext cx="1504188" cy="1470659"/>
            </a:xfrm>
            <a:prstGeom prst="rect">
              <a:avLst/>
            </a:prstGeom>
          </p:spPr>
        </p:pic>
      </p:grpSp>
      <p:sp>
        <p:nvSpPr>
          <p:cNvPr id="6" name="object 6"/>
          <p:cNvSpPr txBox="1"/>
          <p:nvPr/>
        </p:nvSpPr>
        <p:spPr>
          <a:xfrm>
            <a:off x="1148588" y="3547948"/>
            <a:ext cx="5818505" cy="92583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5900" b="1" i="0" u="none" strike="noStrike" kern="0" cap="none" spc="-70" normalizeH="0" baseline="0" noProof="0" dirty="0">
                <a:ln>
                  <a:noFill/>
                </a:ln>
                <a:solidFill>
                  <a:srgbClr val="FFFFFF"/>
                </a:solidFill>
                <a:effectLst/>
                <a:uLnTx/>
                <a:uFillTx/>
                <a:latin typeface="Corbel"/>
                <a:ea typeface="+mn-ea"/>
                <a:cs typeface="Corbel"/>
              </a:rPr>
              <a:t>May</a:t>
            </a:r>
            <a:r>
              <a:rPr kumimoji="0" sz="5900" b="1" i="0" u="none" strike="noStrike" kern="0" cap="none" spc="-200" normalizeH="0" baseline="0" noProof="0" dirty="0">
                <a:ln>
                  <a:noFill/>
                </a:ln>
                <a:solidFill>
                  <a:srgbClr val="FFFFFF"/>
                </a:solidFill>
                <a:effectLst/>
                <a:uLnTx/>
                <a:uFillTx/>
                <a:latin typeface="Corbel"/>
                <a:ea typeface="+mn-ea"/>
                <a:cs typeface="Corbel"/>
              </a:rPr>
              <a:t> </a:t>
            </a:r>
            <a:r>
              <a:rPr kumimoji="0" sz="5900" b="1" i="0" u="none" strike="noStrike" kern="0" cap="none" spc="-90" normalizeH="0" baseline="0" noProof="0" dirty="0">
                <a:ln>
                  <a:noFill/>
                </a:ln>
                <a:solidFill>
                  <a:srgbClr val="FFFFFF"/>
                </a:solidFill>
                <a:effectLst/>
                <a:uLnTx/>
                <a:uFillTx/>
                <a:latin typeface="Corbel"/>
                <a:ea typeface="+mn-ea"/>
                <a:cs typeface="Corbel"/>
              </a:rPr>
              <a:t>Dugan</a:t>
            </a:r>
            <a:r>
              <a:rPr kumimoji="0" sz="5900" b="1" i="0" u="none" strike="noStrike" kern="0" cap="none" spc="-434" normalizeH="0" baseline="0" noProof="0" dirty="0">
                <a:ln>
                  <a:noFill/>
                </a:ln>
                <a:solidFill>
                  <a:srgbClr val="FFFFFF"/>
                </a:solidFill>
                <a:effectLst/>
                <a:uLnTx/>
                <a:uFillTx/>
                <a:latin typeface="Corbel"/>
                <a:ea typeface="+mn-ea"/>
                <a:cs typeface="Corbel"/>
              </a:rPr>
              <a:t> </a:t>
            </a:r>
            <a:r>
              <a:rPr kumimoji="0" sz="5900" b="1" i="0" u="none" strike="noStrike" kern="0" cap="none" spc="-60" normalizeH="0" baseline="0" noProof="0" dirty="0">
                <a:ln>
                  <a:noFill/>
                </a:ln>
                <a:solidFill>
                  <a:srgbClr val="FFFFFF"/>
                </a:solidFill>
                <a:effectLst/>
                <a:uLnTx/>
                <a:uFillTx/>
                <a:latin typeface="Corbel"/>
                <a:ea typeface="+mn-ea"/>
                <a:cs typeface="Corbel"/>
              </a:rPr>
              <a:t>Center</a:t>
            </a:r>
            <a:endParaRPr kumimoji="0" sz="59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7" name="object 7"/>
          <p:cNvSpPr txBox="1"/>
          <p:nvPr/>
        </p:nvSpPr>
        <p:spPr>
          <a:xfrm>
            <a:off x="1178763" y="4534995"/>
            <a:ext cx="5713095" cy="933450"/>
          </a:xfrm>
          <a:prstGeom prst="rect">
            <a:avLst/>
          </a:prstGeom>
        </p:spPr>
        <p:txBody>
          <a:bodyPr vert="horz" wrap="square" lIns="0" tIns="130810" rIns="0" bIns="0" rtlCol="0">
            <a:spAutoFit/>
          </a:bodyPr>
          <a:lstStyle/>
          <a:p>
            <a:pPr marL="12700" marR="0" lvl="0" indent="0" algn="l" defTabSz="914400" rtl="0" eaLnBrk="1" fontAlgn="auto" latinLnBrk="0" hangingPunct="1">
              <a:lnSpc>
                <a:spcPct val="100000"/>
              </a:lnSpc>
              <a:spcBef>
                <a:spcPts val="1030"/>
              </a:spcBef>
              <a:spcAft>
                <a:spcPts val="0"/>
              </a:spcAft>
              <a:buClrTx/>
              <a:buSzTx/>
              <a:buFontTx/>
              <a:buNone/>
              <a:tabLst/>
              <a:defRPr/>
            </a:pPr>
            <a:r>
              <a:rPr kumimoji="0" sz="2200" b="0" i="0" u="none" strike="noStrike" kern="0" cap="none" spc="0" normalizeH="0" baseline="0" noProof="0" dirty="0">
                <a:ln>
                  <a:noFill/>
                </a:ln>
                <a:solidFill>
                  <a:srgbClr val="FFFFFF"/>
                </a:solidFill>
                <a:effectLst/>
                <a:uLnTx/>
                <a:uFillTx/>
                <a:latin typeface="Corbel"/>
                <a:ea typeface="+mn-ea"/>
                <a:cs typeface="Corbel"/>
              </a:rPr>
              <a:t>4115</a:t>
            </a:r>
            <a:r>
              <a:rPr kumimoji="0" sz="2200" b="0" i="0" u="none" strike="noStrike" kern="0" cap="none" spc="-10" normalizeH="0" baseline="0" noProof="0" dirty="0">
                <a:ln>
                  <a:noFill/>
                </a:ln>
                <a:solidFill>
                  <a:srgbClr val="FFFFFF"/>
                </a:solidFill>
                <a:effectLst/>
                <a:uLnTx/>
                <a:uFillTx/>
                <a:latin typeface="Corbel"/>
                <a:ea typeface="+mn-ea"/>
                <a:cs typeface="Corbel"/>
              </a:rPr>
              <a:t> </a:t>
            </a:r>
            <a:r>
              <a:rPr kumimoji="0" sz="2200" b="0" i="0" u="none" strike="noStrike" kern="0" cap="none" spc="-20" normalizeH="0" baseline="0" noProof="0" dirty="0">
                <a:ln>
                  <a:noFill/>
                </a:ln>
                <a:solidFill>
                  <a:srgbClr val="FFFFFF"/>
                </a:solidFill>
                <a:effectLst/>
                <a:uLnTx/>
                <a:uFillTx/>
                <a:latin typeface="Corbel"/>
                <a:ea typeface="+mn-ea"/>
                <a:cs typeface="Corbel"/>
              </a:rPr>
              <a:t>BRIDGE</a:t>
            </a:r>
            <a:r>
              <a:rPr kumimoji="0" sz="2200" b="0" i="0" u="none" strike="noStrike" kern="0" cap="none" spc="-90" normalizeH="0" baseline="0" noProof="0" dirty="0">
                <a:ln>
                  <a:noFill/>
                </a:ln>
                <a:solidFill>
                  <a:srgbClr val="FFFFFF"/>
                </a:solidFill>
                <a:effectLst/>
                <a:uLnTx/>
                <a:uFillTx/>
                <a:latin typeface="Corbel"/>
                <a:ea typeface="+mn-ea"/>
                <a:cs typeface="Corbel"/>
              </a:rPr>
              <a:t> </a:t>
            </a:r>
            <a:r>
              <a:rPr kumimoji="0" sz="2200" b="0" i="0" u="none" strike="noStrike" kern="0" cap="none" spc="-30" normalizeH="0" baseline="0" noProof="0" dirty="0">
                <a:ln>
                  <a:noFill/>
                </a:ln>
                <a:solidFill>
                  <a:srgbClr val="FFFFFF"/>
                </a:solidFill>
                <a:effectLst/>
                <a:uLnTx/>
                <a:uFillTx/>
                <a:latin typeface="Corbel"/>
                <a:ea typeface="+mn-ea"/>
                <a:cs typeface="Corbel"/>
              </a:rPr>
              <a:t>AVENUE,</a:t>
            </a:r>
            <a:r>
              <a:rPr kumimoji="0" sz="2200" b="0" i="0" u="none" strike="noStrike" kern="0" cap="none" spc="-60" normalizeH="0" baseline="0" noProof="0" dirty="0">
                <a:ln>
                  <a:noFill/>
                </a:ln>
                <a:solidFill>
                  <a:srgbClr val="FFFFFF"/>
                </a:solidFill>
                <a:effectLst/>
                <a:uLnTx/>
                <a:uFillTx/>
                <a:latin typeface="Corbel"/>
                <a:ea typeface="+mn-ea"/>
                <a:cs typeface="Corbel"/>
              </a:rPr>
              <a:t> </a:t>
            </a:r>
            <a:r>
              <a:rPr kumimoji="0" sz="2200" b="0" i="0" u="none" strike="noStrike" kern="0" cap="none" spc="-20" normalizeH="0" baseline="0" noProof="0" dirty="0">
                <a:ln>
                  <a:noFill/>
                </a:ln>
                <a:solidFill>
                  <a:srgbClr val="FFFFFF"/>
                </a:solidFill>
                <a:effectLst/>
                <a:uLnTx/>
                <a:uFillTx/>
                <a:latin typeface="Corbel"/>
                <a:ea typeface="+mn-ea"/>
                <a:cs typeface="Corbel"/>
              </a:rPr>
              <a:t>CLEVELAND,</a:t>
            </a:r>
            <a:r>
              <a:rPr kumimoji="0" sz="2200" b="0" i="0" u="none" strike="noStrike" kern="0" cap="none" spc="-50" normalizeH="0" baseline="0" noProof="0" dirty="0">
                <a:ln>
                  <a:noFill/>
                </a:ln>
                <a:solidFill>
                  <a:srgbClr val="FFFFFF"/>
                </a:solidFill>
                <a:effectLst/>
                <a:uLnTx/>
                <a:uFillTx/>
                <a:latin typeface="Corbel"/>
                <a:ea typeface="+mn-ea"/>
                <a:cs typeface="Corbel"/>
              </a:rPr>
              <a:t> </a:t>
            </a:r>
            <a:r>
              <a:rPr kumimoji="0" sz="2200" b="0" i="0" u="none" strike="noStrike" kern="0" cap="none" spc="0" normalizeH="0" baseline="0" noProof="0" dirty="0">
                <a:ln>
                  <a:noFill/>
                </a:ln>
                <a:solidFill>
                  <a:srgbClr val="FFFFFF"/>
                </a:solidFill>
                <a:effectLst/>
                <a:uLnTx/>
                <a:uFillTx/>
                <a:latin typeface="Corbel"/>
                <a:ea typeface="+mn-ea"/>
                <a:cs typeface="Corbel"/>
              </a:rPr>
              <a:t>OHIO</a:t>
            </a:r>
            <a:r>
              <a:rPr kumimoji="0" sz="2200" b="0" i="0" u="none" strike="noStrike" kern="0" cap="none" spc="-5" normalizeH="0" baseline="0" noProof="0" dirty="0">
                <a:ln>
                  <a:noFill/>
                </a:ln>
                <a:solidFill>
                  <a:srgbClr val="FFFFFF"/>
                </a:solidFill>
                <a:effectLst/>
                <a:uLnTx/>
                <a:uFillTx/>
                <a:latin typeface="Corbel"/>
                <a:ea typeface="+mn-ea"/>
                <a:cs typeface="Corbel"/>
              </a:rPr>
              <a:t> </a:t>
            </a:r>
            <a:r>
              <a:rPr kumimoji="0" sz="2200" b="0" i="0" u="none" strike="noStrike" kern="0" cap="none" spc="-10" normalizeH="0" baseline="0" noProof="0" dirty="0">
                <a:ln>
                  <a:noFill/>
                </a:ln>
                <a:solidFill>
                  <a:srgbClr val="FFFFFF"/>
                </a:solidFill>
                <a:effectLst/>
                <a:uLnTx/>
                <a:uFillTx/>
                <a:latin typeface="Corbel"/>
                <a:ea typeface="+mn-ea"/>
                <a:cs typeface="Corbel"/>
              </a:rPr>
              <a:t>44113</a:t>
            </a:r>
            <a:endParaRPr kumimoji="0" sz="22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40"/>
              </a:spcBef>
              <a:spcAft>
                <a:spcPts val="0"/>
              </a:spcAft>
              <a:buClrTx/>
              <a:buSzTx/>
              <a:buFontTx/>
              <a:buNone/>
              <a:tabLst/>
              <a:defRPr/>
            </a:pPr>
            <a:r>
              <a:rPr kumimoji="0" sz="2200" b="0" i="0" u="sng" strike="noStrike" kern="0" cap="none" spc="-10" normalizeH="0" baseline="0" noProof="0" dirty="0">
                <a:ln>
                  <a:noFill/>
                </a:ln>
                <a:solidFill>
                  <a:srgbClr val="FFFFFF"/>
                </a:solidFill>
                <a:effectLst/>
                <a:uLnTx/>
                <a:uFill>
                  <a:solidFill>
                    <a:srgbClr val="FFFFFF"/>
                  </a:solidFill>
                </a:uFill>
                <a:latin typeface="Corbel"/>
                <a:ea typeface="+mn-ea"/>
                <a:cs typeface="Corbel"/>
                <a:hlinkClick r:id="rId3"/>
              </a:rPr>
              <a:t>www.maydugancenter.org</a:t>
            </a:r>
            <a:endParaRPr kumimoji="0" sz="2200" b="0" i="0" u="none" strike="noStrike" kern="0" cap="none" spc="0" normalizeH="0" baseline="0" noProof="0">
              <a:ln>
                <a:noFill/>
              </a:ln>
              <a:solidFill>
                <a:sysClr val="windowText" lastClr="000000"/>
              </a:solidFill>
              <a:effectLst/>
              <a:uLnTx/>
              <a:uFillTx/>
              <a:latin typeface="Corbel"/>
              <a:ea typeface="+mn-ea"/>
              <a:cs typeface="Corbel"/>
            </a:endParaRPr>
          </a:p>
        </p:txBody>
      </p:sp>
      <p:pic>
        <p:nvPicPr>
          <p:cNvPr id="8" name="object 8"/>
          <p:cNvPicPr/>
          <p:nvPr/>
        </p:nvPicPr>
        <p:blipFill>
          <a:blip r:embed="rId4" cstate="print"/>
          <a:stretch>
            <a:fillRect/>
          </a:stretch>
        </p:blipFill>
        <p:spPr>
          <a:xfrm>
            <a:off x="0" y="765048"/>
            <a:ext cx="1938527" cy="1947672"/>
          </a:xfrm>
          <a:prstGeom prst="rect">
            <a:avLst/>
          </a:prstGeom>
        </p:spPr>
      </p:pic>
    </p:spTree>
    <p:extLst>
      <p:ext uri="{BB962C8B-B14F-4D97-AF65-F5344CB8AC3E}">
        <p14:creationId xmlns:p14="http://schemas.microsoft.com/office/powerpoint/2010/main" val="44185253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3081909"/>
            <a:ext cx="1350645" cy="574040"/>
          </a:xfrm>
          <a:prstGeom prst="rect">
            <a:avLst/>
          </a:prstGeom>
        </p:spPr>
        <p:txBody>
          <a:bodyPr vert="horz" wrap="square" lIns="0" tIns="12700" rIns="0" bIns="0" rtlCol="0">
            <a:spAutoFit/>
          </a:bodyPr>
          <a:lstStyle/>
          <a:p>
            <a:pPr marL="12700">
              <a:lnSpc>
                <a:spcPct val="100000"/>
              </a:lnSpc>
              <a:spcBef>
                <a:spcPts val="100"/>
              </a:spcBef>
            </a:pPr>
            <a:r>
              <a:rPr spc="-50" dirty="0"/>
              <a:t>History</a:t>
            </a:r>
          </a:p>
        </p:txBody>
      </p:sp>
      <p:sp>
        <p:nvSpPr>
          <p:cNvPr id="3" name="object 3"/>
          <p:cNvSpPr txBox="1"/>
          <p:nvPr/>
        </p:nvSpPr>
        <p:spPr>
          <a:xfrm>
            <a:off x="4058539" y="3980535"/>
            <a:ext cx="7040880" cy="2046605"/>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30000"/>
              </a:lnSpc>
              <a:spcBef>
                <a:spcPts val="100"/>
              </a:spcBef>
              <a:spcAft>
                <a:spcPts val="0"/>
              </a:spcAft>
              <a:buClrTx/>
              <a:buSzTx/>
              <a:buFontTx/>
              <a:buNone/>
              <a:tabLst/>
              <a:defRPr/>
            </a:pPr>
            <a:r>
              <a:rPr kumimoji="0" sz="1700" b="0" i="0" u="none" strike="noStrike" kern="0" cap="none" spc="0" normalizeH="0" baseline="0" noProof="0" dirty="0">
                <a:ln>
                  <a:noFill/>
                </a:ln>
                <a:solidFill>
                  <a:srgbClr val="585858"/>
                </a:solidFill>
                <a:effectLst/>
                <a:uLnTx/>
                <a:uFillTx/>
                <a:latin typeface="Corbel"/>
                <a:ea typeface="+mn-ea"/>
                <a:cs typeface="Corbel"/>
              </a:rPr>
              <a:t>The</a:t>
            </a:r>
            <a:r>
              <a:rPr kumimoji="0" sz="1700" b="0" i="0" u="none" strike="noStrike" kern="0" cap="none" spc="-4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Near</a:t>
            </a:r>
            <a:r>
              <a:rPr kumimoji="0" sz="1700" b="0" i="0" u="none" strike="noStrike" kern="0" cap="none" spc="-9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West</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Multi</a:t>
            </a:r>
            <a:r>
              <a:rPr kumimoji="0" sz="1700" b="0" i="0" u="none" strike="noStrike" kern="0" cap="none" spc="-6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Service</a:t>
            </a:r>
            <a:r>
              <a:rPr kumimoji="0" sz="1700" b="0" i="0" u="none" strike="noStrike" kern="0" cap="none" spc="-7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Corporation</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(dba</a:t>
            </a:r>
            <a:r>
              <a:rPr kumimoji="0" sz="1700" b="0" i="0" u="none" strike="noStrike" kern="0" cap="none" spc="-1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May</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Dugan</a:t>
            </a:r>
            <a:r>
              <a:rPr kumimoji="0" sz="1700" b="0" i="0" u="none" strike="noStrike" kern="0" cap="none" spc="-9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Center)</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was</a:t>
            </a:r>
            <a:r>
              <a:rPr kumimoji="0" sz="1700" b="0" i="0" u="none" strike="noStrike" kern="0" cap="none" spc="-10" normalizeH="0" baseline="0" noProof="0" dirty="0">
                <a:ln>
                  <a:noFill/>
                </a:ln>
                <a:solidFill>
                  <a:srgbClr val="585858"/>
                </a:solidFill>
                <a:effectLst/>
                <a:uLnTx/>
                <a:uFillTx/>
                <a:latin typeface="Corbel"/>
                <a:ea typeface="+mn-ea"/>
                <a:cs typeface="Corbel"/>
              </a:rPr>
              <a:t> founded </a:t>
            </a:r>
            <a:r>
              <a:rPr kumimoji="0" sz="1700" b="0" i="0" u="none" strike="noStrike" kern="0" cap="none" spc="0" normalizeH="0" baseline="0" noProof="0" dirty="0">
                <a:ln>
                  <a:noFill/>
                </a:ln>
                <a:solidFill>
                  <a:srgbClr val="585858"/>
                </a:solidFill>
                <a:effectLst/>
                <a:uLnTx/>
                <a:uFillTx/>
                <a:latin typeface="Corbel"/>
                <a:ea typeface="+mn-ea"/>
                <a:cs typeface="Corbel"/>
              </a:rPr>
              <a:t>in</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1969</a:t>
            </a:r>
            <a:r>
              <a:rPr kumimoji="0" sz="1700" b="0" i="0" u="none" strike="noStrike" kern="0" cap="none" spc="-4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and</a:t>
            </a:r>
            <a:r>
              <a:rPr kumimoji="0" sz="1700" b="0" i="0" u="none" strike="noStrike" kern="0" cap="none" spc="-4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exists</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to</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support</a:t>
            </a:r>
            <a:r>
              <a:rPr kumimoji="0" sz="1700" b="0" i="0" u="none" strike="noStrike" kern="0" cap="none" spc="-5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low-</a:t>
            </a:r>
            <a:r>
              <a:rPr kumimoji="0" sz="1700" b="0" i="0" u="none" strike="noStrike" kern="0" cap="none" spc="0" normalizeH="0" baseline="0" noProof="0" dirty="0">
                <a:ln>
                  <a:noFill/>
                </a:ln>
                <a:solidFill>
                  <a:srgbClr val="585858"/>
                </a:solidFill>
                <a:effectLst/>
                <a:uLnTx/>
                <a:uFillTx/>
                <a:latin typeface="Corbel"/>
                <a:ea typeface="+mn-ea"/>
                <a:cs typeface="Corbel"/>
              </a:rPr>
              <a:t>income</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individuals,</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seniors,</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and</a:t>
            </a:r>
            <a:r>
              <a:rPr kumimoji="0" sz="1700" b="0" i="0" u="none" strike="noStrike" kern="0" cap="none" spc="-4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families </a:t>
            </a:r>
            <a:r>
              <a:rPr kumimoji="0" sz="1700" b="0" i="0" u="none" strike="noStrike" kern="0" cap="none" spc="0" normalizeH="0" baseline="0" noProof="0" dirty="0">
                <a:ln>
                  <a:noFill/>
                </a:ln>
                <a:solidFill>
                  <a:srgbClr val="585858"/>
                </a:solidFill>
                <a:effectLst/>
                <a:uLnTx/>
                <a:uFillTx/>
                <a:latin typeface="Corbel"/>
                <a:ea typeface="+mn-ea"/>
                <a:cs typeface="Corbel"/>
              </a:rPr>
              <a:t>residing</a:t>
            </a:r>
            <a:r>
              <a:rPr kumimoji="0" sz="1700" b="0" i="0" u="none" strike="noStrike" kern="0" cap="none" spc="-1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in</a:t>
            </a:r>
            <a:r>
              <a:rPr kumimoji="0" sz="1700" b="0" i="0" u="none" strike="noStrike" kern="0" cap="none" spc="-6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Cleveland</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and</a:t>
            </a:r>
            <a:r>
              <a:rPr kumimoji="0" sz="1700" b="0" i="0" u="none" strike="noStrike" kern="0" cap="none" spc="-7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Cuyahoga</a:t>
            </a:r>
            <a:r>
              <a:rPr kumimoji="0" sz="1700" b="0" i="0" u="none" strike="noStrike" kern="0" cap="none" spc="-8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County</a:t>
            </a:r>
            <a:r>
              <a:rPr kumimoji="0" sz="1700" b="0" i="0" u="none" strike="noStrike" kern="0" cap="none" spc="-5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by</a:t>
            </a:r>
            <a:r>
              <a:rPr kumimoji="0" sz="1700" b="0" i="0" u="none" strike="noStrike" kern="0" cap="none" spc="-1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providing</a:t>
            </a:r>
            <a:r>
              <a:rPr kumimoji="0" sz="1700" b="0" i="0" u="none" strike="noStrike" kern="0" cap="none" spc="-1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wrap-</a:t>
            </a:r>
            <a:r>
              <a:rPr kumimoji="0" sz="1700" b="0" i="0" u="none" strike="noStrike" kern="0" cap="none" spc="0" normalizeH="0" baseline="0" noProof="0" dirty="0">
                <a:ln>
                  <a:noFill/>
                </a:ln>
                <a:solidFill>
                  <a:srgbClr val="585858"/>
                </a:solidFill>
                <a:effectLst/>
                <a:uLnTx/>
                <a:uFillTx/>
                <a:latin typeface="Corbel"/>
                <a:ea typeface="+mn-ea"/>
                <a:cs typeface="Corbel"/>
              </a:rPr>
              <a:t>around</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services </a:t>
            </a:r>
            <a:r>
              <a:rPr kumimoji="0" sz="1700" b="0" i="0" u="none" strike="noStrike" kern="0" cap="none" spc="0" normalizeH="0" baseline="0" noProof="0" dirty="0">
                <a:ln>
                  <a:noFill/>
                </a:ln>
                <a:solidFill>
                  <a:srgbClr val="585858"/>
                </a:solidFill>
                <a:effectLst/>
                <a:uLnTx/>
                <a:uFillTx/>
                <a:latin typeface="Corbel"/>
                <a:ea typeface="+mn-ea"/>
                <a:cs typeface="Corbel"/>
              </a:rPr>
              <a:t>through</a:t>
            </a:r>
            <a:r>
              <a:rPr kumimoji="0" sz="1700" b="0" i="0" u="none" strike="noStrike" kern="0" cap="none" spc="-6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its</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core</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programs</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to</a:t>
            </a:r>
            <a:r>
              <a:rPr kumimoji="0" sz="1700" b="0" i="0" u="none" strike="noStrike" kern="0" cap="none" spc="-3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promote</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access</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and</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continuity</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of</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care</a:t>
            </a:r>
            <a:r>
              <a:rPr kumimoji="0" sz="1700" b="0" i="0" u="none" strike="noStrike" kern="0" cap="none" spc="-2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while </a:t>
            </a:r>
            <a:r>
              <a:rPr kumimoji="0" sz="1700" b="0" i="0" u="none" strike="noStrike" kern="0" cap="none" spc="0" normalizeH="0" baseline="0" noProof="0" dirty="0">
                <a:ln>
                  <a:noFill/>
                </a:ln>
                <a:solidFill>
                  <a:srgbClr val="585858"/>
                </a:solidFill>
                <a:effectLst/>
                <a:uLnTx/>
                <a:uFillTx/>
                <a:latin typeface="Corbel"/>
                <a:ea typeface="+mn-ea"/>
                <a:cs typeface="Corbel"/>
              </a:rPr>
              <a:t>partnering</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with</a:t>
            </a:r>
            <a:r>
              <a:rPr kumimoji="0" sz="1700" b="0" i="0" u="none" strike="noStrike" kern="0" cap="none" spc="-4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other</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non-</a:t>
            </a:r>
            <a:r>
              <a:rPr kumimoji="0" sz="1700" b="0" i="0" u="none" strike="noStrike" kern="0" cap="none" spc="0" normalizeH="0" baseline="0" noProof="0" dirty="0">
                <a:ln>
                  <a:noFill/>
                </a:ln>
                <a:solidFill>
                  <a:srgbClr val="585858"/>
                </a:solidFill>
                <a:effectLst/>
                <a:uLnTx/>
                <a:uFillTx/>
                <a:latin typeface="Corbel"/>
                <a:ea typeface="+mn-ea"/>
                <a:cs typeface="Corbel"/>
              </a:rPr>
              <a:t>profit</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organizations</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across</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the</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county</a:t>
            </a:r>
            <a:r>
              <a:rPr kumimoji="0" sz="1700" b="0" i="0" u="none" strike="noStrike" kern="0" cap="none" spc="-30" normalizeH="0" baseline="0" noProof="0" dirty="0">
                <a:ln>
                  <a:noFill/>
                </a:ln>
                <a:solidFill>
                  <a:srgbClr val="585858"/>
                </a:solidFill>
                <a:effectLst/>
                <a:uLnTx/>
                <a:uFillTx/>
                <a:latin typeface="Corbel"/>
                <a:ea typeface="+mn-ea"/>
                <a:cs typeface="Corbel"/>
              </a:rPr>
              <a:t> </a:t>
            </a:r>
            <a:r>
              <a:rPr kumimoji="0" sz="1700" b="0" i="0" u="none" strike="noStrike" kern="0" cap="none" spc="0" normalizeH="0" baseline="0" noProof="0" dirty="0">
                <a:ln>
                  <a:noFill/>
                </a:ln>
                <a:solidFill>
                  <a:srgbClr val="585858"/>
                </a:solidFill>
                <a:effectLst/>
                <a:uLnTx/>
                <a:uFillTx/>
                <a:latin typeface="Corbel"/>
                <a:ea typeface="+mn-ea"/>
                <a:cs typeface="Corbel"/>
              </a:rPr>
              <a:t>to</a:t>
            </a:r>
            <a:r>
              <a:rPr kumimoji="0" sz="1700" b="0" i="0" u="none" strike="noStrike" kern="0" cap="none" spc="-20"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prevent </a:t>
            </a:r>
            <a:r>
              <a:rPr kumimoji="0" sz="1700" b="0" i="0" u="none" strike="noStrike" kern="0" cap="none" spc="0" normalizeH="0" baseline="0" noProof="0" dirty="0">
                <a:ln>
                  <a:noFill/>
                </a:ln>
                <a:solidFill>
                  <a:srgbClr val="585858"/>
                </a:solidFill>
                <a:effectLst/>
                <a:uLnTx/>
                <a:uFillTx/>
                <a:latin typeface="Corbel"/>
                <a:ea typeface="+mn-ea"/>
                <a:cs typeface="Corbel"/>
              </a:rPr>
              <a:t>service</a:t>
            </a:r>
            <a:r>
              <a:rPr kumimoji="0" sz="1700" b="0" i="0" u="none" strike="noStrike" kern="0" cap="none" spc="-45" normalizeH="0" baseline="0" noProof="0" dirty="0">
                <a:ln>
                  <a:noFill/>
                </a:ln>
                <a:solidFill>
                  <a:srgbClr val="585858"/>
                </a:solidFill>
                <a:effectLst/>
                <a:uLnTx/>
                <a:uFillTx/>
                <a:latin typeface="Corbel"/>
                <a:ea typeface="+mn-ea"/>
                <a:cs typeface="Corbel"/>
              </a:rPr>
              <a:t> </a:t>
            </a:r>
            <a:r>
              <a:rPr kumimoji="0" sz="1700" b="0" i="0" u="none" strike="noStrike" kern="0" cap="none" spc="-10" normalizeH="0" baseline="0" noProof="0" dirty="0">
                <a:ln>
                  <a:noFill/>
                </a:ln>
                <a:solidFill>
                  <a:srgbClr val="585858"/>
                </a:solidFill>
                <a:effectLst/>
                <a:uLnTx/>
                <a:uFillTx/>
                <a:latin typeface="Corbel"/>
                <a:ea typeface="+mn-ea"/>
                <a:cs typeface="Corbel"/>
              </a:rPr>
              <a:t>duplication.</a:t>
            </a:r>
            <a:endParaRPr kumimoji="0" sz="1700" b="0" i="0" u="none" strike="noStrike" kern="0" cap="none" spc="0" normalizeH="0" baseline="0" noProof="0">
              <a:ln>
                <a:noFill/>
              </a:ln>
              <a:solidFill>
                <a:sysClr val="windowText" lastClr="000000"/>
              </a:solidFill>
              <a:effectLst/>
              <a:uLnTx/>
              <a:uFillTx/>
              <a:latin typeface="Corbel"/>
              <a:ea typeface="+mn-ea"/>
              <a:cs typeface="Corbel"/>
            </a:endParaRPr>
          </a:p>
        </p:txBody>
      </p:sp>
      <p:grpSp>
        <p:nvGrpSpPr>
          <p:cNvPr id="4" name="object 4"/>
          <p:cNvGrpSpPr/>
          <p:nvPr/>
        </p:nvGrpSpPr>
        <p:grpSpPr>
          <a:xfrm>
            <a:off x="3982211" y="0"/>
            <a:ext cx="6659245" cy="6856095"/>
            <a:chOff x="3982211" y="0"/>
            <a:chExt cx="6659245" cy="6856095"/>
          </a:xfrm>
        </p:grpSpPr>
        <p:pic>
          <p:nvPicPr>
            <p:cNvPr id="5" name="object 5"/>
            <p:cNvPicPr/>
            <p:nvPr/>
          </p:nvPicPr>
          <p:blipFill>
            <a:blip r:embed="rId2" cstate="print"/>
            <a:stretch>
              <a:fillRect/>
            </a:stretch>
          </p:blipFill>
          <p:spPr>
            <a:xfrm>
              <a:off x="3982211" y="2842258"/>
              <a:ext cx="6659118" cy="4013454"/>
            </a:xfrm>
            <a:prstGeom prst="rect">
              <a:avLst/>
            </a:prstGeom>
          </p:spPr>
        </p:pic>
        <p:pic>
          <p:nvPicPr>
            <p:cNvPr id="6" name="object 6"/>
            <p:cNvPicPr/>
            <p:nvPr/>
          </p:nvPicPr>
          <p:blipFill>
            <a:blip r:embed="rId3" cstate="print"/>
            <a:stretch>
              <a:fillRect/>
            </a:stretch>
          </p:blipFill>
          <p:spPr>
            <a:xfrm>
              <a:off x="3982211" y="0"/>
              <a:ext cx="6599682" cy="4738751"/>
            </a:xfrm>
            <a:prstGeom prst="rect">
              <a:avLst/>
            </a:prstGeom>
          </p:spPr>
        </p:pic>
        <p:pic>
          <p:nvPicPr>
            <p:cNvPr id="7" name="object 7"/>
            <p:cNvPicPr/>
            <p:nvPr/>
          </p:nvPicPr>
          <p:blipFill>
            <a:blip r:embed="rId4" cstate="print"/>
            <a:stretch>
              <a:fillRect/>
            </a:stretch>
          </p:blipFill>
          <p:spPr>
            <a:xfrm>
              <a:off x="4934711" y="387095"/>
              <a:ext cx="4754118" cy="3408426"/>
            </a:xfrm>
            <a:prstGeom prst="rect">
              <a:avLst/>
            </a:prstGeom>
          </p:spPr>
        </p:pic>
      </p:grpSp>
    </p:spTree>
    <p:extLst>
      <p:ext uri="{BB962C8B-B14F-4D97-AF65-F5344CB8AC3E}">
        <p14:creationId xmlns:p14="http://schemas.microsoft.com/office/powerpoint/2010/main" val="37226979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2705481"/>
            <a:ext cx="2782570" cy="696595"/>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4400" b="0" i="0" u="none" strike="noStrike" kern="0" cap="none" spc="-55" normalizeH="0" baseline="0" noProof="0" dirty="0">
                <a:ln>
                  <a:noFill/>
                </a:ln>
                <a:solidFill>
                  <a:srgbClr val="FFFFFF"/>
                </a:solidFill>
                <a:effectLst/>
                <a:uLnTx/>
                <a:uFillTx/>
                <a:latin typeface="Corbel"/>
                <a:ea typeface="+mn-ea"/>
                <a:cs typeface="Corbel"/>
              </a:rPr>
              <a:t>Who</a:t>
            </a:r>
            <a:r>
              <a:rPr kumimoji="0" sz="4400" b="0" i="0" u="none" strike="noStrike" kern="0" cap="none" spc="-365" normalizeH="0" baseline="0" noProof="0" dirty="0">
                <a:ln>
                  <a:noFill/>
                </a:ln>
                <a:solidFill>
                  <a:srgbClr val="FFFFFF"/>
                </a:solidFill>
                <a:effectLst/>
                <a:uLnTx/>
                <a:uFillTx/>
                <a:latin typeface="Corbel"/>
                <a:ea typeface="+mn-ea"/>
                <a:cs typeface="Corbel"/>
              </a:rPr>
              <a:t> </a:t>
            </a:r>
            <a:r>
              <a:rPr kumimoji="0" sz="4400" b="0" i="0" u="none" strike="noStrike" kern="0" cap="none" spc="-114" normalizeH="0" baseline="0" noProof="0" dirty="0">
                <a:ln>
                  <a:noFill/>
                </a:ln>
                <a:solidFill>
                  <a:srgbClr val="FFFFFF"/>
                </a:solidFill>
                <a:effectLst/>
                <a:uLnTx/>
                <a:uFillTx/>
                <a:latin typeface="Corbel"/>
                <a:ea typeface="+mn-ea"/>
                <a:cs typeface="Corbel"/>
              </a:rPr>
              <a:t>We</a:t>
            </a:r>
            <a:r>
              <a:rPr kumimoji="0" sz="4400" b="0" i="0" u="none" strike="noStrike" kern="0" cap="none" spc="-335" normalizeH="0" baseline="0" noProof="0" dirty="0">
                <a:ln>
                  <a:noFill/>
                </a:ln>
                <a:solidFill>
                  <a:srgbClr val="FFFFFF"/>
                </a:solidFill>
                <a:effectLst/>
                <a:uLnTx/>
                <a:uFillTx/>
                <a:latin typeface="Corbel"/>
                <a:ea typeface="+mn-ea"/>
                <a:cs typeface="Corbel"/>
              </a:rPr>
              <a:t> </a:t>
            </a:r>
            <a:r>
              <a:rPr kumimoji="0" sz="4400" b="0" i="0" u="none" strike="noStrike" kern="0" cap="none" spc="-25" normalizeH="0" baseline="0" noProof="0" dirty="0">
                <a:ln>
                  <a:noFill/>
                </a:ln>
                <a:solidFill>
                  <a:srgbClr val="FFFFFF"/>
                </a:solidFill>
                <a:effectLst/>
                <a:uLnTx/>
                <a:uFillTx/>
                <a:latin typeface="Corbel"/>
                <a:ea typeface="+mn-ea"/>
                <a:cs typeface="Corbel"/>
              </a:rPr>
              <a:t>Are</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descr="$PPTXTitle"/>
          <p:cNvSpPr txBox="1">
            <a:spLocks noGrp="1"/>
          </p:cNvSpPr>
          <p:nvPr>
            <p:ph type="title"/>
          </p:nvPr>
        </p:nvSpPr>
        <p:spPr>
          <a:xfrm>
            <a:off x="3869435" y="807719"/>
            <a:ext cx="7315200" cy="728980"/>
          </a:xfrm>
          <a:prstGeom prst="rect">
            <a:avLst/>
          </a:prstGeom>
          <a:solidFill>
            <a:srgbClr val="40B9D2"/>
          </a:solidFill>
        </p:spPr>
        <p:txBody>
          <a:bodyPr vert="horz" wrap="square" lIns="0" tIns="71120" rIns="0" bIns="0" rtlCol="0">
            <a:spAutoFit/>
          </a:bodyPr>
          <a:lstStyle/>
          <a:p>
            <a:pPr marL="91440">
              <a:lnSpc>
                <a:spcPct val="100000"/>
              </a:lnSpc>
              <a:spcBef>
                <a:spcPts val="560"/>
              </a:spcBef>
            </a:pPr>
            <a:r>
              <a:rPr sz="3200" b="1" spc="-10" dirty="0">
                <a:latin typeface="Corbel"/>
                <a:cs typeface="Corbel"/>
              </a:rPr>
              <a:t>MISSION</a:t>
            </a:r>
            <a:endParaRPr sz="3200">
              <a:latin typeface="Corbel"/>
              <a:cs typeface="Corbel"/>
            </a:endParaRPr>
          </a:p>
        </p:txBody>
      </p:sp>
      <p:sp>
        <p:nvSpPr>
          <p:cNvPr id="4" name="object 4"/>
          <p:cNvSpPr txBox="1"/>
          <p:nvPr/>
        </p:nvSpPr>
        <p:spPr>
          <a:xfrm>
            <a:off x="3948429" y="1905762"/>
            <a:ext cx="6039485" cy="818515"/>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100000"/>
              </a:lnSpc>
              <a:spcBef>
                <a:spcPts val="105"/>
              </a:spcBef>
              <a:spcAft>
                <a:spcPts val="0"/>
              </a:spcAft>
              <a:buClrTx/>
              <a:buSzTx/>
              <a:buFontTx/>
              <a:buNone/>
              <a:tabLst/>
              <a:defRPr/>
            </a:pPr>
            <a:r>
              <a:rPr kumimoji="0" sz="2600" b="0" i="0" u="none" strike="noStrike" kern="0" cap="none" spc="0" normalizeH="0" baseline="0" noProof="0" dirty="0">
                <a:ln>
                  <a:noFill/>
                </a:ln>
                <a:solidFill>
                  <a:sysClr val="windowText" lastClr="000000"/>
                </a:solidFill>
                <a:effectLst/>
                <a:uLnTx/>
                <a:uFillTx/>
                <a:latin typeface="Corbel"/>
                <a:ea typeface="+mn-ea"/>
                <a:cs typeface="Corbel"/>
              </a:rPr>
              <a:t>We</a:t>
            </a:r>
            <a:r>
              <a:rPr kumimoji="0" sz="2600" b="0" i="0" u="none" strike="noStrike" kern="0" cap="none" spc="-5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enrich</a:t>
            </a:r>
            <a:r>
              <a:rPr kumimoji="0" sz="2600" b="0" i="0" u="none" strike="noStrike" kern="0" cap="none" spc="-5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lives</a:t>
            </a:r>
            <a:r>
              <a:rPr kumimoji="0" sz="2600" b="0" i="0" u="none" strike="noStrike" kern="0" cap="none" spc="-6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and</a:t>
            </a:r>
            <a:r>
              <a:rPr kumimoji="0" sz="2600" b="0" i="0" u="none" strike="noStrike" kern="0" cap="none" spc="-5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strengthen</a:t>
            </a:r>
            <a:r>
              <a:rPr kumimoji="0" sz="2600" b="0" i="0" u="none" strike="noStrike" kern="0" cap="none" spc="-5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10" normalizeH="0" baseline="0" noProof="0" dirty="0">
                <a:ln>
                  <a:noFill/>
                </a:ln>
                <a:solidFill>
                  <a:sysClr val="windowText" lastClr="000000"/>
                </a:solidFill>
                <a:effectLst/>
                <a:uLnTx/>
                <a:uFillTx/>
                <a:latin typeface="Corbel"/>
                <a:ea typeface="+mn-ea"/>
                <a:cs typeface="Corbel"/>
              </a:rPr>
              <a:t>communities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through</a:t>
            </a:r>
            <a:r>
              <a:rPr kumimoji="0" sz="2600" b="0" i="0" u="none" strike="noStrike" kern="0" cap="none" spc="-5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comprehensive</a:t>
            </a:r>
            <a:r>
              <a:rPr kumimoji="0" sz="2600" b="0" i="0" u="none" strike="noStrike" kern="0" cap="none" spc="-5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support</a:t>
            </a:r>
            <a:r>
              <a:rPr kumimoji="0" sz="2600" b="0" i="0" u="none" strike="noStrike" kern="0" cap="none" spc="-6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10" normalizeH="0" baseline="0" noProof="0" dirty="0">
                <a:ln>
                  <a:noFill/>
                </a:ln>
                <a:solidFill>
                  <a:sysClr val="windowText" lastClr="000000"/>
                </a:solidFill>
                <a:effectLst/>
                <a:uLnTx/>
                <a:uFillTx/>
                <a:latin typeface="Corbel"/>
                <a:ea typeface="+mn-ea"/>
                <a:cs typeface="Corbel"/>
              </a:rPr>
              <a:t>services.</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3869435" y="3598164"/>
            <a:ext cx="7315200" cy="730250"/>
          </a:xfrm>
          <a:prstGeom prst="rect">
            <a:avLst/>
          </a:prstGeom>
          <a:solidFill>
            <a:srgbClr val="40B9D2"/>
          </a:solidFill>
        </p:spPr>
        <p:txBody>
          <a:bodyPr vert="horz" wrap="square" lIns="0" tIns="71755" rIns="0" bIns="0" rtlCol="0">
            <a:spAutoFit/>
          </a:bodyPr>
          <a:lstStyle/>
          <a:p>
            <a:pPr marL="91440" marR="0" lvl="0" indent="0" algn="l" defTabSz="914400" rtl="0" eaLnBrk="1" fontAlgn="auto" latinLnBrk="0" hangingPunct="1">
              <a:lnSpc>
                <a:spcPct val="100000"/>
              </a:lnSpc>
              <a:spcBef>
                <a:spcPts val="565"/>
              </a:spcBef>
              <a:spcAft>
                <a:spcPts val="0"/>
              </a:spcAft>
              <a:buClrTx/>
              <a:buSzTx/>
              <a:buFontTx/>
              <a:buNone/>
              <a:tabLst/>
              <a:defRPr/>
            </a:pPr>
            <a:r>
              <a:rPr kumimoji="0" sz="3200" b="1" i="0" u="none" strike="noStrike" kern="0" cap="none" spc="-10" normalizeH="0" baseline="0" noProof="0" dirty="0">
                <a:ln>
                  <a:noFill/>
                </a:ln>
                <a:solidFill>
                  <a:srgbClr val="FFFFFF"/>
                </a:solidFill>
                <a:effectLst/>
                <a:uLnTx/>
                <a:uFillTx/>
                <a:latin typeface="Corbel"/>
                <a:ea typeface="+mn-ea"/>
                <a:cs typeface="Corbel"/>
              </a:rPr>
              <a:t>VISION</a:t>
            </a:r>
            <a:endParaRPr kumimoji="0" sz="3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948429" y="4697095"/>
            <a:ext cx="6874509" cy="81915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2600" b="0" i="0" u="none" strike="noStrike" kern="0" cap="none" spc="0" normalizeH="0" baseline="0" noProof="0" dirty="0">
                <a:ln>
                  <a:noFill/>
                </a:ln>
                <a:solidFill>
                  <a:sysClr val="windowText" lastClr="000000"/>
                </a:solidFill>
                <a:effectLst/>
                <a:uLnTx/>
                <a:uFillTx/>
                <a:latin typeface="Corbel"/>
                <a:ea typeface="+mn-ea"/>
                <a:cs typeface="Corbel"/>
              </a:rPr>
              <a:t>Everyone</a:t>
            </a:r>
            <a:r>
              <a:rPr kumimoji="0" sz="2600" b="0" i="0" u="none" strike="noStrike" kern="0" cap="none" spc="-3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we</a:t>
            </a:r>
            <a:r>
              <a:rPr kumimoji="0" sz="2600" b="0" i="0" u="none" strike="noStrike" kern="0" cap="none" spc="-1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serve</a:t>
            </a:r>
            <a:r>
              <a:rPr kumimoji="0" sz="2600" b="0" i="0" u="none" strike="noStrike" kern="0" cap="none" spc="-4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has</a:t>
            </a:r>
            <a:r>
              <a:rPr kumimoji="0" sz="2600" b="0" i="0" u="none" strike="noStrike" kern="0" cap="none" spc="-1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access</a:t>
            </a:r>
            <a:r>
              <a:rPr kumimoji="0" sz="2600" b="0" i="0" u="none" strike="noStrike" kern="0" cap="none" spc="-3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to</a:t>
            </a:r>
            <a:r>
              <a:rPr kumimoji="0" sz="2600" b="0" i="0" u="none" strike="noStrike" kern="0" cap="none" spc="-2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the</a:t>
            </a:r>
            <a:r>
              <a:rPr kumimoji="0" sz="2600" b="0" i="0" u="none" strike="noStrike" kern="0" cap="none" spc="-3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resources</a:t>
            </a:r>
            <a:r>
              <a:rPr kumimoji="0" sz="2600" b="0" i="0" u="none" strike="noStrike" kern="0" cap="none" spc="-4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25" normalizeH="0" baseline="0" noProof="0" dirty="0">
                <a:ln>
                  <a:noFill/>
                </a:ln>
                <a:solidFill>
                  <a:sysClr val="windowText" lastClr="000000"/>
                </a:solidFill>
                <a:effectLst/>
                <a:uLnTx/>
                <a:uFillTx/>
                <a:latin typeface="Corbel"/>
                <a:ea typeface="+mn-ea"/>
                <a:cs typeface="Corbel"/>
              </a:rPr>
              <a:t>and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supports</a:t>
            </a:r>
            <a:r>
              <a:rPr kumimoji="0" sz="2600" b="0" i="0" u="none" strike="noStrike" kern="0" cap="none" spc="-30"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needed</a:t>
            </a:r>
            <a:r>
              <a:rPr kumimoji="0" sz="2600" b="0" i="0" u="none" strike="noStrike" kern="0" cap="none" spc="-55" normalizeH="0" baseline="0" noProof="0" dirty="0">
                <a:ln>
                  <a:noFill/>
                </a:ln>
                <a:solidFill>
                  <a:sysClr val="windowText" lastClr="000000"/>
                </a:solidFill>
                <a:effectLst/>
                <a:uLnTx/>
                <a:uFillTx/>
                <a:latin typeface="Corbel"/>
                <a:ea typeface="+mn-ea"/>
                <a:cs typeface="Corbel"/>
              </a:rPr>
              <a:t> </a:t>
            </a:r>
            <a:r>
              <a:rPr kumimoji="0" sz="2600" b="0" i="0" u="none" strike="noStrike" kern="0" cap="none" spc="0" normalizeH="0" baseline="0" noProof="0" dirty="0">
                <a:ln>
                  <a:noFill/>
                </a:ln>
                <a:solidFill>
                  <a:sysClr val="windowText" lastClr="000000"/>
                </a:solidFill>
                <a:effectLst/>
                <a:uLnTx/>
                <a:uFillTx/>
                <a:latin typeface="Corbel"/>
                <a:ea typeface="+mn-ea"/>
                <a:cs typeface="Corbel"/>
              </a:rPr>
              <a:t>to</a:t>
            </a:r>
            <a:r>
              <a:rPr kumimoji="0" sz="2600" b="0" i="0" u="none" strike="noStrike" kern="0" cap="none" spc="-10" normalizeH="0" baseline="0" noProof="0" dirty="0">
                <a:ln>
                  <a:noFill/>
                </a:ln>
                <a:solidFill>
                  <a:sysClr val="windowText" lastClr="000000"/>
                </a:solidFill>
                <a:effectLst/>
                <a:uLnTx/>
                <a:uFillTx/>
                <a:latin typeface="Corbel"/>
                <a:ea typeface="+mn-ea"/>
                <a:cs typeface="Corbel"/>
              </a:rPr>
              <a:t> thrive.</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2070624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descr="Collage rainbow"/>
            <p:cNvPicPr/>
            <p:nvPr/>
          </p:nvPicPr>
          <p:blipFill>
            <a:blip r:embed="rId2" cstate="print"/>
            <a:stretch>
              <a:fillRect/>
            </a:stretch>
          </p:blipFill>
          <p:spPr>
            <a:xfrm>
              <a:off x="0" y="0"/>
              <a:ext cx="12192000" cy="6857998"/>
            </a:xfrm>
            <a:prstGeom prst="rect">
              <a:avLst/>
            </a:prstGeom>
          </p:spPr>
        </p:pic>
        <p:pic>
          <p:nvPicPr>
            <p:cNvPr id="4" name="object 4"/>
            <p:cNvPicPr/>
            <p:nvPr/>
          </p:nvPicPr>
          <p:blipFill>
            <a:blip r:embed="rId3" cstate="print"/>
            <a:stretch>
              <a:fillRect/>
            </a:stretch>
          </p:blipFill>
          <p:spPr>
            <a:xfrm>
              <a:off x="609091" y="3198495"/>
              <a:ext cx="1880870" cy="394335"/>
            </a:xfrm>
            <a:prstGeom prst="rect">
              <a:avLst/>
            </a:prstGeom>
          </p:spPr>
        </p:pic>
      </p:grpSp>
      <p:sp>
        <p:nvSpPr>
          <p:cNvPr id="5" name="object 5"/>
          <p:cNvSpPr txBox="1"/>
          <p:nvPr/>
        </p:nvSpPr>
        <p:spPr>
          <a:xfrm>
            <a:off x="3659504" y="1114831"/>
            <a:ext cx="8396605" cy="93726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6800"/>
              </a:lnSpc>
              <a:spcBef>
                <a:spcPts val="100"/>
              </a:spcBef>
              <a:spcAft>
                <a:spcPts val="0"/>
              </a:spcAft>
              <a:buClrTx/>
              <a:buSzTx/>
              <a:buFontTx/>
              <a:buNone/>
              <a:tabLst/>
              <a:defRPr/>
            </a:pPr>
            <a:r>
              <a:rPr kumimoji="0" sz="2800" b="0" i="0" u="none" strike="noStrike" kern="0" cap="none" spc="0" normalizeH="0" baseline="0" noProof="0" dirty="0">
                <a:ln>
                  <a:noFill/>
                </a:ln>
                <a:solidFill>
                  <a:srgbClr val="FFFFFF"/>
                </a:solidFill>
                <a:effectLst/>
                <a:uLnTx/>
                <a:uFillTx/>
                <a:latin typeface="Corbel"/>
                <a:ea typeface="+mn-ea"/>
                <a:cs typeface="Corbel"/>
              </a:rPr>
              <a:t>We</a:t>
            </a:r>
            <a:r>
              <a:rPr kumimoji="0" sz="2800" b="0" i="0" u="none" strike="noStrike" kern="0" cap="none" spc="-6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are</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passionately</a:t>
            </a:r>
            <a:r>
              <a:rPr kumimoji="0" sz="2800" b="0" i="0" u="none" strike="noStrike" kern="0" cap="none" spc="-3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invested</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in</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the</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success</a:t>
            </a:r>
            <a:r>
              <a:rPr kumimoji="0" sz="2800" b="0" i="0" u="none" strike="noStrike" kern="0" cap="none" spc="-6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of</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our</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clients, community,</a:t>
            </a:r>
            <a:r>
              <a:rPr kumimoji="0" sz="2800" b="0" i="0" u="none" strike="noStrike" kern="0" cap="none" spc="-3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and</a:t>
            </a:r>
            <a:r>
              <a:rPr kumimoji="0" sz="2800" b="0" i="0" u="none" strike="noStrike" kern="0" cap="none" spc="-5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each</a:t>
            </a:r>
            <a:r>
              <a:rPr kumimoji="0" sz="2800" b="0" i="0" u="none" strike="noStrike" kern="0" cap="none" spc="-45"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other,</a:t>
            </a:r>
            <a:r>
              <a:rPr kumimoji="0" sz="2800" b="0" i="0" u="none" strike="noStrike" kern="0" cap="none" spc="-5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guided</a:t>
            </a:r>
            <a:r>
              <a:rPr kumimoji="0" sz="2800" b="0" i="0" u="none" strike="noStrike" kern="0" cap="none" spc="-5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by</a:t>
            </a:r>
            <a:r>
              <a:rPr kumimoji="0" sz="2800" b="0" i="0" u="none" strike="noStrike" kern="0" cap="none" spc="-4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our</a:t>
            </a:r>
            <a:r>
              <a:rPr kumimoji="0" sz="2800" b="0" i="0" u="none" strike="noStrike" kern="0" cap="none" spc="-5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core</a:t>
            </a:r>
            <a:r>
              <a:rPr kumimoji="0" sz="2800" b="0" i="0" u="none" strike="noStrike" kern="0" cap="none" spc="-50"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values:</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659504" y="2557784"/>
            <a:ext cx="2646680" cy="1855470"/>
          </a:xfrm>
          <a:prstGeom prst="rect">
            <a:avLst/>
          </a:prstGeom>
        </p:spPr>
        <p:txBody>
          <a:bodyPr vert="horz" wrap="square" lIns="0" tIns="196215" rIns="0" bIns="0" rtlCol="0">
            <a:spAutoFit/>
          </a:bodyPr>
          <a:lstStyle/>
          <a:p>
            <a:pPr marL="354965" marR="0" lvl="0" indent="-342265" algn="l" defTabSz="914400" rtl="0" eaLnBrk="1" fontAlgn="auto" latinLnBrk="0" hangingPunct="1">
              <a:lnSpc>
                <a:spcPct val="100000"/>
              </a:lnSpc>
              <a:spcBef>
                <a:spcPts val="1545"/>
              </a:spcBef>
              <a:spcAft>
                <a:spcPts val="0"/>
              </a:spcAft>
              <a:buClr>
                <a:srgbClr val="40B9D2"/>
              </a:buClr>
              <a:buSzTx/>
              <a:buFont typeface="Symbol"/>
              <a:buChar char=""/>
              <a:tabLst>
                <a:tab pos="354965" algn="l"/>
              </a:tabLst>
              <a:defRPr/>
            </a:pPr>
            <a:r>
              <a:rPr kumimoji="0" sz="2800" b="1" i="0" u="none" strike="noStrike" kern="0" cap="none" spc="-10" normalizeH="0" baseline="0" noProof="0" dirty="0">
                <a:ln>
                  <a:noFill/>
                </a:ln>
                <a:solidFill>
                  <a:srgbClr val="FFFFFF"/>
                </a:solidFill>
                <a:effectLst/>
                <a:uLnTx/>
                <a:uFillTx/>
                <a:latin typeface="Corbel"/>
                <a:ea typeface="+mn-ea"/>
                <a:cs typeface="Corbel"/>
              </a:rPr>
              <a:t>Compassion</a:t>
            </a:r>
            <a:r>
              <a:rPr kumimoji="0" sz="2800" b="1" i="0" u="none" strike="noStrike" kern="0" cap="none" spc="-65" normalizeH="0" baseline="0" noProof="0" dirty="0">
                <a:ln>
                  <a:noFill/>
                </a:ln>
                <a:solidFill>
                  <a:srgbClr val="FFFFFF"/>
                </a:solidFill>
                <a:effectLst/>
                <a:uLnTx/>
                <a:uFillTx/>
                <a:latin typeface="Corbel"/>
                <a:ea typeface="+mn-ea"/>
                <a:cs typeface="Corbel"/>
              </a:rPr>
              <a:t> </a:t>
            </a:r>
            <a:r>
              <a:rPr kumimoji="0" sz="2800" b="0" i="0" u="none" strike="noStrike" kern="0" cap="none" spc="-50" normalizeH="0" baseline="0" noProof="0" dirty="0">
                <a:ln>
                  <a:noFill/>
                </a:ln>
                <a:solidFill>
                  <a:srgbClr val="FFFFFF"/>
                </a:solidFill>
                <a:effectLst/>
                <a:uLnTx/>
                <a:uFillTx/>
                <a:latin typeface="Corbel"/>
                <a:ea typeface="+mn-ea"/>
                <a:cs typeface="Corbel"/>
              </a:rPr>
              <a:t>-</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a:p>
            <a:pPr marL="354965" marR="0" lvl="0" indent="-342265" algn="l" defTabSz="914400" rtl="0" eaLnBrk="1" fontAlgn="auto" latinLnBrk="0" hangingPunct="1">
              <a:lnSpc>
                <a:spcPct val="100000"/>
              </a:lnSpc>
              <a:spcBef>
                <a:spcPts val="1445"/>
              </a:spcBef>
              <a:spcAft>
                <a:spcPts val="0"/>
              </a:spcAft>
              <a:buClr>
                <a:srgbClr val="40B9D2"/>
              </a:buClr>
              <a:buSzTx/>
              <a:buFont typeface="Symbol"/>
              <a:buChar char=""/>
              <a:tabLst>
                <a:tab pos="354965" algn="l"/>
              </a:tabLst>
              <a:defRPr/>
            </a:pPr>
            <a:r>
              <a:rPr kumimoji="0" sz="2800" b="1" i="0" u="none" strike="noStrike" kern="0" cap="none" spc="-10" normalizeH="0" baseline="0" noProof="0" dirty="0">
                <a:ln>
                  <a:noFill/>
                </a:ln>
                <a:solidFill>
                  <a:srgbClr val="FFFFFF"/>
                </a:solidFill>
                <a:effectLst/>
                <a:uLnTx/>
                <a:uFillTx/>
                <a:latin typeface="Corbel"/>
                <a:ea typeface="+mn-ea"/>
                <a:cs typeface="Corbel"/>
              </a:rPr>
              <a:t>Collaboration</a:t>
            </a:r>
            <a:r>
              <a:rPr kumimoji="0" sz="2800" b="1" i="0" u="none" strike="noStrike" kern="0" cap="none" spc="-30" normalizeH="0" baseline="0" noProof="0" dirty="0">
                <a:ln>
                  <a:noFill/>
                </a:ln>
                <a:solidFill>
                  <a:srgbClr val="FFFFFF"/>
                </a:solidFill>
                <a:effectLst/>
                <a:uLnTx/>
                <a:uFillTx/>
                <a:latin typeface="Corbel"/>
                <a:ea typeface="+mn-ea"/>
                <a:cs typeface="Corbel"/>
              </a:rPr>
              <a:t> </a:t>
            </a:r>
            <a:r>
              <a:rPr kumimoji="0" sz="2800" b="0" i="0" u="none" strike="noStrike" kern="0" cap="none" spc="-50" normalizeH="0" baseline="0" noProof="0" dirty="0">
                <a:ln>
                  <a:noFill/>
                </a:ln>
                <a:solidFill>
                  <a:srgbClr val="FFFFFF"/>
                </a:solidFill>
                <a:effectLst/>
                <a:uLnTx/>
                <a:uFillTx/>
                <a:latin typeface="Corbel"/>
                <a:ea typeface="+mn-ea"/>
                <a:cs typeface="Corbel"/>
              </a:rPr>
              <a:t>-</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a:p>
            <a:pPr marL="354965" marR="0" lvl="0" indent="-342265" algn="l" defTabSz="914400" rtl="0" eaLnBrk="1" fontAlgn="auto" latinLnBrk="0" hangingPunct="1">
              <a:lnSpc>
                <a:spcPct val="100000"/>
              </a:lnSpc>
              <a:spcBef>
                <a:spcPts val="1440"/>
              </a:spcBef>
              <a:spcAft>
                <a:spcPts val="0"/>
              </a:spcAft>
              <a:buClr>
                <a:srgbClr val="40B9D2"/>
              </a:buClr>
              <a:buSzTx/>
              <a:buFont typeface="Symbol"/>
              <a:buChar char=""/>
              <a:tabLst>
                <a:tab pos="354965" algn="l"/>
              </a:tabLst>
              <a:defRPr/>
            </a:pPr>
            <a:r>
              <a:rPr kumimoji="0" sz="2800" b="1" i="0" u="none" strike="noStrike" kern="0" cap="none" spc="0" normalizeH="0" baseline="0" noProof="0" dirty="0">
                <a:ln>
                  <a:noFill/>
                </a:ln>
                <a:solidFill>
                  <a:srgbClr val="FFFFFF"/>
                </a:solidFill>
                <a:effectLst/>
                <a:uLnTx/>
                <a:uFillTx/>
                <a:latin typeface="Corbel"/>
                <a:ea typeface="+mn-ea"/>
                <a:cs typeface="Corbel"/>
              </a:rPr>
              <a:t>Belonging</a:t>
            </a:r>
            <a:r>
              <a:rPr kumimoji="0" sz="2800" b="1" i="0" u="none" strike="noStrike" kern="0" cap="none" spc="-110" normalizeH="0" baseline="0" noProof="0" dirty="0">
                <a:ln>
                  <a:noFill/>
                </a:ln>
                <a:solidFill>
                  <a:srgbClr val="FFFFFF"/>
                </a:solidFill>
                <a:effectLst/>
                <a:uLnTx/>
                <a:uFillTx/>
                <a:latin typeface="Corbel"/>
                <a:ea typeface="+mn-ea"/>
                <a:cs typeface="Corbel"/>
              </a:rPr>
              <a:t> </a:t>
            </a:r>
            <a:r>
              <a:rPr kumimoji="0" sz="2800" b="0" i="0" u="none" strike="noStrike" kern="0" cap="none" spc="-50" normalizeH="0" baseline="0" noProof="0" dirty="0">
                <a:ln>
                  <a:noFill/>
                </a:ln>
                <a:solidFill>
                  <a:srgbClr val="FFFFFF"/>
                </a:solidFill>
                <a:effectLst/>
                <a:uLnTx/>
                <a:uFillTx/>
                <a:latin typeface="Corbel"/>
                <a:ea typeface="+mn-ea"/>
                <a:cs typeface="Corbel"/>
              </a:rPr>
              <a:t>-</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7" name="object 7"/>
          <p:cNvSpPr txBox="1"/>
          <p:nvPr/>
        </p:nvSpPr>
        <p:spPr>
          <a:xfrm>
            <a:off x="6526530" y="2557784"/>
            <a:ext cx="3402329" cy="1855470"/>
          </a:xfrm>
          <a:prstGeom prst="rect">
            <a:avLst/>
          </a:prstGeom>
        </p:spPr>
        <p:txBody>
          <a:bodyPr vert="horz" wrap="square" lIns="0" tIns="13335" rIns="0" bIns="0" rtlCol="0">
            <a:spAutoFit/>
          </a:bodyPr>
          <a:lstStyle/>
          <a:p>
            <a:pPr marL="12700" marR="5080" lvl="0" indent="0" algn="l" defTabSz="914400" rtl="0" eaLnBrk="1" fontAlgn="auto" latinLnBrk="0" hangingPunct="1">
              <a:lnSpc>
                <a:spcPct val="142900"/>
              </a:lnSpc>
              <a:spcBef>
                <a:spcPts val="105"/>
              </a:spcBef>
              <a:spcAft>
                <a:spcPts val="0"/>
              </a:spcAft>
              <a:buClrTx/>
              <a:buSzTx/>
              <a:buFontTx/>
              <a:buNone/>
              <a:tabLst/>
              <a:defRPr/>
            </a:pPr>
            <a:r>
              <a:rPr kumimoji="0" sz="2800" b="0" i="0" u="none" strike="noStrike" kern="0" cap="none" spc="0" normalizeH="0" baseline="0" noProof="0" dirty="0">
                <a:ln>
                  <a:noFill/>
                </a:ln>
                <a:solidFill>
                  <a:srgbClr val="FFFFFF"/>
                </a:solidFill>
                <a:effectLst/>
                <a:uLnTx/>
                <a:uFillTx/>
                <a:latin typeface="Corbel"/>
                <a:ea typeface="+mn-ea"/>
                <a:cs typeface="Corbel"/>
              </a:rPr>
              <a:t>We</a:t>
            </a:r>
            <a:r>
              <a:rPr kumimoji="0" sz="2800" b="0" i="0" u="none" strike="noStrike" kern="0" cap="none" spc="-3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care</a:t>
            </a:r>
            <a:r>
              <a:rPr kumimoji="0" sz="2800" b="0" i="0" u="none" strike="noStrike" kern="0" cap="none" spc="-4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for</a:t>
            </a:r>
            <a:r>
              <a:rPr kumimoji="0" sz="2800" b="0" i="0" u="none" strike="noStrike" kern="0" cap="none" spc="-4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each</a:t>
            </a:r>
            <a:r>
              <a:rPr kumimoji="0" sz="2800" b="0" i="0" u="none" strike="noStrike" kern="0" cap="none" spc="-40" normalizeH="0" baseline="0" noProof="0" dirty="0">
                <a:ln>
                  <a:noFill/>
                </a:ln>
                <a:solidFill>
                  <a:srgbClr val="FFFFFF"/>
                </a:solidFill>
                <a:effectLst/>
                <a:uLnTx/>
                <a:uFillTx/>
                <a:latin typeface="Corbel"/>
                <a:ea typeface="+mn-ea"/>
                <a:cs typeface="Corbel"/>
              </a:rPr>
              <a:t> </a:t>
            </a:r>
            <a:r>
              <a:rPr kumimoji="0" sz="2800" b="0" i="0" u="none" strike="noStrike" kern="0" cap="none" spc="-30" normalizeH="0" baseline="0" noProof="0" dirty="0">
                <a:ln>
                  <a:noFill/>
                </a:ln>
                <a:solidFill>
                  <a:srgbClr val="FFFFFF"/>
                </a:solidFill>
                <a:effectLst/>
                <a:uLnTx/>
                <a:uFillTx/>
                <a:latin typeface="Corbel"/>
                <a:ea typeface="+mn-ea"/>
                <a:cs typeface="Corbel"/>
              </a:rPr>
              <a:t>other. </a:t>
            </a:r>
            <a:r>
              <a:rPr kumimoji="0" sz="2800" b="0" i="0" u="none" strike="noStrike" kern="0" cap="none" spc="0" normalizeH="0" baseline="0" noProof="0" dirty="0">
                <a:ln>
                  <a:noFill/>
                </a:ln>
                <a:solidFill>
                  <a:srgbClr val="FFFFFF"/>
                </a:solidFill>
                <a:effectLst/>
                <a:uLnTx/>
                <a:uFillTx/>
                <a:latin typeface="Corbel"/>
                <a:ea typeface="+mn-ea"/>
                <a:cs typeface="Corbel"/>
              </a:rPr>
              <a:t>We</a:t>
            </a:r>
            <a:r>
              <a:rPr kumimoji="0" sz="2800" b="0" i="0" u="none" strike="noStrike" kern="0" cap="none" spc="-4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work</a:t>
            </a:r>
            <a:r>
              <a:rPr kumimoji="0" sz="2800" b="0" i="0" u="none" strike="noStrike" kern="0" cap="none" spc="-4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as</a:t>
            </a:r>
            <a:r>
              <a:rPr kumimoji="0" sz="2800" b="0" i="0" u="none" strike="noStrike" kern="0" cap="none" spc="-4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a</a:t>
            </a:r>
            <a:r>
              <a:rPr kumimoji="0" sz="2800" b="0" i="0" u="none" strike="noStrike" kern="0" cap="none" spc="-50"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team.</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1440"/>
              </a:spcBef>
              <a:spcAft>
                <a:spcPts val="0"/>
              </a:spcAft>
              <a:buClrTx/>
              <a:buSzTx/>
              <a:buFontTx/>
              <a:buNone/>
              <a:tabLst/>
              <a:defRPr/>
            </a:pPr>
            <a:r>
              <a:rPr kumimoji="0" sz="2800" b="0" i="0" u="none" strike="noStrike" kern="0" cap="none" spc="0" normalizeH="0" baseline="0" noProof="0" dirty="0">
                <a:ln>
                  <a:noFill/>
                </a:ln>
                <a:solidFill>
                  <a:srgbClr val="FFFFFF"/>
                </a:solidFill>
                <a:effectLst/>
                <a:uLnTx/>
                <a:uFillTx/>
                <a:latin typeface="Corbel"/>
                <a:ea typeface="+mn-ea"/>
                <a:cs typeface="Corbel"/>
              </a:rPr>
              <a:t>We</a:t>
            </a:r>
            <a:r>
              <a:rPr kumimoji="0" sz="2800" b="0" i="0" u="none" strike="noStrike" kern="0" cap="none" spc="-10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welcome</a:t>
            </a:r>
            <a:r>
              <a:rPr kumimoji="0" sz="2800" b="0" i="0" u="none" strike="noStrike" kern="0" cap="none" spc="-105" normalizeH="0" baseline="0" noProof="0" dirty="0">
                <a:ln>
                  <a:noFill/>
                </a:ln>
                <a:solidFill>
                  <a:srgbClr val="FFFFFF"/>
                </a:solidFill>
                <a:effectLst/>
                <a:uLnTx/>
                <a:uFillTx/>
                <a:latin typeface="Corbel"/>
                <a:ea typeface="+mn-ea"/>
                <a:cs typeface="Corbel"/>
              </a:rPr>
              <a:t> </a:t>
            </a:r>
            <a:r>
              <a:rPr kumimoji="0" sz="2800" b="0" i="0" u="none" strike="noStrike" kern="0" cap="none" spc="-20" normalizeH="0" baseline="0" noProof="0" dirty="0">
                <a:ln>
                  <a:noFill/>
                </a:ln>
                <a:solidFill>
                  <a:srgbClr val="FFFFFF"/>
                </a:solidFill>
                <a:effectLst/>
                <a:uLnTx/>
                <a:uFillTx/>
                <a:latin typeface="Corbel"/>
                <a:ea typeface="+mn-ea"/>
                <a:cs typeface="Corbel"/>
              </a:rPr>
              <a:t>all.</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8" name="object 8"/>
          <p:cNvSpPr txBox="1"/>
          <p:nvPr/>
        </p:nvSpPr>
        <p:spPr>
          <a:xfrm>
            <a:off x="3659504" y="4569967"/>
            <a:ext cx="8093075" cy="452120"/>
          </a:xfrm>
          <a:prstGeom prst="rect">
            <a:avLst/>
          </a:prstGeom>
        </p:spPr>
        <p:txBody>
          <a:bodyPr vert="horz" wrap="square" lIns="0" tIns="12065" rIns="0" bIns="0" rtlCol="0">
            <a:spAutoFit/>
          </a:bodyPr>
          <a:lstStyle/>
          <a:p>
            <a:pPr marL="354965" marR="0" lvl="0" indent="-342265" algn="l" defTabSz="914400" rtl="0" eaLnBrk="1" fontAlgn="auto" latinLnBrk="0" hangingPunct="1">
              <a:lnSpc>
                <a:spcPct val="100000"/>
              </a:lnSpc>
              <a:spcBef>
                <a:spcPts val="95"/>
              </a:spcBef>
              <a:spcAft>
                <a:spcPts val="0"/>
              </a:spcAft>
              <a:buClr>
                <a:srgbClr val="40B9D2"/>
              </a:buClr>
              <a:buSzTx/>
              <a:buFont typeface="Symbol"/>
              <a:buChar char=""/>
              <a:tabLst>
                <a:tab pos="354965" algn="l"/>
              </a:tabLst>
              <a:defRPr/>
            </a:pPr>
            <a:r>
              <a:rPr kumimoji="0" sz="2800" b="1" i="0" u="none" strike="noStrike" kern="0" cap="none" spc="-10" normalizeH="0" baseline="0" noProof="0" dirty="0">
                <a:ln>
                  <a:noFill/>
                </a:ln>
                <a:solidFill>
                  <a:srgbClr val="FFFFFF"/>
                </a:solidFill>
                <a:effectLst/>
                <a:uLnTx/>
                <a:uFillTx/>
                <a:latin typeface="Corbel"/>
                <a:ea typeface="+mn-ea"/>
                <a:cs typeface="Corbel"/>
              </a:rPr>
              <a:t>Accountability</a:t>
            </a:r>
            <a:r>
              <a:rPr kumimoji="0" sz="2800" b="1" i="0" u="none" strike="noStrike" kern="0" cap="none" spc="-6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a:t>
            </a:r>
            <a:r>
              <a:rPr kumimoji="0" sz="2800" b="0" i="0" u="none" strike="noStrike" kern="0" cap="none" spc="29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We</a:t>
            </a:r>
            <a:r>
              <a:rPr kumimoji="0" sz="2800" b="0" i="0" u="none" strike="noStrike" kern="0" cap="none" spc="-4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take</a:t>
            </a:r>
            <a:r>
              <a:rPr kumimoji="0" sz="2800" b="0" i="0" u="none" strike="noStrike" kern="0" cap="none" spc="-5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responsibility</a:t>
            </a:r>
            <a:r>
              <a:rPr kumimoji="0" sz="2800" b="0" i="0" u="none" strike="noStrike" kern="0" cap="none" spc="-55"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for</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0" normalizeH="0" baseline="0" noProof="0" dirty="0">
                <a:ln>
                  <a:noFill/>
                </a:ln>
                <a:solidFill>
                  <a:srgbClr val="FFFFFF"/>
                </a:solidFill>
                <a:effectLst/>
                <a:uLnTx/>
                <a:uFillTx/>
                <a:latin typeface="Corbel"/>
                <a:ea typeface="+mn-ea"/>
                <a:cs typeface="Corbel"/>
              </a:rPr>
              <a:t>our</a:t>
            </a:r>
            <a:r>
              <a:rPr kumimoji="0" sz="2800" b="0" i="0" u="none" strike="noStrike" kern="0" cap="none" spc="-70" normalizeH="0" baseline="0" noProof="0" dirty="0">
                <a:ln>
                  <a:noFill/>
                </a:ln>
                <a:solidFill>
                  <a:srgbClr val="FFFFFF"/>
                </a:solidFill>
                <a:effectLst/>
                <a:uLnTx/>
                <a:uFillTx/>
                <a:latin typeface="Corbel"/>
                <a:ea typeface="+mn-ea"/>
                <a:cs typeface="Corbel"/>
              </a:rPr>
              <a:t> </a:t>
            </a:r>
            <a:r>
              <a:rPr kumimoji="0" sz="2800" b="0" i="0" u="none" strike="noStrike" kern="0" cap="none" spc="-10" normalizeH="0" baseline="0" noProof="0" dirty="0">
                <a:ln>
                  <a:noFill/>
                </a:ln>
                <a:solidFill>
                  <a:srgbClr val="FFFFFF"/>
                </a:solidFill>
                <a:effectLst/>
                <a:uLnTx/>
                <a:uFillTx/>
                <a:latin typeface="Corbel"/>
                <a:ea typeface="+mn-ea"/>
                <a:cs typeface="Corbel"/>
              </a:rPr>
              <a:t>work.</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37137202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815571" y="758951"/>
            <a:ext cx="376555" cy="5331460"/>
          </a:xfrm>
          <a:custGeom>
            <a:avLst/>
            <a:gdLst/>
            <a:ahLst/>
            <a:cxnLst/>
            <a:rect l="l" t="t" r="r" b="b"/>
            <a:pathLst>
              <a:path w="376554" h="5331460">
                <a:moveTo>
                  <a:pt x="376427" y="0"/>
                </a:moveTo>
                <a:lnTo>
                  <a:pt x="0" y="0"/>
                </a:lnTo>
                <a:lnTo>
                  <a:pt x="0" y="5330952"/>
                </a:lnTo>
                <a:lnTo>
                  <a:pt x="376427" y="5330952"/>
                </a:lnTo>
                <a:lnTo>
                  <a:pt x="37642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 name="object 3"/>
          <p:cNvSpPr txBox="1"/>
          <p:nvPr/>
        </p:nvSpPr>
        <p:spPr>
          <a:xfrm>
            <a:off x="0" y="762000"/>
            <a:ext cx="4642485" cy="5334000"/>
          </a:xfrm>
          <a:prstGeom prst="rect">
            <a:avLst/>
          </a:prstGeom>
          <a:solidFill>
            <a:srgbClr val="40B9D2"/>
          </a:solidFill>
        </p:spPr>
        <p:txBody>
          <a:bodyPr vert="horz" wrap="square" lIns="0" tIns="584835" rIns="0" bIns="0" rtlCol="0">
            <a:spAutoFit/>
          </a:bodyPr>
          <a:lstStyle/>
          <a:p>
            <a:pPr marL="380365" marR="0" lvl="0" indent="0" algn="l" defTabSz="914400" rtl="0" eaLnBrk="1" fontAlgn="auto" latinLnBrk="0" hangingPunct="1">
              <a:lnSpc>
                <a:spcPct val="100000"/>
              </a:lnSpc>
              <a:spcBef>
                <a:spcPts val="4605"/>
              </a:spcBef>
              <a:spcAft>
                <a:spcPts val="0"/>
              </a:spcAft>
              <a:buClrTx/>
              <a:buSzTx/>
              <a:buFontTx/>
              <a:buNone/>
              <a:tabLst/>
              <a:defRPr/>
            </a:pPr>
            <a:r>
              <a:rPr kumimoji="0" sz="4400" b="0" i="0" u="none" strike="noStrike" kern="0" cap="none" spc="-10" normalizeH="0" baseline="0" noProof="0" dirty="0">
                <a:ln>
                  <a:noFill/>
                </a:ln>
                <a:solidFill>
                  <a:srgbClr val="FFFFFF"/>
                </a:solidFill>
                <a:effectLst/>
                <a:uLnTx/>
                <a:uFillTx/>
                <a:latin typeface="Corbel"/>
                <a:ea typeface="+mn-ea"/>
                <a:cs typeface="Corbel"/>
              </a:rPr>
              <a:t>IMPACT</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a:p>
            <a:pPr marL="563245" marR="424815" lvl="0" indent="0" algn="l" defTabSz="914400" rtl="0" eaLnBrk="1" fontAlgn="auto" latinLnBrk="0" hangingPunct="1">
              <a:lnSpc>
                <a:spcPct val="130000"/>
              </a:lnSpc>
              <a:spcBef>
                <a:spcPts val="3829"/>
              </a:spcBef>
              <a:spcAft>
                <a:spcPts val="0"/>
              </a:spcAft>
              <a:buClrTx/>
              <a:buSzTx/>
              <a:buFontTx/>
              <a:buNone/>
              <a:tabLst/>
              <a:defRPr/>
            </a:pPr>
            <a:r>
              <a:rPr kumimoji="0" sz="2200" b="1" i="0" u="none" strike="noStrike" kern="0" cap="none" spc="0" normalizeH="0" baseline="0" noProof="0" dirty="0">
                <a:ln>
                  <a:noFill/>
                </a:ln>
                <a:solidFill>
                  <a:srgbClr val="FFFFFF"/>
                </a:solidFill>
                <a:effectLst/>
                <a:uLnTx/>
                <a:uFillTx/>
                <a:latin typeface="Corbel"/>
                <a:ea typeface="+mn-ea"/>
                <a:cs typeface="Corbel"/>
              </a:rPr>
              <a:t>The</a:t>
            </a:r>
            <a:r>
              <a:rPr kumimoji="0" sz="2200" b="1" i="0" u="none" strike="noStrike" kern="0" cap="none" spc="-5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May</a:t>
            </a:r>
            <a:r>
              <a:rPr kumimoji="0" sz="2200" b="1" i="0" u="none" strike="noStrike" kern="0" cap="none" spc="-20" normalizeH="0" baseline="0" noProof="0" dirty="0">
                <a:ln>
                  <a:noFill/>
                </a:ln>
                <a:solidFill>
                  <a:srgbClr val="FFFFFF"/>
                </a:solidFill>
                <a:effectLst/>
                <a:uLnTx/>
                <a:uFillTx/>
                <a:latin typeface="Corbel"/>
                <a:ea typeface="+mn-ea"/>
                <a:cs typeface="Corbel"/>
              </a:rPr>
              <a:t> </a:t>
            </a:r>
            <a:r>
              <a:rPr kumimoji="0" sz="2200" b="1" i="0" u="none" strike="noStrike" kern="0" cap="none" spc="-10" normalizeH="0" baseline="0" noProof="0" dirty="0">
                <a:ln>
                  <a:noFill/>
                </a:ln>
                <a:solidFill>
                  <a:srgbClr val="FFFFFF"/>
                </a:solidFill>
                <a:effectLst/>
                <a:uLnTx/>
                <a:uFillTx/>
                <a:latin typeface="Corbel"/>
                <a:ea typeface="+mn-ea"/>
                <a:cs typeface="Corbel"/>
              </a:rPr>
              <a:t>Dugan</a:t>
            </a:r>
            <a:r>
              <a:rPr kumimoji="0" sz="2200" b="1" i="0" u="none" strike="noStrike" kern="0" cap="none" spc="-105"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Center</a:t>
            </a:r>
            <a:r>
              <a:rPr kumimoji="0" sz="2200" b="1" i="0" u="none" strike="noStrike" kern="0" cap="none" spc="-2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is</a:t>
            </a:r>
            <a:r>
              <a:rPr kumimoji="0" sz="2200" b="1" i="0" u="none" strike="noStrike" kern="0" cap="none" spc="-35" normalizeH="0" baseline="0" noProof="0" dirty="0">
                <a:ln>
                  <a:noFill/>
                </a:ln>
                <a:solidFill>
                  <a:srgbClr val="FFFFFF"/>
                </a:solidFill>
                <a:effectLst/>
                <a:uLnTx/>
                <a:uFillTx/>
                <a:latin typeface="Corbel"/>
                <a:ea typeface="+mn-ea"/>
                <a:cs typeface="Corbel"/>
              </a:rPr>
              <a:t> </a:t>
            </a:r>
            <a:r>
              <a:rPr kumimoji="0" sz="2200" b="1" i="0" u="none" strike="noStrike" kern="0" cap="none" spc="-50" normalizeH="0" baseline="0" noProof="0" dirty="0">
                <a:ln>
                  <a:noFill/>
                </a:ln>
                <a:solidFill>
                  <a:srgbClr val="FFFFFF"/>
                </a:solidFill>
                <a:effectLst/>
                <a:uLnTx/>
                <a:uFillTx/>
                <a:latin typeface="Corbel"/>
                <a:ea typeface="+mn-ea"/>
                <a:cs typeface="Corbel"/>
              </a:rPr>
              <a:t>a </a:t>
            </a:r>
            <a:r>
              <a:rPr kumimoji="0" sz="2200" b="1" i="0" u="none" strike="noStrike" kern="0" cap="none" spc="0" normalizeH="0" baseline="0" noProof="0" dirty="0">
                <a:ln>
                  <a:noFill/>
                </a:ln>
                <a:solidFill>
                  <a:srgbClr val="FFFFFF"/>
                </a:solidFill>
                <a:effectLst/>
                <a:uLnTx/>
                <a:uFillTx/>
                <a:latin typeface="Corbel"/>
                <a:ea typeface="+mn-ea"/>
                <a:cs typeface="Corbel"/>
              </a:rPr>
              <a:t>lifeline</a:t>
            </a:r>
            <a:r>
              <a:rPr kumimoji="0" sz="2200" b="1" i="0" u="none" strike="noStrike" kern="0" cap="none" spc="-2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for</a:t>
            </a:r>
            <a:r>
              <a:rPr kumimoji="0" sz="2200" b="1" i="0" u="none" strike="noStrike" kern="0" cap="none" spc="-4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over</a:t>
            </a:r>
            <a:r>
              <a:rPr kumimoji="0" sz="2200" b="1" i="0" u="none" strike="noStrike" kern="0" cap="none" spc="-40" normalizeH="0" baseline="0" noProof="0" dirty="0">
                <a:ln>
                  <a:noFill/>
                </a:ln>
                <a:solidFill>
                  <a:srgbClr val="FFFFFF"/>
                </a:solidFill>
                <a:effectLst/>
                <a:uLnTx/>
                <a:uFillTx/>
                <a:latin typeface="Corbel"/>
                <a:ea typeface="+mn-ea"/>
                <a:cs typeface="Corbel"/>
              </a:rPr>
              <a:t> </a:t>
            </a:r>
            <a:r>
              <a:rPr kumimoji="0" sz="2200" b="1" i="0" u="none" strike="noStrike" kern="0" cap="none" spc="-10" normalizeH="0" baseline="0" noProof="0" dirty="0">
                <a:ln>
                  <a:noFill/>
                </a:ln>
                <a:solidFill>
                  <a:srgbClr val="FFFFFF"/>
                </a:solidFill>
                <a:effectLst/>
                <a:uLnTx/>
                <a:uFillTx/>
                <a:latin typeface="Corbel"/>
                <a:ea typeface="+mn-ea"/>
                <a:cs typeface="Corbel"/>
              </a:rPr>
              <a:t>24,000 </a:t>
            </a:r>
            <a:r>
              <a:rPr kumimoji="0" sz="2200" b="1" i="0" u="none" strike="noStrike" kern="0" cap="none" spc="0" normalizeH="0" baseline="0" noProof="0" dirty="0">
                <a:ln>
                  <a:noFill/>
                </a:ln>
                <a:solidFill>
                  <a:srgbClr val="FFFFFF"/>
                </a:solidFill>
                <a:effectLst/>
                <a:uLnTx/>
                <a:uFillTx/>
                <a:latin typeface="Corbel"/>
                <a:ea typeface="+mn-ea"/>
                <a:cs typeface="Corbel"/>
              </a:rPr>
              <a:t>individuals</a:t>
            </a:r>
            <a:r>
              <a:rPr kumimoji="0" sz="2200" b="1" i="0" u="none" strike="noStrike" kern="0" cap="none" spc="-55"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and</a:t>
            </a:r>
            <a:r>
              <a:rPr kumimoji="0" sz="2200" b="1" i="0" u="none" strike="noStrike" kern="0" cap="none" spc="-8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families</a:t>
            </a:r>
            <a:r>
              <a:rPr kumimoji="0" sz="2200" b="1" i="0" u="none" strike="noStrike" kern="0" cap="none" spc="-55" normalizeH="0" baseline="0" noProof="0" dirty="0">
                <a:ln>
                  <a:noFill/>
                </a:ln>
                <a:solidFill>
                  <a:srgbClr val="FFFFFF"/>
                </a:solidFill>
                <a:effectLst/>
                <a:uLnTx/>
                <a:uFillTx/>
                <a:latin typeface="Corbel"/>
                <a:ea typeface="+mn-ea"/>
                <a:cs typeface="Corbel"/>
              </a:rPr>
              <a:t> </a:t>
            </a:r>
            <a:r>
              <a:rPr kumimoji="0" sz="2200" b="1" i="0" u="none" strike="noStrike" kern="0" cap="none" spc="-25" normalizeH="0" baseline="0" noProof="0" dirty="0">
                <a:ln>
                  <a:noFill/>
                </a:ln>
                <a:solidFill>
                  <a:srgbClr val="FFFFFF"/>
                </a:solidFill>
                <a:effectLst/>
                <a:uLnTx/>
                <a:uFillTx/>
                <a:latin typeface="Corbel"/>
                <a:ea typeface="+mn-ea"/>
                <a:cs typeface="Corbel"/>
              </a:rPr>
              <a:t>who </a:t>
            </a:r>
            <a:r>
              <a:rPr kumimoji="0" sz="2200" b="1" i="0" u="none" strike="noStrike" kern="0" cap="none" spc="0" normalizeH="0" baseline="0" noProof="0" dirty="0">
                <a:ln>
                  <a:noFill/>
                </a:ln>
                <a:solidFill>
                  <a:srgbClr val="FFFFFF"/>
                </a:solidFill>
                <a:effectLst/>
                <a:uLnTx/>
                <a:uFillTx/>
                <a:latin typeface="Corbel"/>
                <a:ea typeface="+mn-ea"/>
                <a:cs typeface="Corbel"/>
              </a:rPr>
              <a:t>need</a:t>
            </a:r>
            <a:r>
              <a:rPr kumimoji="0" sz="2200" b="1" i="0" u="none" strike="noStrike" kern="0" cap="none" spc="-6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effective</a:t>
            </a:r>
            <a:r>
              <a:rPr kumimoji="0" sz="2200" b="1" i="0" u="none" strike="noStrike" kern="0" cap="none" spc="-45"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and</a:t>
            </a:r>
            <a:r>
              <a:rPr kumimoji="0" sz="2200" b="1" i="0" u="none" strike="noStrike" kern="0" cap="none" spc="-40" normalizeH="0" baseline="0" noProof="0" dirty="0">
                <a:ln>
                  <a:noFill/>
                </a:ln>
                <a:solidFill>
                  <a:srgbClr val="FFFFFF"/>
                </a:solidFill>
                <a:effectLst/>
                <a:uLnTx/>
                <a:uFillTx/>
                <a:latin typeface="Corbel"/>
                <a:ea typeface="+mn-ea"/>
                <a:cs typeface="Corbel"/>
              </a:rPr>
              <a:t> </a:t>
            </a:r>
            <a:r>
              <a:rPr kumimoji="0" sz="2200" b="1" i="0" u="none" strike="noStrike" kern="0" cap="none" spc="-10" normalizeH="0" baseline="0" noProof="0" dirty="0">
                <a:ln>
                  <a:noFill/>
                </a:ln>
                <a:solidFill>
                  <a:srgbClr val="FFFFFF"/>
                </a:solidFill>
                <a:effectLst/>
                <a:uLnTx/>
                <a:uFillTx/>
                <a:latin typeface="Corbel"/>
                <a:ea typeface="+mn-ea"/>
                <a:cs typeface="Corbel"/>
              </a:rPr>
              <a:t>meaningful </a:t>
            </a:r>
            <a:r>
              <a:rPr kumimoji="0" sz="2200" b="1" i="0" u="none" strike="noStrike" kern="0" cap="none" spc="0" normalizeH="0" baseline="0" noProof="0" dirty="0">
                <a:ln>
                  <a:noFill/>
                </a:ln>
                <a:solidFill>
                  <a:srgbClr val="FFFFFF"/>
                </a:solidFill>
                <a:effectLst/>
                <a:uLnTx/>
                <a:uFillTx/>
                <a:latin typeface="Corbel"/>
                <a:ea typeface="+mn-ea"/>
                <a:cs typeface="Corbel"/>
              </a:rPr>
              <a:t>programs</a:t>
            </a:r>
            <a:r>
              <a:rPr kumimoji="0" sz="2200" b="1" i="0" u="none" strike="noStrike" kern="0" cap="none" spc="-35"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that</a:t>
            </a:r>
            <a:r>
              <a:rPr kumimoji="0" sz="2200" b="1" i="0" u="none" strike="noStrike" kern="0" cap="none" spc="-45"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will</a:t>
            </a:r>
            <a:r>
              <a:rPr kumimoji="0" sz="2200" b="1" i="0" u="none" strike="noStrike" kern="0" cap="none" spc="-65" normalizeH="0" baseline="0" noProof="0" dirty="0">
                <a:ln>
                  <a:noFill/>
                </a:ln>
                <a:solidFill>
                  <a:srgbClr val="FFFFFF"/>
                </a:solidFill>
                <a:effectLst/>
                <a:uLnTx/>
                <a:uFillTx/>
                <a:latin typeface="Corbel"/>
                <a:ea typeface="+mn-ea"/>
                <a:cs typeface="Corbel"/>
              </a:rPr>
              <a:t> </a:t>
            </a:r>
            <a:r>
              <a:rPr kumimoji="0" sz="2200" b="1" i="0" u="none" strike="noStrike" kern="0" cap="none" spc="-10" normalizeH="0" baseline="0" noProof="0" dirty="0">
                <a:ln>
                  <a:noFill/>
                </a:ln>
                <a:solidFill>
                  <a:srgbClr val="FFFFFF"/>
                </a:solidFill>
                <a:effectLst/>
                <a:uLnTx/>
                <a:uFillTx/>
                <a:latin typeface="Corbel"/>
                <a:ea typeface="+mn-ea"/>
                <a:cs typeface="Corbel"/>
              </a:rPr>
              <a:t>improve </a:t>
            </a:r>
            <a:r>
              <a:rPr kumimoji="0" sz="2200" b="1" i="0" u="none" strike="noStrike" kern="0" cap="none" spc="0" normalizeH="0" baseline="0" noProof="0" dirty="0">
                <a:ln>
                  <a:noFill/>
                </a:ln>
                <a:solidFill>
                  <a:srgbClr val="FFFFFF"/>
                </a:solidFill>
                <a:effectLst/>
                <a:uLnTx/>
                <a:uFillTx/>
                <a:latin typeface="Corbel"/>
                <a:ea typeface="+mn-ea"/>
                <a:cs typeface="Corbel"/>
              </a:rPr>
              <a:t>their</a:t>
            </a:r>
            <a:r>
              <a:rPr kumimoji="0" sz="2200" b="1" i="0" u="none" strike="noStrike" kern="0" cap="none" spc="-3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lives</a:t>
            </a:r>
            <a:r>
              <a:rPr kumimoji="0" sz="2200" b="1" i="0" u="none" strike="noStrike" kern="0" cap="none" spc="-50" normalizeH="0" baseline="0" noProof="0" dirty="0">
                <a:ln>
                  <a:noFill/>
                </a:ln>
                <a:solidFill>
                  <a:srgbClr val="FFFFFF"/>
                </a:solidFill>
                <a:effectLst/>
                <a:uLnTx/>
                <a:uFillTx/>
                <a:latin typeface="Corbel"/>
                <a:ea typeface="+mn-ea"/>
                <a:cs typeface="Corbel"/>
              </a:rPr>
              <a:t> </a:t>
            </a:r>
            <a:r>
              <a:rPr kumimoji="0" sz="2200" b="1" i="0" u="none" strike="noStrike" kern="0" cap="none" spc="0" normalizeH="0" baseline="0" noProof="0" dirty="0">
                <a:ln>
                  <a:noFill/>
                </a:ln>
                <a:solidFill>
                  <a:srgbClr val="FFFFFF"/>
                </a:solidFill>
                <a:effectLst/>
                <a:uLnTx/>
                <a:uFillTx/>
                <a:latin typeface="Corbel"/>
                <a:ea typeface="+mn-ea"/>
                <a:cs typeface="Corbel"/>
              </a:rPr>
              <a:t>and</a:t>
            </a:r>
            <a:r>
              <a:rPr kumimoji="0" sz="2200" b="1" i="0" u="none" strike="noStrike" kern="0" cap="none" spc="-30" normalizeH="0" baseline="0" noProof="0" dirty="0">
                <a:ln>
                  <a:noFill/>
                </a:ln>
                <a:solidFill>
                  <a:srgbClr val="FFFFFF"/>
                </a:solidFill>
                <a:effectLst/>
                <a:uLnTx/>
                <a:uFillTx/>
                <a:latin typeface="Corbel"/>
                <a:ea typeface="+mn-ea"/>
                <a:cs typeface="Corbel"/>
              </a:rPr>
              <a:t> </a:t>
            </a:r>
            <a:r>
              <a:rPr kumimoji="0" sz="2200" b="1" i="0" u="none" strike="noStrike" kern="0" cap="none" spc="-10" normalizeH="0" baseline="0" noProof="0" dirty="0">
                <a:ln>
                  <a:noFill/>
                </a:ln>
                <a:solidFill>
                  <a:srgbClr val="FFFFFF"/>
                </a:solidFill>
                <a:effectLst/>
                <a:uLnTx/>
                <a:uFillTx/>
                <a:latin typeface="Corbel"/>
                <a:ea typeface="+mn-ea"/>
                <a:cs typeface="Corbel"/>
              </a:rPr>
              <a:t>their communities.</a:t>
            </a:r>
            <a:endParaRPr kumimoji="0" sz="2200" b="0" i="0" u="none" strike="noStrike" kern="0" cap="none" spc="0" normalizeH="0" baseline="0" noProof="0">
              <a:ln>
                <a:noFill/>
              </a:ln>
              <a:solidFill>
                <a:sysClr val="windowText" lastClr="000000"/>
              </a:solidFill>
              <a:effectLst/>
              <a:uLnTx/>
              <a:uFillTx/>
              <a:latin typeface="Corbel"/>
              <a:ea typeface="+mn-ea"/>
              <a:cs typeface="Corbel"/>
            </a:endParaRPr>
          </a:p>
        </p:txBody>
      </p:sp>
      <p:pic>
        <p:nvPicPr>
          <p:cNvPr id="4" name="object 4"/>
          <p:cNvPicPr/>
          <p:nvPr/>
        </p:nvPicPr>
        <p:blipFill>
          <a:blip r:embed="rId2" cstate="print"/>
          <a:stretch>
            <a:fillRect/>
          </a:stretch>
        </p:blipFill>
        <p:spPr>
          <a:xfrm>
            <a:off x="4931664" y="993647"/>
            <a:ext cx="6609588" cy="4870704"/>
          </a:xfrm>
          <a:prstGeom prst="rect">
            <a:avLst/>
          </a:prstGeom>
        </p:spPr>
      </p:pic>
    </p:spTree>
    <p:extLst>
      <p:ext uri="{BB962C8B-B14F-4D97-AF65-F5344CB8AC3E}">
        <p14:creationId xmlns:p14="http://schemas.microsoft.com/office/powerpoint/2010/main" val="140215888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815571" y="758951"/>
            <a:ext cx="376555" cy="5331460"/>
          </a:xfrm>
          <a:custGeom>
            <a:avLst/>
            <a:gdLst/>
            <a:ahLst/>
            <a:cxnLst/>
            <a:rect l="l" t="t" r="r" b="b"/>
            <a:pathLst>
              <a:path w="376554" h="5331460">
                <a:moveTo>
                  <a:pt x="376427" y="0"/>
                </a:moveTo>
                <a:lnTo>
                  <a:pt x="0" y="0"/>
                </a:lnTo>
                <a:lnTo>
                  <a:pt x="0" y="5330952"/>
                </a:lnTo>
                <a:lnTo>
                  <a:pt x="376427" y="5330952"/>
                </a:lnTo>
                <a:lnTo>
                  <a:pt x="37642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 name="object 3"/>
          <p:cNvSpPr txBox="1"/>
          <p:nvPr/>
        </p:nvSpPr>
        <p:spPr>
          <a:xfrm>
            <a:off x="0" y="762000"/>
            <a:ext cx="4642485" cy="5334000"/>
          </a:xfrm>
          <a:prstGeom prst="rect">
            <a:avLst/>
          </a:prstGeom>
          <a:solidFill>
            <a:srgbClr val="40B9D2"/>
          </a:solidFill>
        </p:spPr>
        <p:txBody>
          <a:bodyPr vert="horz" wrap="square" lIns="0" tIns="584835" rIns="0" bIns="0" rtlCol="0">
            <a:spAutoFit/>
          </a:bodyPr>
          <a:lstStyle/>
          <a:p>
            <a:pPr marL="380365" marR="0" lvl="0" indent="0" algn="l" defTabSz="914400" rtl="0" eaLnBrk="1" fontAlgn="auto" latinLnBrk="0" hangingPunct="1">
              <a:lnSpc>
                <a:spcPct val="100000"/>
              </a:lnSpc>
              <a:spcBef>
                <a:spcPts val="4605"/>
              </a:spcBef>
              <a:spcAft>
                <a:spcPts val="0"/>
              </a:spcAft>
              <a:buClrTx/>
              <a:buSzTx/>
              <a:buFontTx/>
              <a:buNone/>
              <a:tabLst/>
              <a:defRPr/>
            </a:pPr>
            <a:r>
              <a:rPr kumimoji="0" sz="4400" b="0" i="0" u="none" strike="noStrike" kern="0" cap="none" spc="-10" normalizeH="0" baseline="0" noProof="0" dirty="0">
                <a:ln>
                  <a:noFill/>
                </a:ln>
                <a:solidFill>
                  <a:srgbClr val="FFFFFF"/>
                </a:solidFill>
                <a:effectLst/>
                <a:uLnTx/>
                <a:uFillTx/>
                <a:latin typeface="Corbel"/>
                <a:ea typeface="+mn-ea"/>
                <a:cs typeface="Corbel"/>
              </a:rPr>
              <a:t>IMPACT</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a:p>
            <a:pPr marL="563245" marR="550545" lvl="0" indent="0" algn="l" defTabSz="914400" rtl="0" eaLnBrk="1" fontAlgn="auto" latinLnBrk="0" hangingPunct="1">
              <a:lnSpc>
                <a:spcPct val="150000"/>
              </a:lnSpc>
              <a:spcBef>
                <a:spcPts val="3175"/>
              </a:spcBef>
              <a:spcAft>
                <a:spcPts val="0"/>
              </a:spcAft>
              <a:buClrTx/>
              <a:buSzTx/>
              <a:buFontTx/>
              <a:buNone/>
              <a:tabLst/>
              <a:defRPr/>
            </a:pPr>
            <a:r>
              <a:rPr kumimoji="0" sz="2400" b="1" i="0" u="none" strike="noStrike" kern="0" cap="none" spc="0" normalizeH="0" baseline="0" noProof="0" dirty="0">
                <a:ln>
                  <a:noFill/>
                </a:ln>
                <a:solidFill>
                  <a:srgbClr val="FFFFFF"/>
                </a:solidFill>
                <a:effectLst/>
                <a:uLnTx/>
                <a:uFillTx/>
                <a:latin typeface="Corbel"/>
                <a:ea typeface="+mn-ea"/>
                <a:cs typeface="Corbel"/>
              </a:rPr>
              <a:t>In</a:t>
            </a:r>
            <a:r>
              <a:rPr kumimoji="0" sz="2400" b="1" i="0" u="none" strike="noStrike" kern="0" cap="none" spc="-45" normalizeH="0" baseline="0" noProof="0" dirty="0">
                <a:ln>
                  <a:noFill/>
                </a:ln>
                <a:solidFill>
                  <a:srgbClr val="FFFFFF"/>
                </a:solidFill>
                <a:effectLst/>
                <a:uLnTx/>
                <a:uFillTx/>
                <a:latin typeface="Corbel"/>
                <a:ea typeface="+mn-ea"/>
                <a:cs typeface="Corbel"/>
              </a:rPr>
              <a:t> </a:t>
            </a:r>
            <a:r>
              <a:rPr kumimoji="0" sz="2400" b="1" i="0" u="none" strike="noStrike" kern="0" cap="none" spc="-25" normalizeH="0" baseline="0" noProof="0" dirty="0">
                <a:ln>
                  <a:noFill/>
                </a:ln>
                <a:solidFill>
                  <a:srgbClr val="FFFFFF"/>
                </a:solidFill>
                <a:effectLst/>
                <a:uLnTx/>
                <a:uFillTx/>
                <a:latin typeface="Corbel"/>
                <a:ea typeface="+mn-ea"/>
                <a:cs typeface="Corbel"/>
              </a:rPr>
              <a:t>2025,</a:t>
            </a:r>
            <a:r>
              <a:rPr kumimoji="0" sz="2400" b="1" i="0" u="none" strike="noStrike" kern="0" cap="none" spc="-35"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May</a:t>
            </a:r>
            <a:r>
              <a:rPr kumimoji="0" sz="2400" b="1" i="0" u="none" strike="noStrike" kern="0" cap="none" spc="-40" normalizeH="0" baseline="0" noProof="0" dirty="0">
                <a:ln>
                  <a:noFill/>
                </a:ln>
                <a:solidFill>
                  <a:srgbClr val="FFFFFF"/>
                </a:solidFill>
                <a:effectLst/>
                <a:uLnTx/>
                <a:uFillTx/>
                <a:latin typeface="Corbel"/>
                <a:ea typeface="+mn-ea"/>
                <a:cs typeface="Corbel"/>
              </a:rPr>
              <a:t> </a:t>
            </a:r>
            <a:r>
              <a:rPr kumimoji="0" sz="2400" b="1" i="0" u="none" strike="noStrike" kern="0" cap="none" spc="-10" normalizeH="0" baseline="0" noProof="0" dirty="0">
                <a:ln>
                  <a:noFill/>
                </a:ln>
                <a:solidFill>
                  <a:srgbClr val="FFFFFF"/>
                </a:solidFill>
                <a:effectLst/>
                <a:uLnTx/>
                <a:uFillTx/>
                <a:latin typeface="Corbel"/>
                <a:ea typeface="+mn-ea"/>
                <a:cs typeface="Corbel"/>
              </a:rPr>
              <a:t>Dugan</a:t>
            </a:r>
            <a:r>
              <a:rPr kumimoji="0" sz="2400" b="1" i="0" u="none" strike="noStrike" kern="0" cap="none" spc="-114" normalizeH="0" baseline="0" noProof="0" dirty="0">
                <a:ln>
                  <a:noFill/>
                </a:ln>
                <a:solidFill>
                  <a:srgbClr val="FFFFFF"/>
                </a:solidFill>
                <a:effectLst/>
                <a:uLnTx/>
                <a:uFillTx/>
                <a:latin typeface="Corbel"/>
                <a:ea typeface="+mn-ea"/>
                <a:cs typeface="Corbel"/>
              </a:rPr>
              <a:t> </a:t>
            </a:r>
            <a:r>
              <a:rPr kumimoji="0" sz="2400" b="1" i="0" u="none" strike="noStrike" kern="0" cap="none" spc="-10" normalizeH="0" baseline="0" noProof="0" dirty="0">
                <a:ln>
                  <a:noFill/>
                </a:ln>
                <a:solidFill>
                  <a:srgbClr val="FFFFFF"/>
                </a:solidFill>
                <a:effectLst/>
                <a:uLnTx/>
                <a:uFillTx/>
                <a:latin typeface="Corbel"/>
                <a:ea typeface="+mn-ea"/>
                <a:cs typeface="Corbel"/>
              </a:rPr>
              <a:t>Center </a:t>
            </a:r>
            <a:r>
              <a:rPr kumimoji="0" sz="2400" b="1" i="0" u="none" strike="noStrike" kern="0" cap="none" spc="0" normalizeH="0" baseline="0" noProof="0" dirty="0">
                <a:ln>
                  <a:noFill/>
                </a:ln>
                <a:solidFill>
                  <a:srgbClr val="FFFFFF"/>
                </a:solidFill>
                <a:effectLst/>
                <a:uLnTx/>
                <a:uFillTx/>
                <a:latin typeface="Corbel"/>
                <a:ea typeface="+mn-ea"/>
                <a:cs typeface="Corbel"/>
              </a:rPr>
              <a:t>provided</a:t>
            </a:r>
            <a:r>
              <a:rPr kumimoji="0" sz="2400" b="1" i="0" u="none" strike="noStrike" kern="0" cap="none" spc="-25"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over </a:t>
            </a:r>
            <a:r>
              <a:rPr kumimoji="0" sz="2400" b="1" i="0" u="none" strike="noStrike" kern="0" cap="none" spc="-10" normalizeH="0" baseline="0" noProof="0" dirty="0">
                <a:ln>
                  <a:noFill/>
                </a:ln>
                <a:solidFill>
                  <a:srgbClr val="FFFFFF"/>
                </a:solidFill>
                <a:effectLst/>
                <a:uLnTx/>
                <a:uFillTx/>
                <a:latin typeface="Corbel"/>
                <a:ea typeface="+mn-ea"/>
                <a:cs typeface="Corbel"/>
              </a:rPr>
              <a:t>1,000,000 </a:t>
            </a:r>
            <a:r>
              <a:rPr kumimoji="0" sz="2400" b="1" i="0" u="none" strike="noStrike" kern="0" cap="none" spc="0" normalizeH="0" baseline="0" noProof="0" dirty="0">
                <a:ln>
                  <a:noFill/>
                </a:ln>
                <a:solidFill>
                  <a:srgbClr val="FFFFFF"/>
                </a:solidFill>
                <a:effectLst/>
                <a:uLnTx/>
                <a:uFillTx/>
                <a:latin typeface="Corbel"/>
                <a:ea typeface="+mn-ea"/>
                <a:cs typeface="Corbel"/>
              </a:rPr>
              <a:t>meals</a:t>
            </a:r>
            <a:r>
              <a:rPr kumimoji="0" sz="2400" b="1" i="0" u="none" strike="noStrike" kern="0" cap="none" spc="-5"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to needy</a:t>
            </a:r>
            <a:r>
              <a:rPr kumimoji="0" sz="2400" b="1" i="0" u="none" strike="noStrike" kern="0" cap="none" spc="-15" normalizeH="0" baseline="0" noProof="0" dirty="0">
                <a:ln>
                  <a:noFill/>
                </a:ln>
                <a:solidFill>
                  <a:srgbClr val="FFFFFF"/>
                </a:solidFill>
                <a:effectLst/>
                <a:uLnTx/>
                <a:uFillTx/>
                <a:latin typeface="Corbel"/>
                <a:ea typeface="+mn-ea"/>
                <a:cs typeface="Corbel"/>
              </a:rPr>
              <a:t> </a:t>
            </a:r>
            <a:r>
              <a:rPr kumimoji="0" sz="2400" b="1" i="0" u="none" strike="noStrike" kern="0" cap="none" spc="-10" normalizeH="0" baseline="0" noProof="0" dirty="0">
                <a:ln>
                  <a:noFill/>
                </a:ln>
                <a:solidFill>
                  <a:srgbClr val="FFFFFF"/>
                </a:solidFill>
                <a:effectLst/>
                <a:uLnTx/>
                <a:uFillTx/>
                <a:latin typeface="Corbel"/>
                <a:ea typeface="+mn-ea"/>
                <a:cs typeface="Corbel"/>
              </a:rPr>
              <a:t>individuals </a:t>
            </a:r>
            <a:r>
              <a:rPr kumimoji="0" sz="2400" b="1" i="0" u="none" strike="noStrike" kern="0" cap="none" spc="0" normalizeH="0" baseline="0" noProof="0" dirty="0">
                <a:ln>
                  <a:noFill/>
                </a:ln>
                <a:solidFill>
                  <a:srgbClr val="FFFFFF"/>
                </a:solidFill>
                <a:effectLst/>
                <a:uLnTx/>
                <a:uFillTx/>
                <a:latin typeface="Corbel"/>
                <a:ea typeface="+mn-ea"/>
                <a:cs typeface="Corbel"/>
              </a:rPr>
              <a:t>and</a:t>
            </a:r>
            <a:r>
              <a:rPr kumimoji="0" sz="2400" b="1" i="0" u="none" strike="noStrike" kern="0" cap="none" spc="-20"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families</a:t>
            </a:r>
            <a:r>
              <a:rPr kumimoji="0" sz="2400" b="1" i="0" u="none" strike="noStrike" kern="0" cap="none" spc="-35"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through</a:t>
            </a:r>
            <a:r>
              <a:rPr kumimoji="0" sz="2400" b="1" i="0" u="none" strike="noStrike" kern="0" cap="none" spc="-20" normalizeH="0" baseline="0" noProof="0" dirty="0">
                <a:ln>
                  <a:noFill/>
                </a:ln>
                <a:solidFill>
                  <a:srgbClr val="FFFFFF"/>
                </a:solidFill>
                <a:effectLst/>
                <a:uLnTx/>
                <a:uFillTx/>
                <a:latin typeface="Corbel"/>
                <a:ea typeface="+mn-ea"/>
                <a:cs typeface="Corbel"/>
              </a:rPr>
              <a:t> it’s </a:t>
            </a:r>
            <a:r>
              <a:rPr kumimoji="0" sz="2400" b="1" i="0" u="none" strike="noStrike" kern="0" cap="none" spc="0" normalizeH="0" baseline="0" noProof="0" dirty="0">
                <a:ln>
                  <a:noFill/>
                </a:ln>
                <a:solidFill>
                  <a:srgbClr val="FFFFFF"/>
                </a:solidFill>
                <a:effectLst/>
                <a:uLnTx/>
                <a:uFillTx/>
                <a:latin typeface="Corbel"/>
                <a:ea typeface="+mn-ea"/>
                <a:cs typeface="Corbel"/>
              </a:rPr>
              <a:t>Food</a:t>
            </a:r>
            <a:r>
              <a:rPr kumimoji="0" sz="2400" b="1" i="0" u="none" strike="noStrike" kern="0" cap="none" spc="-55" normalizeH="0" baseline="0" noProof="0" dirty="0">
                <a:ln>
                  <a:noFill/>
                </a:ln>
                <a:solidFill>
                  <a:srgbClr val="FFFFFF"/>
                </a:solidFill>
                <a:effectLst/>
                <a:uLnTx/>
                <a:uFillTx/>
                <a:latin typeface="Corbel"/>
                <a:ea typeface="+mn-ea"/>
                <a:cs typeface="Corbel"/>
              </a:rPr>
              <a:t> </a:t>
            </a:r>
            <a:r>
              <a:rPr kumimoji="0" sz="2400" b="1" i="0" u="none" strike="noStrike" kern="0" cap="none" spc="0" normalizeH="0" baseline="0" noProof="0" dirty="0">
                <a:ln>
                  <a:noFill/>
                </a:ln>
                <a:solidFill>
                  <a:srgbClr val="FFFFFF"/>
                </a:solidFill>
                <a:effectLst/>
                <a:uLnTx/>
                <a:uFillTx/>
                <a:latin typeface="Corbel"/>
                <a:ea typeface="+mn-ea"/>
                <a:cs typeface="Corbel"/>
              </a:rPr>
              <a:t>Distribution</a:t>
            </a:r>
            <a:r>
              <a:rPr kumimoji="0" sz="2400" b="1" i="0" u="none" strike="noStrike" kern="0" cap="none" spc="-40" normalizeH="0" baseline="0" noProof="0" dirty="0">
                <a:ln>
                  <a:noFill/>
                </a:ln>
                <a:solidFill>
                  <a:srgbClr val="FFFFFF"/>
                </a:solidFill>
                <a:effectLst/>
                <a:uLnTx/>
                <a:uFillTx/>
                <a:latin typeface="Corbel"/>
                <a:ea typeface="+mn-ea"/>
                <a:cs typeface="Corbel"/>
              </a:rPr>
              <a:t> </a:t>
            </a:r>
            <a:r>
              <a:rPr kumimoji="0" sz="2400" b="1" i="0" u="none" strike="noStrike" kern="0" cap="none" spc="-10" normalizeH="0" baseline="0" noProof="0" dirty="0">
                <a:ln>
                  <a:noFill/>
                </a:ln>
                <a:solidFill>
                  <a:srgbClr val="FFFFFF"/>
                </a:solidFill>
                <a:effectLst/>
                <a:uLnTx/>
                <a:uFillTx/>
                <a:latin typeface="Corbel"/>
                <a:ea typeface="+mn-ea"/>
                <a:cs typeface="Corbel"/>
              </a:rPr>
              <a:t>Program</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p:txBody>
      </p:sp>
      <p:pic>
        <p:nvPicPr>
          <p:cNvPr id="4" name="object 4" descr="Open bags of varieties grain seeds"/>
          <p:cNvPicPr/>
          <p:nvPr/>
        </p:nvPicPr>
        <p:blipFill>
          <a:blip r:embed="rId2" cstate="print"/>
          <a:stretch>
            <a:fillRect/>
          </a:stretch>
        </p:blipFill>
        <p:spPr>
          <a:xfrm>
            <a:off x="4931664" y="1223772"/>
            <a:ext cx="6609588" cy="4410456"/>
          </a:xfrm>
          <a:prstGeom prst="rect">
            <a:avLst/>
          </a:prstGeom>
        </p:spPr>
      </p:pic>
    </p:spTree>
    <p:extLst>
      <p:ext uri="{BB962C8B-B14F-4D97-AF65-F5344CB8AC3E}">
        <p14:creationId xmlns:p14="http://schemas.microsoft.com/office/powerpoint/2010/main" val="4297542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2835021"/>
            <a:ext cx="2272030" cy="1057910"/>
          </a:xfrm>
          <a:prstGeom prst="rect">
            <a:avLst/>
          </a:prstGeom>
        </p:spPr>
        <p:txBody>
          <a:bodyPr vert="horz" wrap="square" lIns="0" tIns="12700" rIns="0" bIns="0" rtlCol="0">
            <a:spAutoFit/>
          </a:bodyPr>
          <a:lstStyle/>
          <a:p>
            <a:pPr marL="12700" marR="0" lvl="0" indent="0" algn="l" defTabSz="914400" rtl="0" eaLnBrk="1" fontAlgn="auto" latinLnBrk="0" hangingPunct="1">
              <a:lnSpc>
                <a:spcPts val="4305"/>
              </a:lnSpc>
              <a:spcBef>
                <a:spcPts val="100"/>
              </a:spcBef>
              <a:spcAft>
                <a:spcPts val="0"/>
              </a:spcAft>
              <a:buClrTx/>
              <a:buSzTx/>
              <a:buFontTx/>
              <a:buNone/>
              <a:tabLst/>
              <a:defRPr/>
            </a:pPr>
            <a:r>
              <a:rPr kumimoji="0" sz="3600" b="0" i="0" u="none" strike="noStrike" kern="0" cap="none" spc="-60" normalizeH="0" baseline="0" noProof="0" dirty="0">
                <a:ln>
                  <a:noFill/>
                </a:ln>
                <a:solidFill>
                  <a:srgbClr val="FFFFFF"/>
                </a:solidFill>
                <a:effectLst/>
                <a:uLnTx/>
                <a:uFillTx/>
                <a:latin typeface="Corbel"/>
                <a:ea typeface="+mn-ea"/>
                <a:cs typeface="Corbel"/>
              </a:rPr>
              <a:t>Who</a:t>
            </a:r>
            <a:r>
              <a:rPr kumimoji="0" sz="3600" b="0" i="0" u="none" strike="noStrike" kern="0" cap="none" spc="-300" normalizeH="0" baseline="0" noProof="0" dirty="0">
                <a:ln>
                  <a:noFill/>
                </a:ln>
                <a:solidFill>
                  <a:srgbClr val="FFFFFF"/>
                </a:solidFill>
                <a:effectLst/>
                <a:uLnTx/>
                <a:uFillTx/>
                <a:latin typeface="Corbel"/>
                <a:ea typeface="+mn-ea"/>
                <a:cs typeface="Corbel"/>
              </a:rPr>
              <a:t> </a:t>
            </a:r>
            <a:r>
              <a:rPr kumimoji="0" sz="3600" b="0" i="0" u="none" strike="noStrike" kern="0" cap="none" spc="-120" normalizeH="0" baseline="0" noProof="0" dirty="0">
                <a:ln>
                  <a:noFill/>
                </a:ln>
                <a:solidFill>
                  <a:srgbClr val="FFFFFF"/>
                </a:solidFill>
                <a:effectLst/>
                <a:uLnTx/>
                <a:uFillTx/>
                <a:latin typeface="Corbel"/>
                <a:ea typeface="+mn-ea"/>
                <a:cs typeface="Corbel"/>
              </a:rPr>
              <a:t>We</a:t>
            </a:r>
            <a:r>
              <a:rPr kumimoji="0" sz="3600" b="0" i="0" u="none" strike="noStrike" kern="0" cap="none" spc="-275" normalizeH="0" baseline="0" noProof="0" dirty="0">
                <a:ln>
                  <a:noFill/>
                </a:ln>
                <a:solidFill>
                  <a:srgbClr val="FFFFFF"/>
                </a:solidFill>
                <a:effectLst/>
                <a:uLnTx/>
                <a:uFillTx/>
                <a:latin typeface="Corbel"/>
                <a:ea typeface="+mn-ea"/>
                <a:cs typeface="Corbel"/>
              </a:rPr>
              <a:t> </a:t>
            </a:r>
            <a:r>
              <a:rPr kumimoji="0" sz="3600" b="0" i="0" u="none" strike="noStrike" kern="0" cap="none" spc="-25" normalizeH="0" baseline="0" noProof="0" dirty="0">
                <a:ln>
                  <a:noFill/>
                </a:ln>
                <a:solidFill>
                  <a:srgbClr val="FFFFFF"/>
                </a:solidFill>
                <a:effectLst/>
                <a:uLnTx/>
                <a:uFillTx/>
                <a:latin typeface="Corbel"/>
                <a:ea typeface="+mn-ea"/>
                <a:cs typeface="Corbel"/>
              </a:rPr>
              <a:t>Are</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ts val="3825"/>
              </a:lnSpc>
              <a:spcBef>
                <a:spcPts val="0"/>
              </a:spcBef>
              <a:spcAft>
                <a:spcPts val="0"/>
              </a:spcAft>
              <a:buClrTx/>
              <a:buSzTx/>
              <a:buFontTx/>
              <a:buNone/>
              <a:tabLst/>
              <a:defRPr/>
            </a:pPr>
            <a:r>
              <a:rPr kumimoji="0" sz="3200" b="0" i="1" u="none" strike="noStrike" kern="0" cap="none" spc="-10" normalizeH="0" baseline="0" noProof="0" dirty="0">
                <a:ln>
                  <a:noFill/>
                </a:ln>
                <a:solidFill>
                  <a:srgbClr val="FFFFFF"/>
                </a:solidFill>
                <a:effectLst/>
                <a:uLnTx/>
                <a:uFillTx/>
                <a:latin typeface="Corbel"/>
                <a:ea typeface="+mn-ea"/>
                <a:cs typeface="Corbel"/>
              </a:rPr>
              <a:t>continued</a:t>
            </a:r>
            <a:endParaRPr kumimoji="0" sz="3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p:cNvSpPr txBox="1"/>
          <p:nvPr/>
        </p:nvSpPr>
        <p:spPr>
          <a:xfrm>
            <a:off x="3806190" y="1510959"/>
            <a:ext cx="4069079" cy="4539615"/>
          </a:xfrm>
          <a:prstGeom prst="rect">
            <a:avLst/>
          </a:prstGeom>
        </p:spPr>
        <p:txBody>
          <a:bodyPr vert="horz" wrap="square" lIns="0" tIns="136525" rIns="0" bIns="0" rtlCol="0">
            <a:spAutoFit/>
          </a:bodyPr>
          <a:lstStyle/>
          <a:p>
            <a:pPr marL="12700" marR="0" lvl="0" indent="0" algn="l" defTabSz="914400" rtl="0" eaLnBrk="1" fontAlgn="auto" latinLnBrk="0" hangingPunct="1">
              <a:lnSpc>
                <a:spcPct val="100000"/>
              </a:lnSpc>
              <a:spcBef>
                <a:spcPts val="1075"/>
              </a:spcBef>
              <a:spcAft>
                <a:spcPts val="0"/>
              </a:spcAft>
              <a:buClrTx/>
              <a:buSzTx/>
              <a:buFontTx/>
              <a:buNone/>
              <a:tabLst/>
              <a:defRPr/>
            </a:pPr>
            <a:r>
              <a:rPr kumimoji="0" sz="2400" b="1" i="0" u="none" strike="noStrike" kern="0" cap="none" spc="0" normalizeH="0" baseline="0" noProof="0" dirty="0">
                <a:ln>
                  <a:noFill/>
                </a:ln>
                <a:solidFill>
                  <a:srgbClr val="585858"/>
                </a:solidFill>
                <a:effectLst/>
                <a:uLnTx/>
                <a:uFillTx/>
                <a:latin typeface="Corbel"/>
                <a:ea typeface="+mn-ea"/>
                <a:cs typeface="Corbel"/>
              </a:rPr>
              <a:t>Behavioral</a:t>
            </a:r>
            <a:r>
              <a:rPr kumimoji="0" sz="2400" b="1" i="0" u="none" strike="noStrike" kern="0" cap="none" spc="-35"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Health</a:t>
            </a:r>
            <a:r>
              <a:rPr kumimoji="0" sz="2400" b="1" i="0" u="none" strike="noStrike" kern="0" cap="none" spc="-9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Services</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65"/>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175"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0" normalizeH="0" baseline="0" noProof="0" dirty="0">
                <a:ln>
                  <a:noFill/>
                </a:ln>
                <a:solidFill>
                  <a:srgbClr val="585858"/>
                </a:solidFill>
                <a:effectLst/>
                <a:uLnTx/>
                <a:uFillTx/>
                <a:latin typeface="Corbel"/>
                <a:ea typeface="+mn-ea"/>
                <a:cs typeface="Corbel"/>
              </a:rPr>
              <a:t>Mental</a:t>
            </a:r>
            <a:r>
              <a:rPr kumimoji="0" sz="1900" b="0" i="0" u="none" strike="noStrike" kern="0" cap="none" spc="-25" normalizeH="0" baseline="0" noProof="0" dirty="0">
                <a:ln>
                  <a:noFill/>
                </a:ln>
                <a:solidFill>
                  <a:srgbClr val="585858"/>
                </a:solidFill>
                <a:effectLst/>
                <a:uLnTx/>
                <a:uFillTx/>
                <a:latin typeface="Corbel"/>
                <a:ea typeface="+mn-ea"/>
                <a:cs typeface="Corbel"/>
              </a:rPr>
              <a:t> </a:t>
            </a:r>
            <a:r>
              <a:rPr kumimoji="0" sz="1900" b="0" i="0" u="none" strike="noStrike" kern="0" cap="none" spc="0" normalizeH="0" baseline="0" noProof="0" dirty="0">
                <a:ln>
                  <a:noFill/>
                </a:ln>
                <a:solidFill>
                  <a:srgbClr val="585858"/>
                </a:solidFill>
                <a:effectLst/>
                <a:uLnTx/>
                <a:uFillTx/>
                <a:latin typeface="Corbel"/>
                <a:ea typeface="+mn-ea"/>
                <a:cs typeface="Corbel"/>
              </a:rPr>
              <a:t>Health</a:t>
            </a:r>
            <a:r>
              <a:rPr kumimoji="0" sz="1900" b="0" i="0" u="none" strike="noStrike" kern="0" cap="none" spc="-70"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Services</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45"/>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240"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10" normalizeH="0" baseline="0" noProof="0" dirty="0">
                <a:ln>
                  <a:noFill/>
                </a:ln>
                <a:solidFill>
                  <a:srgbClr val="585858"/>
                </a:solidFill>
                <a:effectLst/>
                <a:uLnTx/>
                <a:uFillTx/>
                <a:latin typeface="Corbel"/>
                <a:ea typeface="+mn-ea"/>
                <a:cs typeface="Corbel"/>
              </a:rPr>
              <a:t>Substance</a:t>
            </a:r>
            <a:r>
              <a:rPr kumimoji="0" sz="1900" b="0" i="0" u="none" strike="noStrike" kern="0" cap="none" spc="-40" normalizeH="0" baseline="0" noProof="0" dirty="0">
                <a:ln>
                  <a:noFill/>
                </a:ln>
                <a:solidFill>
                  <a:srgbClr val="585858"/>
                </a:solidFill>
                <a:effectLst/>
                <a:uLnTx/>
                <a:uFillTx/>
                <a:latin typeface="Corbel"/>
                <a:ea typeface="+mn-ea"/>
                <a:cs typeface="Corbel"/>
              </a:rPr>
              <a:t> </a:t>
            </a:r>
            <a:r>
              <a:rPr kumimoji="0" sz="1900" b="0" i="0" u="none" strike="noStrike" kern="0" cap="none" spc="0" normalizeH="0" baseline="0" noProof="0" dirty="0">
                <a:ln>
                  <a:noFill/>
                </a:ln>
                <a:solidFill>
                  <a:srgbClr val="585858"/>
                </a:solidFill>
                <a:effectLst/>
                <a:uLnTx/>
                <a:uFillTx/>
                <a:latin typeface="Corbel"/>
                <a:ea typeface="+mn-ea"/>
                <a:cs typeface="Corbel"/>
              </a:rPr>
              <a:t>Use </a:t>
            </a:r>
            <a:r>
              <a:rPr kumimoji="0" sz="1900" b="0" i="0" u="none" strike="noStrike" kern="0" cap="none" spc="-10" normalizeH="0" baseline="0" noProof="0" dirty="0">
                <a:ln>
                  <a:noFill/>
                </a:ln>
                <a:solidFill>
                  <a:srgbClr val="585858"/>
                </a:solidFill>
                <a:effectLst/>
                <a:uLnTx/>
                <a:uFillTx/>
                <a:latin typeface="Corbel"/>
                <a:ea typeface="+mn-ea"/>
                <a:cs typeface="Corbel"/>
              </a:rPr>
              <a:t>Disorder</a:t>
            </a:r>
            <a:r>
              <a:rPr kumimoji="0" sz="1900" b="0" i="0" u="none" strike="noStrike" kern="0" cap="none" spc="-140"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Treatment</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40"/>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215"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30" normalizeH="0" baseline="0" noProof="0" dirty="0">
                <a:ln>
                  <a:noFill/>
                </a:ln>
                <a:solidFill>
                  <a:srgbClr val="585858"/>
                </a:solidFill>
                <a:effectLst/>
                <a:uLnTx/>
                <a:uFillTx/>
                <a:latin typeface="Corbel"/>
                <a:ea typeface="+mn-ea"/>
                <a:cs typeface="Corbel"/>
              </a:rPr>
              <a:t>Trauma</a:t>
            </a:r>
            <a:r>
              <a:rPr kumimoji="0" sz="1900" b="0" i="0" u="none" strike="noStrike" kern="0" cap="none" spc="-60"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Support</a:t>
            </a:r>
            <a:r>
              <a:rPr kumimoji="0" sz="1900" b="0" i="0" u="none" strike="noStrike" kern="0" cap="none" spc="-35"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Services</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605"/>
              </a:spcBef>
              <a:spcAft>
                <a:spcPts val="0"/>
              </a:spcAft>
              <a:buClrTx/>
              <a:buSzTx/>
              <a:buFontTx/>
              <a:buNone/>
              <a:tabLst/>
              <a:defRPr/>
            </a:pPr>
            <a:r>
              <a:rPr kumimoji="0" sz="2400" b="1" i="0" u="none" strike="noStrike" kern="0" cap="none" spc="0" normalizeH="0" baseline="0" noProof="0" dirty="0">
                <a:ln>
                  <a:noFill/>
                </a:ln>
                <a:solidFill>
                  <a:srgbClr val="585858"/>
                </a:solidFill>
                <a:effectLst/>
                <a:uLnTx/>
                <a:uFillTx/>
                <a:latin typeface="Corbel"/>
                <a:ea typeface="+mn-ea"/>
                <a:cs typeface="Corbel"/>
              </a:rPr>
              <a:t>Education</a:t>
            </a:r>
            <a:r>
              <a:rPr kumimoji="0" sz="2400" b="1" i="0" u="none" strike="noStrike" kern="0" cap="none" spc="-8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Resource</a:t>
            </a:r>
            <a:r>
              <a:rPr kumimoji="0" sz="2400" b="1" i="0" u="none" strike="noStrike" kern="0" cap="none" spc="-12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Center</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70"/>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220"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25" normalizeH="0" baseline="0" noProof="0" dirty="0">
                <a:ln>
                  <a:noFill/>
                </a:ln>
                <a:solidFill>
                  <a:srgbClr val="585858"/>
                </a:solidFill>
                <a:effectLst/>
                <a:uLnTx/>
                <a:uFillTx/>
                <a:latin typeface="Corbel"/>
                <a:ea typeface="+mn-ea"/>
                <a:cs typeface="Corbel"/>
              </a:rPr>
              <a:t>GED</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40"/>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220"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20" normalizeH="0" baseline="0" noProof="0" dirty="0">
                <a:ln>
                  <a:noFill/>
                </a:ln>
                <a:solidFill>
                  <a:srgbClr val="585858"/>
                </a:solidFill>
                <a:effectLst/>
                <a:uLnTx/>
                <a:uFillTx/>
                <a:latin typeface="Corbel"/>
                <a:ea typeface="+mn-ea"/>
                <a:cs typeface="Corbel"/>
              </a:rPr>
              <a:t>ESOL</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45"/>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175"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10" normalizeH="0" baseline="0" noProof="0" dirty="0">
                <a:ln>
                  <a:noFill/>
                </a:ln>
                <a:solidFill>
                  <a:srgbClr val="585858"/>
                </a:solidFill>
                <a:effectLst/>
                <a:uLnTx/>
                <a:uFillTx/>
                <a:latin typeface="Corbel"/>
                <a:ea typeface="+mn-ea"/>
                <a:cs typeface="Corbel"/>
              </a:rPr>
              <a:t>Workforce</a:t>
            </a:r>
            <a:r>
              <a:rPr kumimoji="0" sz="1900" b="0" i="0" u="none" strike="noStrike" kern="0" cap="none" spc="0"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Development</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745"/>
              </a:spcBef>
              <a:spcAft>
                <a:spcPts val="0"/>
              </a:spcAft>
              <a:buClrTx/>
              <a:buSzTx/>
              <a:buFontTx/>
              <a:buNone/>
              <a:tabLst/>
              <a:defRPr/>
            </a:pPr>
            <a:r>
              <a:rPr kumimoji="0" sz="19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900" b="0" i="0" u="none" strike="noStrike" kern="0" cap="none" spc="245" normalizeH="0" baseline="0" noProof="0" dirty="0">
                <a:ln>
                  <a:noFill/>
                </a:ln>
                <a:solidFill>
                  <a:srgbClr val="40B9D2"/>
                </a:solidFill>
                <a:effectLst/>
                <a:uLnTx/>
                <a:uFillTx/>
                <a:latin typeface="Segoe UI Symbol"/>
                <a:ea typeface="+mn-ea"/>
                <a:cs typeface="Segoe UI Symbol"/>
              </a:rPr>
              <a:t> </a:t>
            </a:r>
            <a:r>
              <a:rPr kumimoji="0" sz="1900" b="0" i="0" u="none" strike="noStrike" kern="0" cap="none" spc="-10" normalizeH="0" baseline="0" noProof="0" dirty="0">
                <a:ln>
                  <a:noFill/>
                </a:ln>
                <a:solidFill>
                  <a:srgbClr val="585858"/>
                </a:solidFill>
                <a:effectLst/>
                <a:uLnTx/>
                <a:uFillTx/>
                <a:latin typeface="Corbel"/>
                <a:ea typeface="+mn-ea"/>
                <a:cs typeface="Corbel"/>
              </a:rPr>
              <a:t>Financial</a:t>
            </a:r>
            <a:r>
              <a:rPr kumimoji="0" sz="1900" b="0" i="0" u="none" strike="noStrike" kern="0" cap="none" spc="-70"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Opportunity</a:t>
            </a:r>
            <a:r>
              <a:rPr kumimoji="0" sz="1900" b="0" i="0" u="none" strike="noStrike" kern="0" cap="none" spc="-35" normalizeH="0" baseline="0" noProof="0" dirty="0">
                <a:ln>
                  <a:noFill/>
                </a:ln>
                <a:solidFill>
                  <a:srgbClr val="585858"/>
                </a:solidFill>
                <a:effectLst/>
                <a:uLnTx/>
                <a:uFillTx/>
                <a:latin typeface="Corbel"/>
                <a:ea typeface="+mn-ea"/>
                <a:cs typeface="Corbel"/>
              </a:rPr>
              <a:t> </a:t>
            </a:r>
            <a:r>
              <a:rPr kumimoji="0" sz="1900" b="0" i="0" u="none" strike="noStrike" kern="0" cap="none" spc="-10" normalizeH="0" baseline="0" noProof="0" dirty="0">
                <a:ln>
                  <a:noFill/>
                </a:ln>
                <a:solidFill>
                  <a:srgbClr val="585858"/>
                </a:solidFill>
                <a:effectLst/>
                <a:uLnTx/>
                <a:uFillTx/>
                <a:latin typeface="Corbel"/>
                <a:ea typeface="+mn-ea"/>
                <a:cs typeface="Corbel"/>
              </a:rPr>
              <a:t>Center</a:t>
            </a:r>
            <a:endParaRPr kumimoji="0" sz="19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605"/>
              </a:spcBef>
              <a:spcAft>
                <a:spcPts val="0"/>
              </a:spcAft>
              <a:buClrTx/>
              <a:buSzTx/>
              <a:buFontTx/>
              <a:buNone/>
              <a:tabLst/>
              <a:defRPr/>
            </a:pPr>
            <a:r>
              <a:rPr kumimoji="0" sz="2400" b="1" i="0" u="none" strike="noStrike" kern="0" cap="none" spc="0" normalizeH="0" baseline="0" noProof="0" dirty="0">
                <a:ln>
                  <a:noFill/>
                </a:ln>
                <a:solidFill>
                  <a:srgbClr val="585858"/>
                </a:solidFill>
                <a:effectLst/>
                <a:uLnTx/>
                <a:uFillTx/>
                <a:latin typeface="Corbel"/>
                <a:ea typeface="+mn-ea"/>
                <a:cs typeface="Corbel"/>
              </a:rPr>
              <a:t>Seniors</a:t>
            </a:r>
            <a:r>
              <a:rPr kumimoji="0" sz="2400" b="1" i="0" u="none" strike="noStrike" kern="0" cap="none" spc="-20"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on the</a:t>
            </a:r>
            <a:r>
              <a:rPr kumimoji="0" sz="2400" b="1" i="0" u="none" strike="noStrike" kern="0" cap="none" spc="-20" normalizeH="0" baseline="0" noProof="0" dirty="0">
                <a:ln>
                  <a:noFill/>
                </a:ln>
                <a:solidFill>
                  <a:srgbClr val="585858"/>
                </a:solidFill>
                <a:effectLst/>
                <a:uLnTx/>
                <a:uFillTx/>
                <a:latin typeface="Corbel"/>
                <a:ea typeface="+mn-ea"/>
                <a:cs typeface="Corbel"/>
              </a:rPr>
              <a:t> Move</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625"/>
              </a:spcBef>
              <a:spcAft>
                <a:spcPts val="0"/>
              </a:spcAft>
              <a:buClrTx/>
              <a:buSzTx/>
              <a:buFontTx/>
              <a:buNone/>
              <a:tabLst/>
              <a:defRPr/>
            </a:pPr>
            <a:r>
              <a:rPr kumimoji="0" sz="2400" b="1" i="0" u="none" strike="noStrike" kern="0" cap="none" spc="0" normalizeH="0" baseline="0" noProof="0" dirty="0">
                <a:ln>
                  <a:noFill/>
                </a:ln>
                <a:solidFill>
                  <a:srgbClr val="585858"/>
                </a:solidFill>
                <a:effectLst/>
                <a:uLnTx/>
                <a:uFillTx/>
                <a:latin typeface="Corbel"/>
                <a:ea typeface="+mn-ea"/>
                <a:cs typeface="Corbel"/>
              </a:rPr>
              <a:t>Food</a:t>
            </a:r>
            <a:r>
              <a:rPr kumimoji="0" sz="2400" b="1" i="0" u="none" strike="noStrike" kern="0" cap="none" spc="-2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and</a:t>
            </a:r>
            <a:r>
              <a:rPr kumimoji="0" sz="2400" b="1" i="0" u="none" strike="noStrike" kern="0" cap="none" spc="-95"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Clothing </a:t>
            </a:r>
            <a:r>
              <a:rPr kumimoji="0" sz="2400" b="1" i="0" u="none" strike="noStrike" kern="0" cap="none" spc="-10" normalizeH="0" baseline="0" noProof="0" dirty="0">
                <a:ln>
                  <a:noFill/>
                </a:ln>
                <a:solidFill>
                  <a:srgbClr val="585858"/>
                </a:solidFill>
                <a:effectLst/>
                <a:uLnTx/>
                <a:uFillTx/>
                <a:latin typeface="Corbel"/>
                <a:ea typeface="+mn-ea"/>
                <a:cs typeface="Corbel"/>
              </a:rPr>
              <a:t>Distribution</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descr="$PPTXTitle"/>
          <p:cNvSpPr txBox="1">
            <a:spLocks noGrp="1"/>
          </p:cNvSpPr>
          <p:nvPr>
            <p:ph type="title"/>
          </p:nvPr>
        </p:nvSpPr>
        <p:spPr>
          <a:xfrm>
            <a:off x="3727703" y="832103"/>
            <a:ext cx="7893050" cy="584200"/>
          </a:xfrm>
          <a:prstGeom prst="rect">
            <a:avLst/>
          </a:prstGeom>
          <a:solidFill>
            <a:srgbClr val="40B9D2"/>
          </a:solidFill>
        </p:spPr>
        <p:txBody>
          <a:bodyPr vert="horz" wrap="square" lIns="0" tIns="19685" rIns="0" bIns="0" rtlCol="0">
            <a:spAutoFit/>
          </a:bodyPr>
          <a:lstStyle/>
          <a:p>
            <a:pPr marL="90805">
              <a:lnSpc>
                <a:spcPct val="100000"/>
              </a:lnSpc>
              <a:spcBef>
                <a:spcPts val="155"/>
              </a:spcBef>
            </a:pPr>
            <a:r>
              <a:rPr sz="3200" b="1" dirty="0">
                <a:latin typeface="Corbel"/>
                <a:cs typeface="Corbel"/>
              </a:rPr>
              <a:t>CORE </a:t>
            </a:r>
            <a:r>
              <a:rPr sz="3200" b="1" spc="-10" dirty="0">
                <a:latin typeface="Corbel"/>
                <a:cs typeface="Corbel"/>
              </a:rPr>
              <a:t>PROGRAMS</a:t>
            </a:r>
            <a:endParaRPr sz="3200">
              <a:latin typeface="Corbel"/>
              <a:cs typeface="Corbel"/>
            </a:endParaRPr>
          </a:p>
        </p:txBody>
      </p:sp>
    </p:spTree>
    <p:extLst>
      <p:ext uri="{BB962C8B-B14F-4D97-AF65-F5344CB8AC3E}">
        <p14:creationId xmlns:p14="http://schemas.microsoft.com/office/powerpoint/2010/main" val="77368114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1984375"/>
            <a:ext cx="2232025" cy="1068070"/>
          </a:xfrm>
          <a:prstGeom prst="rect">
            <a:avLst/>
          </a:prstGeom>
        </p:spPr>
        <p:txBody>
          <a:bodyPr vert="horz" wrap="square" lIns="0" tIns="74295" rIns="0" bIns="0" rtlCol="0">
            <a:spAutoFit/>
          </a:bodyPr>
          <a:lstStyle/>
          <a:p>
            <a:pPr marL="12700" marR="5080">
              <a:lnSpc>
                <a:spcPts val="3890"/>
              </a:lnSpc>
              <a:spcBef>
                <a:spcPts val="585"/>
              </a:spcBef>
            </a:pPr>
            <a:r>
              <a:rPr b="1" spc="-70" dirty="0">
                <a:latin typeface="Corbel"/>
                <a:cs typeface="Corbel"/>
              </a:rPr>
              <a:t>Ryan</a:t>
            </a:r>
            <a:r>
              <a:rPr b="1" spc="-280" dirty="0">
                <a:latin typeface="Corbel"/>
                <a:cs typeface="Corbel"/>
              </a:rPr>
              <a:t> </a:t>
            </a:r>
            <a:r>
              <a:rPr b="1" spc="-50" dirty="0">
                <a:latin typeface="Corbel"/>
                <a:cs typeface="Corbel"/>
              </a:rPr>
              <a:t>White </a:t>
            </a:r>
            <a:r>
              <a:rPr b="1" spc="-60" dirty="0">
                <a:latin typeface="Corbel"/>
                <a:cs typeface="Corbel"/>
              </a:rPr>
              <a:t>Part</a:t>
            </a:r>
            <a:r>
              <a:rPr b="1" spc="-260" dirty="0">
                <a:latin typeface="Corbel"/>
                <a:cs typeface="Corbel"/>
              </a:rPr>
              <a:t> </a:t>
            </a:r>
            <a:r>
              <a:rPr b="1" spc="-50" dirty="0">
                <a:latin typeface="Corbel"/>
                <a:cs typeface="Corbel"/>
              </a:rPr>
              <a:t>A</a:t>
            </a:r>
          </a:p>
        </p:txBody>
      </p:sp>
      <p:sp>
        <p:nvSpPr>
          <p:cNvPr id="3" name="object 3"/>
          <p:cNvSpPr txBox="1"/>
          <p:nvPr/>
        </p:nvSpPr>
        <p:spPr>
          <a:xfrm>
            <a:off x="331724" y="3445840"/>
            <a:ext cx="2044700" cy="1301115"/>
          </a:xfrm>
          <a:prstGeom prst="rect">
            <a:avLst/>
          </a:prstGeom>
        </p:spPr>
        <p:txBody>
          <a:bodyPr vert="horz" wrap="square" lIns="0" tIns="88265" rIns="0" bIns="0" rtlCol="0">
            <a:spAutoFit/>
          </a:bodyPr>
          <a:lstStyle/>
          <a:p>
            <a:pPr marL="12700" marR="5080" lvl="0" indent="0" algn="l" defTabSz="914400" rtl="0" eaLnBrk="1" fontAlgn="auto" latinLnBrk="0" hangingPunct="1">
              <a:lnSpc>
                <a:spcPts val="4760"/>
              </a:lnSpc>
              <a:spcBef>
                <a:spcPts val="695"/>
              </a:spcBef>
              <a:spcAft>
                <a:spcPts val="0"/>
              </a:spcAft>
              <a:buClrTx/>
              <a:buSzTx/>
              <a:buFontTx/>
              <a:buNone/>
              <a:tabLst/>
              <a:defRPr/>
            </a:pPr>
            <a:r>
              <a:rPr kumimoji="0" sz="4400" b="0" i="0" u="none" strike="noStrike" kern="0" cap="none" spc="-10" normalizeH="0" baseline="0" noProof="0" dirty="0">
                <a:ln>
                  <a:noFill/>
                </a:ln>
                <a:solidFill>
                  <a:srgbClr val="FFFFFF"/>
                </a:solidFill>
                <a:effectLst/>
                <a:uLnTx/>
                <a:uFillTx/>
                <a:latin typeface="Corbel"/>
                <a:ea typeface="+mn-ea"/>
                <a:cs typeface="Corbel"/>
              </a:rPr>
              <a:t>Services </a:t>
            </a:r>
            <a:r>
              <a:rPr kumimoji="0" sz="4400" b="0" i="0" u="none" strike="noStrike" kern="0" cap="none" spc="-65" normalizeH="0" baseline="0" noProof="0" dirty="0">
                <a:ln>
                  <a:noFill/>
                </a:ln>
                <a:solidFill>
                  <a:srgbClr val="FFFFFF"/>
                </a:solidFill>
                <a:effectLst/>
                <a:uLnTx/>
                <a:uFillTx/>
                <a:latin typeface="Corbel"/>
                <a:ea typeface="+mn-ea"/>
                <a:cs typeface="Corbel"/>
              </a:rPr>
              <a:t>Provided</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p:cNvSpPr txBox="1"/>
          <p:nvPr/>
        </p:nvSpPr>
        <p:spPr>
          <a:xfrm>
            <a:off x="4438903" y="2118715"/>
            <a:ext cx="5821045" cy="2312035"/>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orbel"/>
                <a:ea typeface="+mn-ea"/>
                <a:cs typeface="Corbel"/>
              </a:rPr>
              <a:t>In</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PY2026,</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Ryan</a:t>
            </a:r>
            <a:r>
              <a:rPr kumimoji="0" sz="2000" b="1" i="0" u="none" strike="noStrike" kern="0" cap="none" spc="-1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White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Part</a:t>
            </a:r>
            <a:r>
              <a:rPr kumimoji="0" sz="2000" b="1" i="0" u="none" strike="noStrike" kern="0" cap="none" spc="-9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Mental</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Health</a:t>
            </a:r>
            <a:r>
              <a:rPr kumimoji="0" sz="2000" b="1" i="0" u="none" strike="noStrike" kern="0" cap="none" spc="-8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Services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are</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provided</a:t>
            </a:r>
            <a:r>
              <a:rPr kumimoji="0" sz="2000" b="1" i="0" u="none" strike="noStrike" kern="0" cap="none" spc="-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and/or</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coordinated</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by</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Bee</a:t>
            </a:r>
            <a:r>
              <a:rPr kumimoji="0" sz="2000" b="1" i="0" u="none" strike="noStrike" kern="0" cap="none" spc="-6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Saffle,</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MSW, </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LSW.</a:t>
            </a:r>
            <a:r>
              <a:rPr kumimoji="0" sz="2000" b="1" i="0" u="none" strike="noStrike" kern="0" cap="none" spc="-1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They</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are</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the</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one</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direct</a:t>
            </a:r>
            <a:r>
              <a:rPr kumimoji="0" sz="2000" b="1" i="0" u="none" strike="noStrike" kern="0" cap="none" spc="-2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service</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staff</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member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who</a:t>
            </a:r>
            <a:r>
              <a:rPr kumimoji="0" sz="2000" b="1" i="0" u="none" strike="noStrike" kern="0" cap="none" spc="-2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specializes</a:t>
            </a:r>
            <a:r>
              <a:rPr kumimoji="0" sz="2000" b="1" i="0" u="none" strike="noStrike" kern="0" cap="none" spc="-6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in</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working</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with</a:t>
            </a:r>
            <a:r>
              <a:rPr kumimoji="0" sz="2000" b="1" i="0" u="none" strike="noStrike" kern="0" cap="none" spc="-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individuals</a:t>
            </a:r>
            <a:r>
              <a:rPr kumimoji="0" sz="2000" b="1" i="0" u="none" strike="noStrike" kern="0" cap="none" spc="-6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living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with</a:t>
            </a:r>
            <a:r>
              <a:rPr kumimoji="0" sz="2000" b="1" i="0" u="none" strike="noStrike" kern="0" cap="none" spc="-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HIV</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and</a:t>
            </a:r>
            <a:r>
              <a:rPr kumimoji="0" sz="2000" b="1" i="0" u="none" strike="noStrike" kern="0" cap="none" spc="-10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AIDS.</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355114956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Stick figure families holding hands"/>
          <p:cNvPicPr/>
          <p:nvPr/>
        </p:nvPicPr>
        <p:blipFill>
          <a:blip r:embed="rId2" cstate="print"/>
          <a:stretch>
            <a:fillRect/>
          </a:stretch>
        </p:blipFill>
        <p:spPr>
          <a:xfrm>
            <a:off x="0" y="-2"/>
            <a:ext cx="12181331" cy="6857999"/>
          </a:xfrm>
          <a:prstGeom prst="rect">
            <a:avLst/>
          </a:prstGeom>
        </p:spPr>
      </p:pic>
      <p:sp>
        <p:nvSpPr>
          <p:cNvPr id="3" name="object 3"/>
          <p:cNvSpPr txBox="1"/>
          <p:nvPr/>
        </p:nvSpPr>
        <p:spPr>
          <a:xfrm>
            <a:off x="0" y="762000"/>
            <a:ext cx="7053580" cy="5334000"/>
          </a:xfrm>
          <a:prstGeom prst="rect">
            <a:avLst/>
          </a:prstGeom>
          <a:solidFill>
            <a:srgbClr val="40B9D2"/>
          </a:solidFill>
        </p:spPr>
        <p:txBody>
          <a:bodyPr vert="horz" wrap="square" lIns="0" tIns="479425" rIns="0" bIns="0" rtlCol="0">
            <a:spAutoFit/>
          </a:bodyPr>
          <a:lstStyle/>
          <a:p>
            <a:pPr marL="380365" marR="0" lvl="0" indent="0" algn="l" defTabSz="914400" rtl="0" eaLnBrk="1" fontAlgn="auto" latinLnBrk="0" hangingPunct="1">
              <a:lnSpc>
                <a:spcPct val="100000"/>
              </a:lnSpc>
              <a:spcBef>
                <a:spcPts val="3775"/>
              </a:spcBef>
              <a:spcAft>
                <a:spcPts val="0"/>
              </a:spcAft>
              <a:buClrTx/>
              <a:buSzTx/>
              <a:buFontTx/>
              <a:buNone/>
              <a:tabLst/>
              <a:defRPr/>
            </a:pPr>
            <a:r>
              <a:rPr kumimoji="0" sz="3600" b="1" i="0" u="none" strike="noStrike" kern="0" cap="none" spc="-70" normalizeH="0" baseline="0" noProof="0" dirty="0">
                <a:ln>
                  <a:noFill/>
                </a:ln>
                <a:solidFill>
                  <a:srgbClr val="FFFFFF"/>
                </a:solidFill>
                <a:effectLst/>
                <a:uLnTx/>
                <a:uFillTx/>
                <a:latin typeface="Corbel"/>
                <a:ea typeface="+mn-ea"/>
                <a:cs typeface="Corbel"/>
              </a:rPr>
              <a:t>Mental</a:t>
            </a:r>
            <a:r>
              <a:rPr kumimoji="0" sz="3600" b="1" i="0" u="none" strike="noStrike" kern="0" cap="none" spc="-85" normalizeH="0" baseline="0" noProof="0" dirty="0">
                <a:ln>
                  <a:noFill/>
                </a:ln>
                <a:solidFill>
                  <a:srgbClr val="FFFFFF"/>
                </a:solidFill>
                <a:effectLst/>
                <a:uLnTx/>
                <a:uFillTx/>
                <a:latin typeface="Corbel"/>
                <a:ea typeface="+mn-ea"/>
                <a:cs typeface="Corbel"/>
              </a:rPr>
              <a:t> </a:t>
            </a:r>
            <a:r>
              <a:rPr kumimoji="0" sz="3600" b="1" i="0" u="none" strike="noStrike" kern="0" cap="none" spc="-65" normalizeH="0" baseline="0" noProof="0" dirty="0">
                <a:ln>
                  <a:noFill/>
                </a:ln>
                <a:solidFill>
                  <a:srgbClr val="FFFFFF"/>
                </a:solidFill>
                <a:effectLst/>
                <a:uLnTx/>
                <a:uFillTx/>
                <a:latin typeface="Corbel"/>
                <a:ea typeface="+mn-ea"/>
                <a:cs typeface="Corbel"/>
              </a:rPr>
              <a:t>Health</a:t>
            </a:r>
            <a:r>
              <a:rPr kumimoji="0" sz="3600" b="1" i="0" u="none" strike="noStrike" kern="0" cap="none" spc="-190" normalizeH="0" baseline="0" noProof="0" dirty="0">
                <a:ln>
                  <a:noFill/>
                </a:ln>
                <a:solidFill>
                  <a:srgbClr val="FFFFFF"/>
                </a:solidFill>
                <a:effectLst/>
                <a:uLnTx/>
                <a:uFillTx/>
                <a:latin typeface="Corbel"/>
                <a:ea typeface="+mn-ea"/>
                <a:cs typeface="Corbel"/>
              </a:rPr>
              <a:t> </a:t>
            </a:r>
            <a:r>
              <a:rPr kumimoji="0" sz="3600" b="1" i="0" u="none" strike="noStrike" kern="0" cap="none" spc="-65" normalizeH="0" baseline="0" noProof="0" dirty="0">
                <a:ln>
                  <a:noFill/>
                </a:ln>
                <a:solidFill>
                  <a:srgbClr val="FFFFFF"/>
                </a:solidFill>
                <a:effectLst/>
                <a:uLnTx/>
                <a:uFillTx/>
                <a:latin typeface="Corbel"/>
                <a:ea typeface="+mn-ea"/>
                <a:cs typeface="Corbel"/>
              </a:rPr>
              <a:t>Services</a:t>
            </a:r>
            <a:r>
              <a:rPr kumimoji="0" sz="3600" b="1" i="0" u="none" strike="noStrike" kern="0" cap="none" spc="-90" normalizeH="0" baseline="0" noProof="0" dirty="0">
                <a:ln>
                  <a:noFill/>
                </a:ln>
                <a:solidFill>
                  <a:srgbClr val="FFFFFF"/>
                </a:solidFill>
                <a:effectLst/>
                <a:uLnTx/>
                <a:uFillTx/>
                <a:latin typeface="Corbel"/>
                <a:ea typeface="+mn-ea"/>
                <a:cs typeface="Corbel"/>
              </a:rPr>
              <a:t> </a:t>
            </a:r>
            <a:r>
              <a:rPr kumimoji="0" sz="3600" b="1" i="0" u="none" strike="noStrike" kern="0" cap="none" spc="-10" normalizeH="0" baseline="0" noProof="0" dirty="0">
                <a:ln>
                  <a:noFill/>
                </a:ln>
                <a:solidFill>
                  <a:srgbClr val="FFFFFF"/>
                </a:solidFill>
                <a:effectLst/>
                <a:uLnTx/>
                <a:uFillTx/>
                <a:latin typeface="Corbel"/>
                <a:ea typeface="+mn-ea"/>
                <a:cs typeface="Corbel"/>
              </a:rPr>
              <a:t>Provided</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a:p>
            <a:pPr marL="574675" marR="4242435" lvl="0" indent="0" algn="l" defTabSz="914400" rtl="0" eaLnBrk="1" fontAlgn="auto" latinLnBrk="0" hangingPunct="1">
              <a:lnSpc>
                <a:spcPct val="140000"/>
              </a:lnSpc>
              <a:spcBef>
                <a:spcPts val="1215"/>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Corbel"/>
                <a:ea typeface="+mn-ea"/>
                <a:cs typeface="Corbel"/>
              </a:rPr>
              <a:t>Individual</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Counseling </a:t>
            </a:r>
            <a:r>
              <a:rPr kumimoji="0" sz="2000" b="0" i="0" u="none" strike="noStrike" kern="0" cap="none" spc="0" normalizeH="0" baseline="0" noProof="0" dirty="0">
                <a:ln>
                  <a:noFill/>
                </a:ln>
                <a:solidFill>
                  <a:srgbClr val="FFFFFF"/>
                </a:solidFill>
                <a:effectLst/>
                <a:uLnTx/>
                <a:uFillTx/>
                <a:latin typeface="Corbel"/>
                <a:ea typeface="+mn-ea"/>
                <a:cs typeface="Corbel"/>
              </a:rPr>
              <a:t>Group</a:t>
            </a:r>
            <a:r>
              <a:rPr kumimoji="0" sz="2000" b="0" i="0" u="none" strike="noStrike" kern="0" cap="none" spc="-8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Counseling</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FFFFFF"/>
                </a:solidFill>
                <a:effectLst/>
                <a:uLnTx/>
                <a:uFillTx/>
                <a:latin typeface="Corbel"/>
                <a:ea typeface="+mn-ea"/>
                <a:cs typeface="Corbel"/>
              </a:rPr>
              <a:t>TBS/</a:t>
            </a:r>
            <a:r>
              <a:rPr kumimoji="0" sz="2000" b="0" i="0" u="none" strike="noStrike" kern="0" cap="none" spc="-9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Case</a:t>
            </a:r>
            <a:r>
              <a:rPr kumimoji="0" sz="2000" b="0" i="0" u="none" strike="noStrike" kern="0" cap="none" spc="-10" normalizeH="0" baseline="0" noProof="0" dirty="0">
                <a:ln>
                  <a:noFill/>
                </a:ln>
                <a:solidFill>
                  <a:srgbClr val="FFFFFF"/>
                </a:solidFill>
                <a:effectLst/>
                <a:uLnTx/>
                <a:uFillTx/>
                <a:latin typeface="Corbel"/>
                <a:ea typeface="+mn-ea"/>
                <a:cs typeface="Corbel"/>
              </a:rPr>
              <a:t> Management</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0" lvl="0" indent="0" algn="l" defTabSz="914400" rtl="0" eaLnBrk="1" fontAlgn="auto" latinLnBrk="0" hangingPunct="1">
              <a:lnSpc>
                <a:spcPct val="100000"/>
              </a:lnSpc>
              <a:spcBef>
                <a:spcPts val="965"/>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Corbel"/>
                <a:ea typeface="+mn-ea"/>
                <a:cs typeface="Corbel"/>
              </a:rPr>
              <a:t>Music</a:t>
            </a:r>
            <a:r>
              <a:rPr kumimoji="0" sz="2000" b="0" i="0" u="none" strike="noStrike" kern="0" cap="none" spc="-12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Therapy</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FFFFFF"/>
                </a:solidFill>
                <a:effectLst/>
                <a:uLnTx/>
                <a:uFillTx/>
                <a:latin typeface="Corbel"/>
                <a:ea typeface="+mn-ea"/>
                <a:cs typeface="Corbel"/>
              </a:rPr>
              <a:t>Specialized</a:t>
            </a:r>
            <a:r>
              <a:rPr kumimoji="0" sz="2000" b="0" i="0" u="none" strike="noStrike" kern="0" cap="none" spc="-160" normalizeH="0" baseline="0" noProof="0" dirty="0">
                <a:ln>
                  <a:noFill/>
                </a:ln>
                <a:solidFill>
                  <a:srgbClr val="FFFFFF"/>
                </a:solidFill>
                <a:effectLst/>
                <a:uLnTx/>
                <a:uFillTx/>
                <a:latin typeface="Corbel"/>
                <a:ea typeface="+mn-ea"/>
                <a:cs typeface="Corbel"/>
              </a:rPr>
              <a:t> </a:t>
            </a:r>
            <a:r>
              <a:rPr kumimoji="0" sz="2000" b="0" i="0" u="none" strike="noStrike" kern="0" cap="none" spc="-30" normalizeH="0" baseline="0" noProof="0" dirty="0">
                <a:ln>
                  <a:noFill/>
                </a:ln>
                <a:solidFill>
                  <a:srgbClr val="FFFFFF"/>
                </a:solidFill>
                <a:effectLst/>
                <a:uLnTx/>
                <a:uFillTx/>
                <a:latin typeface="Corbel"/>
                <a:ea typeface="+mn-ea"/>
                <a:cs typeface="Corbel"/>
              </a:rPr>
              <a:t>Trauma</a:t>
            </a:r>
            <a:r>
              <a:rPr kumimoji="0" sz="2000" b="0" i="0" u="none" strike="noStrike" kern="0" cap="none" spc="-5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Counseling</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FFFFFF"/>
                </a:solidFill>
                <a:effectLst/>
                <a:uLnTx/>
                <a:uFillTx/>
                <a:latin typeface="Corbel"/>
                <a:ea typeface="+mn-ea"/>
                <a:cs typeface="Corbel"/>
              </a:rPr>
              <a:t>Specialized</a:t>
            </a:r>
            <a:r>
              <a:rPr kumimoji="0" sz="2000" b="0" i="0" u="none" strike="noStrike" kern="0" cap="none" spc="-5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Mental</a:t>
            </a:r>
            <a:r>
              <a:rPr kumimoji="0" sz="2000" b="0" i="0" u="none" strike="noStrike" kern="0" cap="none" spc="-5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Health</a:t>
            </a:r>
            <a:r>
              <a:rPr kumimoji="0" sz="2000" b="0" i="0" u="none" strike="noStrike" kern="0" cap="none" spc="-7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Services</a:t>
            </a:r>
            <a:r>
              <a:rPr kumimoji="0" sz="2000" b="0" i="0" u="none" strike="noStrike" kern="0" cap="none" spc="-2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for</a:t>
            </a:r>
            <a:r>
              <a:rPr kumimoji="0" sz="2000" b="0" i="0" u="none" strike="noStrike" kern="0" cap="none" spc="-10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Older</a:t>
            </a:r>
            <a:r>
              <a:rPr kumimoji="0" sz="2000" b="0" i="0" u="none" strike="noStrike" kern="0" cap="none" spc="-100"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Adults</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Corbel"/>
                <a:ea typeface="+mn-ea"/>
                <a:cs typeface="Corbel"/>
              </a:rPr>
              <a:t>Assessment</a:t>
            </a:r>
            <a:r>
              <a:rPr kumimoji="0" sz="2000" b="0" i="0" u="none" strike="noStrike" kern="0" cap="none" spc="-5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Services</a:t>
            </a:r>
            <a:r>
              <a:rPr kumimoji="0" sz="2000" b="0" i="0" u="none" strike="noStrike" kern="0" cap="none" spc="1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(including</a:t>
            </a:r>
            <a:r>
              <a:rPr kumimoji="0" sz="2000" b="0" i="0" u="none" strike="noStrike" kern="0" cap="none" spc="-9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CANS</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assessments)</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74675" marR="428625" lvl="0" indent="0" algn="l" defTabSz="914400" rtl="0" eaLnBrk="1" fontAlgn="auto" latinLnBrk="0" hangingPunct="1">
              <a:lnSpc>
                <a:spcPts val="2160"/>
              </a:lnSpc>
              <a:spcBef>
                <a:spcPts val="1235"/>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Corbel"/>
                <a:ea typeface="+mn-ea"/>
                <a:cs typeface="Corbel"/>
              </a:rPr>
              <a:t>Transportation</a:t>
            </a:r>
            <a:r>
              <a:rPr kumimoji="0" sz="2000" b="0" i="0" u="none" strike="noStrike" kern="0" cap="none" spc="-4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(provided</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to</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all</a:t>
            </a:r>
            <a:r>
              <a:rPr kumimoji="0" sz="2000" b="0" i="0" u="none" strike="noStrike" kern="0" cap="none" spc="-1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enrolled</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10" normalizeH="0" baseline="0" noProof="0" dirty="0">
                <a:ln>
                  <a:noFill/>
                </a:ln>
                <a:solidFill>
                  <a:srgbClr val="FFFFFF"/>
                </a:solidFill>
                <a:effectLst/>
                <a:uLnTx/>
                <a:uFillTx/>
                <a:latin typeface="Corbel"/>
                <a:ea typeface="+mn-ea"/>
                <a:cs typeface="Corbel"/>
              </a:rPr>
              <a:t>Ryan</a:t>
            </a:r>
            <a:r>
              <a:rPr kumimoji="0" sz="2000" b="0" i="0" u="none" strike="noStrike" kern="0" cap="none" spc="-120"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White</a:t>
            </a:r>
            <a:r>
              <a:rPr kumimoji="0" sz="2000" b="0" i="0" u="none" strike="noStrike" kern="0" cap="none" spc="5" normalizeH="0" baseline="0" noProof="0" dirty="0">
                <a:ln>
                  <a:noFill/>
                </a:ln>
                <a:solidFill>
                  <a:srgbClr val="FFFFFF"/>
                </a:solidFill>
                <a:effectLst/>
                <a:uLnTx/>
                <a:uFillTx/>
                <a:latin typeface="Corbel"/>
                <a:ea typeface="+mn-ea"/>
                <a:cs typeface="Corbel"/>
              </a:rPr>
              <a:t> </a:t>
            </a:r>
            <a:r>
              <a:rPr kumimoji="0" sz="2000" b="0" i="0" u="none" strike="noStrike" kern="0" cap="none" spc="-20" normalizeH="0" baseline="0" noProof="0" dirty="0">
                <a:ln>
                  <a:noFill/>
                </a:ln>
                <a:solidFill>
                  <a:srgbClr val="FFFFFF"/>
                </a:solidFill>
                <a:effectLst/>
                <a:uLnTx/>
                <a:uFillTx/>
                <a:latin typeface="Corbel"/>
                <a:ea typeface="+mn-ea"/>
                <a:cs typeface="Corbel"/>
              </a:rPr>
              <a:t>Part</a:t>
            </a:r>
            <a:r>
              <a:rPr kumimoji="0" sz="2000" b="0" i="0" u="none" strike="noStrike" kern="0" cap="none" spc="-90" normalizeH="0" baseline="0" noProof="0" dirty="0">
                <a:ln>
                  <a:noFill/>
                </a:ln>
                <a:solidFill>
                  <a:srgbClr val="FFFFFF"/>
                </a:solidFill>
                <a:effectLst/>
                <a:uLnTx/>
                <a:uFillTx/>
                <a:latin typeface="Corbel"/>
                <a:ea typeface="+mn-ea"/>
                <a:cs typeface="Corbel"/>
              </a:rPr>
              <a:t> </a:t>
            </a:r>
            <a:r>
              <a:rPr kumimoji="0" sz="2000" b="0" i="0" u="none" strike="noStrike" kern="0" cap="none" spc="-50" normalizeH="0" baseline="0" noProof="0" dirty="0">
                <a:ln>
                  <a:noFill/>
                </a:ln>
                <a:solidFill>
                  <a:srgbClr val="FFFFFF"/>
                </a:solidFill>
                <a:effectLst/>
                <a:uLnTx/>
                <a:uFillTx/>
                <a:latin typeface="Corbel"/>
                <a:ea typeface="+mn-ea"/>
                <a:cs typeface="Corbel"/>
              </a:rPr>
              <a:t>A </a:t>
            </a:r>
            <a:r>
              <a:rPr kumimoji="0" sz="2000" b="0" i="0" u="none" strike="noStrike" kern="0" cap="none" spc="0" normalizeH="0" baseline="0" noProof="0" dirty="0">
                <a:ln>
                  <a:noFill/>
                </a:ln>
                <a:solidFill>
                  <a:srgbClr val="FFFFFF"/>
                </a:solidFill>
                <a:effectLst/>
                <a:uLnTx/>
                <a:uFillTx/>
                <a:latin typeface="Corbel"/>
                <a:ea typeface="+mn-ea"/>
                <a:cs typeface="Corbel"/>
              </a:rPr>
              <a:t>clients,</a:t>
            </a:r>
            <a:r>
              <a:rPr kumimoji="0" sz="2000" b="0" i="0" u="none" strike="noStrike" kern="0" cap="none" spc="-35" normalizeH="0" baseline="0" noProof="0" dirty="0">
                <a:ln>
                  <a:noFill/>
                </a:ln>
                <a:solidFill>
                  <a:srgbClr val="FFFFFF"/>
                </a:solidFill>
                <a:effectLst/>
                <a:uLnTx/>
                <a:uFillTx/>
                <a:latin typeface="Corbel"/>
                <a:ea typeface="+mn-ea"/>
                <a:cs typeface="Corbel"/>
              </a:rPr>
              <a:t> </a:t>
            </a:r>
            <a:r>
              <a:rPr kumimoji="0" sz="2000" b="0" i="0" u="none" strike="noStrike" kern="0" cap="none" spc="0" normalizeH="0" baseline="0" noProof="0" dirty="0">
                <a:ln>
                  <a:noFill/>
                </a:ln>
                <a:solidFill>
                  <a:srgbClr val="FFFFFF"/>
                </a:solidFill>
                <a:effectLst/>
                <a:uLnTx/>
                <a:uFillTx/>
                <a:latin typeface="Corbel"/>
                <a:ea typeface="+mn-ea"/>
                <a:cs typeface="Corbel"/>
              </a:rPr>
              <a:t>if</a:t>
            </a:r>
            <a:r>
              <a:rPr kumimoji="0" sz="2000" b="0" i="0" u="none" strike="noStrike" kern="0" cap="none" spc="-10" normalizeH="0" baseline="0" noProof="0" dirty="0">
                <a:ln>
                  <a:noFill/>
                </a:ln>
                <a:solidFill>
                  <a:srgbClr val="FFFFFF"/>
                </a:solidFill>
                <a:effectLst/>
                <a:uLnTx/>
                <a:uFillTx/>
                <a:latin typeface="Corbel"/>
                <a:ea typeface="+mn-ea"/>
                <a:cs typeface="Corbel"/>
              </a:rPr>
              <a:t> needed)</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p:cNvSpPr/>
          <p:nvPr/>
        </p:nvSpPr>
        <p:spPr>
          <a:xfrm>
            <a:off x="11815571" y="758951"/>
            <a:ext cx="376555" cy="5331460"/>
          </a:xfrm>
          <a:custGeom>
            <a:avLst/>
            <a:gdLst/>
            <a:ahLst/>
            <a:cxnLst/>
            <a:rect l="l" t="t" r="r" b="b"/>
            <a:pathLst>
              <a:path w="376554" h="5331460">
                <a:moveTo>
                  <a:pt x="376427" y="0"/>
                </a:moveTo>
                <a:lnTo>
                  <a:pt x="0" y="0"/>
                </a:lnTo>
                <a:lnTo>
                  <a:pt x="0" y="5330952"/>
                </a:lnTo>
                <a:lnTo>
                  <a:pt x="376427" y="5330952"/>
                </a:lnTo>
                <a:lnTo>
                  <a:pt x="37642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426859296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03631" y="2396997"/>
            <a:ext cx="2186305" cy="1671955"/>
          </a:xfrm>
          <a:prstGeom prst="rect">
            <a:avLst/>
          </a:prstGeom>
        </p:spPr>
        <p:txBody>
          <a:bodyPr vert="horz" wrap="square" lIns="0" tIns="12700" rIns="0" bIns="0" rtlCol="0">
            <a:spAutoFit/>
          </a:bodyPr>
          <a:lstStyle/>
          <a:p>
            <a:pPr marL="12700" marR="5080">
              <a:lnSpc>
                <a:spcPct val="100000"/>
              </a:lnSpc>
              <a:spcBef>
                <a:spcPts val="100"/>
              </a:spcBef>
            </a:pPr>
            <a:r>
              <a:rPr spc="-10" dirty="0"/>
              <a:t>Ryan</a:t>
            </a:r>
            <a:r>
              <a:rPr spc="-180" dirty="0"/>
              <a:t> </a:t>
            </a:r>
            <a:r>
              <a:rPr spc="-10" dirty="0"/>
              <a:t>White </a:t>
            </a:r>
            <a:r>
              <a:rPr dirty="0"/>
              <a:t>Part</a:t>
            </a:r>
            <a:r>
              <a:rPr spc="-190" dirty="0"/>
              <a:t> </a:t>
            </a:r>
            <a:r>
              <a:rPr spc="-50" dirty="0"/>
              <a:t>A </a:t>
            </a:r>
            <a:r>
              <a:rPr spc="-10" dirty="0"/>
              <a:t>Services</a:t>
            </a:r>
          </a:p>
        </p:txBody>
      </p:sp>
      <p:pic>
        <p:nvPicPr>
          <p:cNvPr id="4" name="Picture 3"/>
          <p:cNvPicPr>
            <a:picLocks noChangeAspect="1"/>
          </p:cNvPicPr>
          <p:nvPr/>
        </p:nvPicPr>
        <p:blipFill>
          <a:blip r:embed="rId2"/>
          <a:stretch>
            <a:fillRect/>
          </a:stretch>
        </p:blipFill>
        <p:spPr>
          <a:xfrm>
            <a:off x="5007637" y="226646"/>
            <a:ext cx="4857332" cy="6476443"/>
          </a:xfrm>
          <a:prstGeom prst="rect">
            <a:avLst/>
          </a:prstGeom>
        </p:spPr>
      </p:pic>
    </p:spTree>
    <p:extLst>
      <p:ext uri="{BB962C8B-B14F-4D97-AF65-F5344CB8AC3E}">
        <p14:creationId xmlns:p14="http://schemas.microsoft.com/office/powerpoint/2010/main" val="24646749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1737486"/>
            <a:ext cx="2232025" cy="1068070"/>
          </a:xfrm>
          <a:prstGeom prst="rect">
            <a:avLst/>
          </a:prstGeom>
        </p:spPr>
        <p:txBody>
          <a:bodyPr vert="horz" wrap="square" lIns="0" tIns="74295" rIns="0" bIns="0" rtlCol="0">
            <a:spAutoFit/>
          </a:bodyPr>
          <a:lstStyle/>
          <a:p>
            <a:pPr marL="12700" marR="5080">
              <a:lnSpc>
                <a:spcPts val="3890"/>
              </a:lnSpc>
              <a:spcBef>
                <a:spcPts val="585"/>
              </a:spcBef>
            </a:pPr>
            <a:r>
              <a:rPr b="1" spc="-70" dirty="0">
                <a:latin typeface="Corbel"/>
                <a:cs typeface="Corbel"/>
              </a:rPr>
              <a:t>Ryan</a:t>
            </a:r>
            <a:r>
              <a:rPr b="1" spc="-280" dirty="0">
                <a:latin typeface="Corbel"/>
                <a:cs typeface="Corbel"/>
              </a:rPr>
              <a:t> </a:t>
            </a:r>
            <a:r>
              <a:rPr b="1" spc="-50" dirty="0">
                <a:latin typeface="Corbel"/>
                <a:cs typeface="Corbel"/>
              </a:rPr>
              <a:t>White </a:t>
            </a:r>
            <a:r>
              <a:rPr b="1" spc="-65" dirty="0">
                <a:latin typeface="Corbel"/>
                <a:cs typeface="Corbel"/>
              </a:rPr>
              <a:t>Part</a:t>
            </a:r>
            <a:r>
              <a:rPr b="1" spc="-254" dirty="0">
                <a:latin typeface="Corbel"/>
                <a:cs typeface="Corbel"/>
              </a:rPr>
              <a:t> </a:t>
            </a:r>
            <a:r>
              <a:rPr b="1" spc="-50" dirty="0">
                <a:latin typeface="Corbel"/>
                <a:cs typeface="Corbel"/>
              </a:rPr>
              <a:t>A</a:t>
            </a:r>
          </a:p>
        </p:txBody>
      </p:sp>
      <p:sp>
        <p:nvSpPr>
          <p:cNvPr id="3" name="object 3"/>
          <p:cNvSpPr txBox="1"/>
          <p:nvPr/>
        </p:nvSpPr>
        <p:spPr>
          <a:xfrm>
            <a:off x="331724" y="3219069"/>
            <a:ext cx="1807210" cy="1774825"/>
          </a:xfrm>
          <a:prstGeom prst="rect">
            <a:avLst/>
          </a:prstGeom>
        </p:spPr>
        <p:txBody>
          <a:bodyPr vert="horz" wrap="square" lIns="0" tIns="12700" rIns="0" bIns="0" rtlCol="0">
            <a:spAutoFit/>
          </a:bodyPr>
          <a:lstStyle/>
          <a:p>
            <a:pPr marL="12700" marR="0" lvl="0" indent="0" algn="l" defTabSz="914400" rtl="0" eaLnBrk="1" fontAlgn="auto" latinLnBrk="0" hangingPunct="1">
              <a:lnSpc>
                <a:spcPts val="4029"/>
              </a:lnSpc>
              <a:spcBef>
                <a:spcPts val="100"/>
              </a:spcBef>
              <a:spcAft>
                <a:spcPts val="0"/>
              </a:spcAft>
              <a:buClrTx/>
              <a:buSzTx/>
              <a:buFontTx/>
              <a:buNone/>
              <a:tabLst/>
              <a:defRPr/>
            </a:pPr>
            <a:r>
              <a:rPr kumimoji="0" sz="3600" b="0" i="0" u="none" strike="noStrike" kern="0" cap="none" spc="-20" normalizeH="0" baseline="0" noProof="0" dirty="0">
                <a:ln>
                  <a:noFill/>
                </a:ln>
                <a:solidFill>
                  <a:srgbClr val="FFFFFF"/>
                </a:solidFill>
                <a:effectLst/>
                <a:uLnTx/>
                <a:uFillTx/>
                <a:latin typeface="Corbel"/>
                <a:ea typeface="+mn-ea"/>
                <a:cs typeface="Corbel"/>
              </a:rPr>
              <a:t>2026</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a:p>
            <a:pPr marL="12700" marR="5080" lvl="0" indent="0" algn="l" defTabSz="914400" rtl="0" eaLnBrk="1" fontAlgn="auto" latinLnBrk="0" hangingPunct="1">
              <a:lnSpc>
                <a:spcPts val="4760"/>
              </a:lnSpc>
              <a:spcBef>
                <a:spcPts val="300"/>
              </a:spcBef>
              <a:spcAft>
                <a:spcPts val="0"/>
              </a:spcAft>
              <a:buClrTx/>
              <a:buSzTx/>
              <a:buFontTx/>
              <a:buNone/>
              <a:tabLst/>
              <a:defRPr/>
            </a:pPr>
            <a:r>
              <a:rPr kumimoji="0" sz="4400" b="0" i="0" u="none" strike="noStrike" kern="0" cap="none" spc="-70" normalizeH="0" baseline="0" noProof="0" dirty="0">
                <a:ln>
                  <a:noFill/>
                </a:ln>
                <a:solidFill>
                  <a:srgbClr val="FFFFFF"/>
                </a:solidFill>
                <a:effectLst/>
                <a:uLnTx/>
                <a:uFillTx/>
                <a:latin typeface="Corbel"/>
                <a:ea typeface="+mn-ea"/>
                <a:cs typeface="Corbel"/>
              </a:rPr>
              <a:t>Referral </a:t>
            </a:r>
            <a:r>
              <a:rPr kumimoji="0" sz="4400" b="0" i="0" u="none" strike="noStrike" kern="0" cap="none" spc="-10" normalizeH="0" baseline="0" noProof="0" dirty="0">
                <a:ln>
                  <a:noFill/>
                </a:ln>
                <a:solidFill>
                  <a:srgbClr val="FFFFFF"/>
                </a:solidFill>
                <a:effectLst/>
                <a:uLnTx/>
                <a:uFillTx/>
                <a:latin typeface="Corbel"/>
                <a:ea typeface="+mn-ea"/>
                <a:cs typeface="Corbel"/>
              </a:rPr>
              <a:t>Process</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p:cNvSpPr txBox="1"/>
          <p:nvPr/>
        </p:nvSpPr>
        <p:spPr>
          <a:xfrm>
            <a:off x="4438903" y="1312751"/>
            <a:ext cx="6317615" cy="939800"/>
          </a:xfrm>
          <a:prstGeom prst="rect">
            <a:avLst/>
          </a:prstGeom>
        </p:spPr>
        <p:txBody>
          <a:bodyPr vert="horz" wrap="square" lIns="0" tIns="164465" rIns="0" bIns="0" rtlCol="0">
            <a:spAutoFit/>
          </a:bodyPr>
          <a:lstStyle/>
          <a:p>
            <a:pPr marL="12700" marR="0" lvl="0" indent="0" algn="l" defTabSz="914400" rtl="0" eaLnBrk="1" fontAlgn="auto" latinLnBrk="0" hangingPunct="1">
              <a:lnSpc>
                <a:spcPct val="100000"/>
              </a:lnSpc>
              <a:spcBef>
                <a:spcPts val="1295"/>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orbel"/>
                <a:ea typeface="+mn-ea"/>
                <a:cs typeface="Corbel"/>
              </a:rPr>
              <a:t>Anyone</a:t>
            </a:r>
            <a:r>
              <a:rPr kumimoji="0" sz="2000" b="1" i="0" u="none" strike="noStrike" kern="0" cap="none" spc="-5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can</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refer</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someone</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to MDC</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for</a:t>
            </a:r>
            <a:r>
              <a:rPr kumimoji="0" sz="2000" b="1" i="0" u="none" strike="noStrike" kern="0" cap="none" spc="-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Ryan</a:t>
            </a:r>
            <a:r>
              <a:rPr kumimoji="0" sz="2000" b="1" i="0" u="none" strike="noStrike" kern="0" cap="none" spc="-1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White,</a:t>
            </a:r>
            <a:r>
              <a:rPr kumimoji="0" sz="2000" b="1" i="0" u="none" strike="noStrike" kern="0" cap="none" spc="-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Part</a:t>
            </a:r>
            <a:r>
              <a:rPr kumimoji="0" sz="2000" b="1" i="0" u="none" strike="noStrike" kern="0" cap="none" spc="-9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50" normalizeH="0" baseline="0" noProof="0" dirty="0">
                <a:ln>
                  <a:noFill/>
                </a:ln>
                <a:solidFill>
                  <a:sysClr val="windowText" lastClr="000000"/>
                </a:solidFill>
                <a:effectLst/>
                <a:uLnTx/>
                <a:uFillTx/>
                <a:latin typeface="Corbel"/>
                <a:ea typeface="+mn-ea"/>
                <a:cs typeface="Corbel"/>
              </a:rPr>
              <a:t>A</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1200"/>
              </a:spcBef>
              <a:spcAft>
                <a:spcPts val="0"/>
              </a:spcAft>
              <a:buClrTx/>
              <a:buSzTx/>
              <a:buFontTx/>
              <a:buNone/>
              <a:tabLst/>
              <a:defRPr/>
            </a:pPr>
            <a:r>
              <a:rPr kumimoji="0" sz="2000" b="1" i="0" u="none" strike="noStrike" kern="0" cap="none" spc="-10" normalizeH="0" baseline="0" noProof="0" dirty="0">
                <a:ln>
                  <a:noFill/>
                </a:ln>
                <a:solidFill>
                  <a:sysClr val="windowText" lastClr="000000"/>
                </a:solidFill>
                <a:effectLst/>
                <a:uLnTx/>
                <a:uFillTx/>
                <a:latin typeface="Corbel"/>
                <a:ea typeface="+mn-ea"/>
                <a:cs typeface="Corbel"/>
              </a:rPr>
              <a:t>Services.</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4941823" y="2409190"/>
            <a:ext cx="3486150"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0" cap="none" spc="-10" normalizeH="0" baseline="0" noProof="0" dirty="0">
                <a:ln>
                  <a:noFill/>
                </a:ln>
                <a:solidFill>
                  <a:sysClr val="windowText" lastClr="000000"/>
                </a:solidFill>
                <a:effectLst/>
                <a:uLnTx/>
                <a:uFillTx/>
                <a:latin typeface="Corbel"/>
                <a:ea typeface="+mn-ea"/>
                <a:cs typeface="Corbel"/>
              </a:rPr>
              <a:t>Walk-</a:t>
            </a:r>
            <a:r>
              <a:rPr kumimoji="0" sz="1800" b="1" i="0" u="none" strike="noStrike" kern="0" cap="none" spc="0" normalizeH="0" baseline="0" noProof="0" dirty="0">
                <a:ln>
                  <a:noFill/>
                </a:ln>
                <a:solidFill>
                  <a:sysClr val="windowText" lastClr="000000"/>
                </a:solidFill>
                <a:effectLst/>
                <a:uLnTx/>
                <a:uFillTx/>
                <a:latin typeface="Corbel"/>
                <a:ea typeface="+mn-ea"/>
                <a:cs typeface="Corbel"/>
              </a:rPr>
              <a:t>in</a:t>
            </a:r>
            <a:r>
              <a:rPr kumimoji="0" sz="18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0" normalizeH="0" baseline="0" noProof="0" dirty="0">
                <a:ln>
                  <a:noFill/>
                </a:ln>
                <a:solidFill>
                  <a:sysClr val="windowText" lastClr="000000"/>
                </a:solidFill>
                <a:effectLst/>
                <a:uLnTx/>
                <a:uFillTx/>
                <a:latin typeface="Corbel"/>
                <a:ea typeface="+mn-ea"/>
                <a:cs typeface="Corbel"/>
              </a:rPr>
              <a:t>or</a:t>
            </a:r>
            <a:r>
              <a:rPr kumimoji="0" sz="1800" b="1" i="0" u="none" strike="noStrike" kern="0" cap="none" spc="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0" normalizeH="0" baseline="0" noProof="0" dirty="0">
                <a:ln>
                  <a:noFill/>
                </a:ln>
                <a:solidFill>
                  <a:sysClr val="windowText" lastClr="000000"/>
                </a:solidFill>
                <a:effectLst/>
                <a:uLnTx/>
                <a:uFillTx/>
                <a:latin typeface="Corbel"/>
                <a:ea typeface="+mn-ea"/>
                <a:cs typeface="Corbel"/>
              </a:rPr>
              <a:t>call</a:t>
            </a:r>
            <a:r>
              <a:rPr kumimoji="0" sz="18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0" normalizeH="0" baseline="0" noProof="0" dirty="0">
                <a:ln>
                  <a:noFill/>
                </a:ln>
                <a:solidFill>
                  <a:sysClr val="windowText" lastClr="000000"/>
                </a:solidFill>
                <a:effectLst/>
                <a:uLnTx/>
                <a:uFillTx/>
                <a:latin typeface="Corbel"/>
                <a:ea typeface="+mn-ea"/>
                <a:cs typeface="Corbel"/>
              </a:rPr>
              <a:t>(216)</a:t>
            </a:r>
            <a:r>
              <a:rPr kumimoji="0" sz="18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10" normalizeH="0" baseline="0" noProof="0" dirty="0">
                <a:ln>
                  <a:noFill/>
                </a:ln>
                <a:solidFill>
                  <a:sysClr val="windowText" lastClr="000000"/>
                </a:solidFill>
                <a:effectLst/>
                <a:uLnTx/>
                <a:uFillTx/>
                <a:latin typeface="Corbel"/>
                <a:ea typeface="+mn-ea"/>
                <a:cs typeface="Corbel"/>
              </a:rPr>
              <a:t>631-</a:t>
            </a:r>
            <a:r>
              <a:rPr kumimoji="0" sz="1800" b="1" i="0" u="none" strike="noStrike" kern="0" cap="none" spc="0" normalizeH="0" baseline="0" noProof="0" dirty="0">
                <a:ln>
                  <a:noFill/>
                </a:ln>
                <a:solidFill>
                  <a:sysClr val="windowText" lastClr="000000"/>
                </a:solidFill>
                <a:effectLst/>
                <a:uLnTx/>
                <a:uFillTx/>
                <a:latin typeface="Corbel"/>
                <a:ea typeface="+mn-ea"/>
                <a:cs typeface="Corbel"/>
              </a:rPr>
              <a:t>5800,</a:t>
            </a:r>
            <a:r>
              <a:rPr kumimoji="0" sz="1800" b="1" i="0" u="none" strike="noStrike" kern="0" cap="none" spc="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20" normalizeH="0" baseline="0" noProof="0" dirty="0">
                <a:ln>
                  <a:noFill/>
                </a:ln>
                <a:solidFill>
                  <a:sysClr val="windowText" lastClr="000000"/>
                </a:solidFill>
                <a:effectLst/>
                <a:uLnTx/>
                <a:uFillTx/>
                <a:latin typeface="Corbel"/>
                <a:ea typeface="+mn-ea"/>
                <a:cs typeface="Corbel"/>
              </a:rPr>
              <a:t>x120</a:t>
            </a:r>
            <a:endParaRPr kumimoji="0" sz="1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4438903" y="3355060"/>
            <a:ext cx="5547360" cy="93980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orbel"/>
                <a:ea typeface="+mn-ea"/>
                <a:cs typeface="Corbel"/>
              </a:rPr>
              <a:t>MDC</a:t>
            </a:r>
            <a:r>
              <a:rPr kumimoji="0" sz="2000" b="1" i="0" u="none" strike="noStrike" kern="0" cap="none" spc="-4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actively</a:t>
            </a:r>
            <a:r>
              <a:rPr kumimoji="0" sz="2000" b="1" i="0" u="none" strike="noStrike" kern="0" cap="none" spc="-4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collaborates</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with</a:t>
            </a:r>
            <a:r>
              <a:rPr kumimoji="0" sz="2000" b="1" i="0" u="none" strike="noStrike" kern="0" cap="none" spc="-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several</a:t>
            </a:r>
            <a:r>
              <a:rPr kumimoji="0" sz="2000" b="1" i="0" u="none" strike="noStrike" kern="0" cap="none" spc="-5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community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partners</a:t>
            </a:r>
            <a:r>
              <a:rPr kumimoji="0" sz="2000" b="1" i="0" u="none" strike="noStrike" kern="0" cap="none" spc="-4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to</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serve</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the</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community</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7" name="object 7"/>
          <p:cNvSpPr txBox="1"/>
          <p:nvPr/>
        </p:nvSpPr>
        <p:spPr>
          <a:xfrm>
            <a:off x="4941823" y="4451730"/>
            <a:ext cx="134048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orbel"/>
                <a:ea typeface="+mn-ea"/>
                <a:cs typeface="Corbel"/>
              </a:rPr>
              <a:t>Metro</a:t>
            </a:r>
            <a:r>
              <a:rPr kumimoji="0" sz="1800" b="1" i="0" u="none" strike="noStrike" kern="0" cap="none" spc="-45"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10" normalizeH="0" baseline="0" noProof="0" dirty="0">
                <a:ln>
                  <a:noFill/>
                </a:ln>
                <a:solidFill>
                  <a:sysClr val="windowText" lastClr="000000"/>
                </a:solidFill>
                <a:effectLst/>
                <a:uLnTx/>
                <a:uFillTx/>
                <a:latin typeface="Corbel"/>
                <a:ea typeface="+mn-ea"/>
                <a:cs typeface="Corbel"/>
              </a:rPr>
              <a:t>Health</a:t>
            </a:r>
            <a:endParaRPr kumimoji="0" sz="1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8" name="object 8"/>
          <p:cNvSpPr txBox="1"/>
          <p:nvPr/>
        </p:nvSpPr>
        <p:spPr>
          <a:xfrm>
            <a:off x="4941823" y="4939665"/>
            <a:ext cx="1913889"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orbel"/>
                <a:ea typeface="+mn-ea"/>
                <a:cs typeface="Corbel"/>
              </a:rPr>
              <a:t>University</a:t>
            </a:r>
            <a:r>
              <a:rPr kumimoji="0" sz="1800" b="1" i="0" u="none" strike="noStrike" kern="0" cap="none" spc="-70" normalizeH="0" baseline="0" noProof="0" dirty="0">
                <a:ln>
                  <a:noFill/>
                </a:ln>
                <a:solidFill>
                  <a:sysClr val="windowText" lastClr="000000"/>
                </a:solidFill>
                <a:effectLst/>
                <a:uLnTx/>
                <a:uFillTx/>
                <a:latin typeface="Corbel"/>
                <a:ea typeface="+mn-ea"/>
                <a:cs typeface="Corbel"/>
              </a:rPr>
              <a:t> </a:t>
            </a:r>
            <a:r>
              <a:rPr kumimoji="0" sz="1800" b="1" i="0" u="none" strike="noStrike" kern="0" cap="none" spc="-10" normalizeH="0" baseline="0" noProof="0" dirty="0">
                <a:ln>
                  <a:noFill/>
                </a:ln>
                <a:solidFill>
                  <a:sysClr val="windowText" lastClr="000000"/>
                </a:solidFill>
                <a:effectLst/>
                <a:uLnTx/>
                <a:uFillTx/>
                <a:latin typeface="Corbel"/>
                <a:ea typeface="+mn-ea"/>
                <a:cs typeface="Corbel"/>
              </a:rPr>
              <a:t>Hospital</a:t>
            </a:r>
            <a:endParaRPr kumimoji="0" sz="18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113221282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1737486"/>
            <a:ext cx="2232025" cy="1068070"/>
          </a:xfrm>
          <a:prstGeom prst="rect">
            <a:avLst/>
          </a:prstGeom>
        </p:spPr>
        <p:txBody>
          <a:bodyPr vert="horz" wrap="square" lIns="0" tIns="74295" rIns="0" bIns="0" rtlCol="0">
            <a:spAutoFit/>
          </a:bodyPr>
          <a:lstStyle/>
          <a:p>
            <a:pPr marL="12700" marR="5080">
              <a:lnSpc>
                <a:spcPts val="3890"/>
              </a:lnSpc>
              <a:spcBef>
                <a:spcPts val="585"/>
              </a:spcBef>
            </a:pPr>
            <a:r>
              <a:rPr b="1" spc="-70" dirty="0">
                <a:latin typeface="Corbel"/>
                <a:cs typeface="Corbel"/>
              </a:rPr>
              <a:t>Ryan</a:t>
            </a:r>
            <a:r>
              <a:rPr b="1" spc="-280" dirty="0">
                <a:latin typeface="Corbel"/>
                <a:cs typeface="Corbel"/>
              </a:rPr>
              <a:t> </a:t>
            </a:r>
            <a:r>
              <a:rPr b="1" spc="-50" dirty="0">
                <a:latin typeface="Corbel"/>
                <a:cs typeface="Corbel"/>
              </a:rPr>
              <a:t>White </a:t>
            </a:r>
            <a:r>
              <a:rPr b="1" spc="-65" dirty="0">
                <a:latin typeface="Corbel"/>
                <a:cs typeface="Corbel"/>
              </a:rPr>
              <a:t>Part</a:t>
            </a:r>
            <a:r>
              <a:rPr b="1" spc="-254" dirty="0">
                <a:latin typeface="Corbel"/>
                <a:cs typeface="Corbel"/>
              </a:rPr>
              <a:t> </a:t>
            </a:r>
            <a:r>
              <a:rPr b="1" spc="-50" dirty="0">
                <a:latin typeface="Corbel"/>
                <a:cs typeface="Corbel"/>
              </a:rPr>
              <a:t>A</a:t>
            </a:r>
          </a:p>
        </p:txBody>
      </p:sp>
      <p:sp>
        <p:nvSpPr>
          <p:cNvPr id="3" name="object 3"/>
          <p:cNvSpPr txBox="1"/>
          <p:nvPr/>
        </p:nvSpPr>
        <p:spPr>
          <a:xfrm>
            <a:off x="331724" y="3219069"/>
            <a:ext cx="1807210" cy="1774825"/>
          </a:xfrm>
          <a:prstGeom prst="rect">
            <a:avLst/>
          </a:prstGeom>
        </p:spPr>
        <p:txBody>
          <a:bodyPr vert="horz" wrap="square" lIns="0" tIns="12700" rIns="0" bIns="0" rtlCol="0">
            <a:spAutoFit/>
          </a:bodyPr>
          <a:lstStyle/>
          <a:p>
            <a:pPr marL="12700" marR="0" lvl="0" indent="0" algn="l" defTabSz="914400" rtl="0" eaLnBrk="1" fontAlgn="auto" latinLnBrk="0" hangingPunct="1">
              <a:lnSpc>
                <a:spcPts val="4029"/>
              </a:lnSpc>
              <a:spcBef>
                <a:spcPts val="100"/>
              </a:spcBef>
              <a:spcAft>
                <a:spcPts val="0"/>
              </a:spcAft>
              <a:buClrTx/>
              <a:buSzTx/>
              <a:buFontTx/>
              <a:buNone/>
              <a:tabLst/>
              <a:defRPr/>
            </a:pPr>
            <a:r>
              <a:rPr kumimoji="0" sz="3600" b="0" i="0" u="none" strike="noStrike" kern="0" cap="none" spc="-20" normalizeH="0" baseline="0" noProof="0" dirty="0">
                <a:ln>
                  <a:noFill/>
                </a:ln>
                <a:solidFill>
                  <a:srgbClr val="FFFFFF"/>
                </a:solidFill>
                <a:effectLst/>
                <a:uLnTx/>
                <a:uFillTx/>
                <a:latin typeface="Corbel"/>
                <a:ea typeface="+mn-ea"/>
                <a:cs typeface="Corbel"/>
              </a:rPr>
              <a:t>2026</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a:p>
            <a:pPr marL="12700" marR="5080" lvl="0" indent="0" algn="l" defTabSz="914400" rtl="0" eaLnBrk="1" fontAlgn="auto" latinLnBrk="0" hangingPunct="1">
              <a:lnSpc>
                <a:spcPts val="4760"/>
              </a:lnSpc>
              <a:spcBef>
                <a:spcPts val="300"/>
              </a:spcBef>
              <a:spcAft>
                <a:spcPts val="0"/>
              </a:spcAft>
              <a:buClrTx/>
              <a:buSzTx/>
              <a:buFontTx/>
              <a:buNone/>
              <a:tabLst/>
              <a:defRPr/>
            </a:pPr>
            <a:r>
              <a:rPr kumimoji="0" sz="4400" b="0" i="0" u="none" strike="noStrike" kern="0" cap="none" spc="-70" normalizeH="0" baseline="0" noProof="0" dirty="0">
                <a:ln>
                  <a:noFill/>
                </a:ln>
                <a:solidFill>
                  <a:srgbClr val="FFFFFF"/>
                </a:solidFill>
                <a:effectLst/>
                <a:uLnTx/>
                <a:uFillTx/>
                <a:latin typeface="Corbel"/>
                <a:ea typeface="+mn-ea"/>
                <a:cs typeface="Corbel"/>
              </a:rPr>
              <a:t>Referral </a:t>
            </a:r>
            <a:r>
              <a:rPr kumimoji="0" sz="4400" b="0" i="0" u="none" strike="noStrike" kern="0" cap="none" spc="-10" normalizeH="0" baseline="0" noProof="0" dirty="0">
                <a:ln>
                  <a:noFill/>
                </a:ln>
                <a:solidFill>
                  <a:srgbClr val="FFFFFF"/>
                </a:solidFill>
                <a:effectLst/>
                <a:uLnTx/>
                <a:uFillTx/>
                <a:latin typeface="Corbel"/>
                <a:ea typeface="+mn-ea"/>
                <a:cs typeface="Corbel"/>
              </a:rPr>
              <a:t>Process</a:t>
            </a:r>
            <a:endParaRPr kumimoji="0" sz="4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p:cNvSpPr txBox="1"/>
          <p:nvPr/>
        </p:nvSpPr>
        <p:spPr>
          <a:xfrm>
            <a:off x="4438903" y="1737715"/>
            <a:ext cx="6351270" cy="1397000"/>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50000"/>
              </a:lnSpc>
              <a:spcBef>
                <a:spcPts val="100"/>
              </a:spcBef>
              <a:spcAft>
                <a:spcPts val="0"/>
              </a:spcAft>
              <a:buClrTx/>
              <a:buSzTx/>
              <a:buFontTx/>
              <a:buNone/>
              <a:tabLst/>
              <a:defRPr/>
            </a:pPr>
            <a:r>
              <a:rPr kumimoji="0" sz="2000" b="1" i="0" u="none" strike="noStrike" kern="0" cap="none" spc="0" normalizeH="0" baseline="0" noProof="0" dirty="0">
                <a:ln>
                  <a:noFill/>
                </a:ln>
                <a:solidFill>
                  <a:sysClr val="windowText" lastClr="000000"/>
                </a:solidFill>
                <a:effectLst/>
                <a:uLnTx/>
                <a:uFillTx/>
                <a:latin typeface="Corbel"/>
                <a:ea typeface="+mn-ea"/>
                <a:cs typeface="Corbel"/>
              </a:rPr>
              <a:t>As</a:t>
            </a:r>
            <a:r>
              <a:rPr kumimoji="0" sz="2000" b="1" i="0" u="none" strike="noStrike" kern="0" cap="none" spc="-5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part</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of</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a:t>
            </a:r>
            <a:r>
              <a:rPr kumimoji="0" sz="2000" b="1" i="0" u="none" strike="noStrike" kern="0" cap="none" spc="-10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CQM</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process</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to</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increase</a:t>
            </a:r>
            <a:r>
              <a:rPr kumimoji="0" sz="2000" b="1" i="0" u="none" strike="noStrike" kern="0" cap="none" spc="-4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Ryan</a:t>
            </a:r>
            <a:r>
              <a:rPr kumimoji="0" sz="2000" b="1" i="0" u="none" strike="noStrike" kern="0" cap="none" spc="-1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White</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Part</a:t>
            </a:r>
            <a:r>
              <a:rPr kumimoji="0" sz="2000" b="1" i="0" u="none" strike="noStrike" kern="0" cap="none" spc="-10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50" normalizeH="0" baseline="0" noProof="0" dirty="0">
                <a:ln>
                  <a:noFill/>
                </a:ln>
                <a:solidFill>
                  <a:sysClr val="windowText" lastClr="000000"/>
                </a:solidFill>
                <a:effectLst/>
                <a:uLnTx/>
                <a:uFillTx/>
                <a:latin typeface="Corbel"/>
                <a:ea typeface="+mn-ea"/>
                <a:cs typeface="Corbel"/>
              </a:rPr>
              <a:t>A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consumer</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engagement,</a:t>
            </a:r>
            <a:r>
              <a:rPr kumimoji="0" sz="2000" b="1" i="0" u="none" strike="noStrike" kern="0" cap="none" spc="-6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MDC</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is</a:t>
            </a:r>
            <a:r>
              <a:rPr kumimoji="0" sz="2000" b="1" i="0" u="none" strike="noStrike" kern="0" cap="none" spc="-2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collaborating</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with</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referral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sources</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in</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 2026</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to</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ensure</a:t>
            </a:r>
            <a:r>
              <a:rPr kumimoji="0" sz="2000" b="1" i="0" u="none" strike="noStrike" kern="0" cap="none" spc="-2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warm</a:t>
            </a:r>
            <a:r>
              <a:rPr kumimoji="0" sz="2000" b="1" i="0" u="none" strike="noStrike" kern="0" cap="none" spc="-3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hand-</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off:</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4438903" y="3262096"/>
            <a:ext cx="5593080" cy="939800"/>
          </a:xfrm>
          <a:prstGeom prst="rect">
            <a:avLst/>
          </a:prstGeom>
        </p:spPr>
        <p:txBody>
          <a:bodyPr vert="horz" wrap="square" lIns="0" tIns="12700" rIns="0" bIns="0" rtlCol="0">
            <a:spAutoFit/>
          </a:bodyPr>
          <a:lstStyle/>
          <a:p>
            <a:pPr marL="195580" marR="5080" lvl="0" indent="-182880" algn="l" defTabSz="914400" rtl="0" eaLnBrk="1" fontAlgn="auto" latinLnBrk="0" hangingPunct="1">
              <a:lnSpc>
                <a:spcPct val="150000"/>
              </a:lnSpc>
              <a:spcBef>
                <a:spcPts val="10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35" normalizeH="0" baseline="0" noProof="0" dirty="0">
                <a:ln>
                  <a:noFill/>
                </a:ln>
                <a:solidFill>
                  <a:srgbClr val="40B9D2"/>
                </a:solidFill>
                <a:effectLst/>
                <a:uLnTx/>
                <a:uFillTx/>
                <a:latin typeface="Segoe UI Symbol"/>
                <a:ea typeface="+mn-ea"/>
                <a:cs typeface="Segoe UI Symbo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Joint</a:t>
            </a:r>
            <a:r>
              <a:rPr kumimoji="0" sz="2000" b="1" i="0" u="none" strike="noStrike" kern="0" cap="none" spc="-2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meeting</a:t>
            </a:r>
            <a:r>
              <a:rPr kumimoji="0" sz="2000" b="1" i="0" u="none" strike="noStrike" kern="0" cap="none" spc="-4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with</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consumer,</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MDC</a:t>
            </a:r>
            <a:r>
              <a:rPr kumimoji="0" sz="2000" b="1" i="0" u="none" strike="noStrike" kern="0" cap="none" spc="-3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and</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Referring Partner</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4438903" y="4480382"/>
            <a:ext cx="2557145" cy="331470"/>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rPr>
              <a:t> </a:t>
            </a:r>
            <a:r>
              <a:rPr kumimoji="0" sz="2000" b="1" i="0" u="none" strike="noStrike" kern="0" cap="none" spc="-10" normalizeH="0" baseline="0" noProof="0" dirty="0">
                <a:ln>
                  <a:noFill/>
                </a:ln>
                <a:solidFill>
                  <a:sysClr val="windowText" lastClr="000000"/>
                </a:solidFill>
                <a:effectLst/>
                <a:uLnTx/>
                <a:uFillTx/>
                <a:latin typeface="Corbel"/>
                <a:ea typeface="+mn-ea"/>
                <a:cs typeface="Corbel"/>
              </a:rPr>
              <a:t>3-</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way</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0" normalizeH="0" baseline="0" noProof="0" dirty="0">
                <a:ln>
                  <a:noFill/>
                </a:ln>
                <a:solidFill>
                  <a:sysClr val="windowText" lastClr="000000"/>
                </a:solidFill>
                <a:effectLst/>
                <a:uLnTx/>
                <a:uFillTx/>
                <a:latin typeface="Corbel"/>
                <a:ea typeface="+mn-ea"/>
                <a:cs typeface="Corbel"/>
              </a:rPr>
              <a:t>conference</a:t>
            </a:r>
            <a:r>
              <a:rPr kumimoji="0" sz="2000" b="1" i="0" u="none" strike="noStrike" kern="0" cap="none" spc="-15" normalizeH="0" baseline="0" noProof="0" dirty="0">
                <a:ln>
                  <a:noFill/>
                </a:ln>
                <a:solidFill>
                  <a:sysClr val="windowText" lastClr="000000"/>
                </a:solidFill>
                <a:effectLst/>
                <a:uLnTx/>
                <a:uFillTx/>
                <a:latin typeface="Corbel"/>
                <a:ea typeface="+mn-ea"/>
                <a:cs typeface="Corbel"/>
              </a:rPr>
              <a:t> </a:t>
            </a:r>
            <a:r>
              <a:rPr kumimoji="0" sz="2000" b="1" i="0" u="none" strike="noStrike" kern="0" cap="none" spc="-20" normalizeH="0" baseline="0" noProof="0" dirty="0">
                <a:ln>
                  <a:noFill/>
                </a:ln>
                <a:solidFill>
                  <a:sysClr val="windowText" lastClr="000000"/>
                </a:solidFill>
                <a:effectLst/>
                <a:uLnTx/>
                <a:uFillTx/>
                <a:latin typeface="Corbel"/>
                <a:ea typeface="+mn-ea"/>
                <a:cs typeface="Corbel"/>
              </a:rPr>
              <a:t>call</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272115983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2550998"/>
            <a:ext cx="2921000" cy="1630045"/>
          </a:xfrm>
          <a:prstGeom prst="rect">
            <a:avLst/>
          </a:prstGeom>
        </p:spPr>
        <p:txBody>
          <a:bodyPr vert="horz" wrap="square" lIns="0" tIns="68580" rIns="0" bIns="0" rtlCol="0">
            <a:spAutoFit/>
          </a:bodyPr>
          <a:lstStyle/>
          <a:p>
            <a:pPr marL="12700" marR="5080" lvl="0" indent="0" algn="l" defTabSz="914400" rtl="0" eaLnBrk="1" fontAlgn="auto" latinLnBrk="0" hangingPunct="1">
              <a:lnSpc>
                <a:spcPct val="90800"/>
              </a:lnSpc>
              <a:spcBef>
                <a:spcPts val="540"/>
              </a:spcBef>
              <a:spcAft>
                <a:spcPts val="0"/>
              </a:spcAft>
              <a:buClrTx/>
              <a:buSzTx/>
              <a:buFontTx/>
              <a:buNone/>
              <a:tabLst/>
              <a:defRPr/>
            </a:pPr>
            <a:r>
              <a:rPr kumimoji="0" sz="4000" b="0" i="0" u="none" strike="noStrike" kern="0" cap="none" spc="-70" normalizeH="0" baseline="0" noProof="0" dirty="0">
                <a:ln>
                  <a:noFill/>
                </a:ln>
                <a:solidFill>
                  <a:srgbClr val="FFFFFF"/>
                </a:solidFill>
                <a:effectLst/>
                <a:uLnTx/>
                <a:uFillTx/>
                <a:latin typeface="Corbel"/>
                <a:ea typeface="+mn-ea"/>
                <a:cs typeface="Corbel"/>
              </a:rPr>
              <a:t>Mental</a:t>
            </a:r>
            <a:r>
              <a:rPr kumimoji="0" sz="4000" b="0" i="0" u="none" strike="noStrike" kern="0" cap="none" spc="-85" normalizeH="0" baseline="0" noProof="0" dirty="0">
                <a:ln>
                  <a:noFill/>
                </a:ln>
                <a:solidFill>
                  <a:srgbClr val="FFFFFF"/>
                </a:solidFill>
                <a:effectLst/>
                <a:uLnTx/>
                <a:uFillTx/>
                <a:latin typeface="Corbel"/>
                <a:ea typeface="+mn-ea"/>
                <a:cs typeface="Corbel"/>
              </a:rPr>
              <a:t> </a:t>
            </a:r>
            <a:r>
              <a:rPr kumimoji="0" sz="4000" b="0" i="0" u="none" strike="noStrike" kern="0" cap="none" spc="-50" normalizeH="0" baseline="0" noProof="0" dirty="0">
                <a:ln>
                  <a:noFill/>
                </a:ln>
                <a:solidFill>
                  <a:srgbClr val="FFFFFF"/>
                </a:solidFill>
                <a:effectLst/>
                <a:uLnTx/>
                <a:uFillTx/>
                <a:latin typeface="Corbel"/>
                <a:ea typeface="+mn-ea"/>
                <a:cs typeface="Corbel"/>
              </a:rPr>
              <a:t>Health </a:t>
            </a:r>
            <a:r>
              <a:rPr kumimoji="0" sz="4000" b="0" i="0" u="none" strike="noStrike" kern="0" cap="none" spc="-10" normalizeH="0" baseline="0" noProof="0" dirty="0">
                <a:ln>
                  <a:noFill/>
                </a:ln>
                <a:solidFill>
                  <a:srgbClr val="FFFFFF"/>
                </a:solidFill>
                <a:effectLst/>
                <a:uLnTx/>
                <a:uFillTx/>
                <a:latin typeface="Corbel"/>
                <a:ea typeface="+mn-ea"/>
                <a:cs typeface="Corbel"/>
              </a:rPr>
              <a:t>Services </a:t>
            </a:r>
            <a:r>
              <a:rPr kumimoji="0" sz="3200" b="0" i="1" u="none" strike="noStrike" kern="0" cap="none" spc="-10" normalizeH="0" baseline="0" noProof="0" dirty="0">
                <a:ln>
                  <a:noFill/>
                </a:ln>
                <a:solidFill>
                  <a:srgbClr val="FFFFFF"/>
                </a:solidFill>
                <a:effectLst/>
                <a:uLnTx/>
                <a:uFillTx/>
                <a:latin typeface="Corbel"/>
                <a:ea typeface="+mn-ea"/>
                <a:cs typeface="Corbel"/>
              </a:rPr>
              <a:t>continued</a:t>
            </a:r>
            <a:endParaRPr kumimoji="0" sz="3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descr="$PPTXTitle"/>
          <p:cNvSpPr txBox="1">
            <a:spLocks noGrp="1"/>
          </p:cNvSpPr>
          <p:nvPr>
            <p:ph type="title"/>
          </p:nvPr>
        </p:nvSpPr>
        <p:spPr>
          <a:xfrm>
            <a:off x="3948429" y="865073"/>
            <a:ext cx="4101465" cy="528955"/>
          </a:xfrm>
          <a:prstGeom prst="rect">
            <a:avLst/>
          </a:prstGeom>
        </p:spPr>
        <p:txBody>
          <a:bodyPr vert="horz" wrap="square" lIns="0" tIns="12700" rIns="0" bIns="0" rtlCol="0">
            <a:spAutoFit/>
          </a:bodyPr>
          <a:lstStyle/>
          <a:p>
            <a:pPr marL="12700">
              <a:lnSpc>
                <a:spcPct val="100000"/>
              </a:lnSpc>
              <a:spcBef>
                <a:spcPts val="100"/>
              </a:spcBef>
            </a:pPr>
            <a:r>
              <a:rPr sz="3300" b="1" spc="-10" dirty="0">
                <a:solidFill>
                  <a:srgbClr val="585858"/>
                </a:solidFill>
                <a:latin typeface="Corbel"/>
                <a:cs typeface="Corbel"/>
              </a:rPr>
              <a:t>Individual</a:t>
            </a:r>
            <a:r>
              <a:rPr sz="3300" b="1" spc="-160" dirty="0">
                <a:solidFill>
                  <a:srgbClr val="585858"/>
                </a:solidFill>
                <a:latin typeface="Corbel"/>
                <a:cs typeface="Corbel"/>
              </a:rPr>
              <a:t> </a:t>
            </a:r>
            <a:r>
              <a:rPr sz="3300" b="1" spc="-10" dirty="0">
                <a:solidFill>
                  <a:srgbClr val="585858"/>
                </a:solidFill>
                <a:latin typeface="Corbel"/>
                <a:cs typeface="Corbel"/>
              </a:rPr>
              <a:t>Counseling*</a:t>
            </a:r>
            <a:endParaRPr sz="3300">
              <a:latin typeface="Corbel"/>
              <a:cs typeface="Corbel"/>
            </a:endParaRPr>
          </a:p>
        </p:txBody>
      </p:sp>
      <p:sp>
        <p:nvSpPr>
          <p:cNvPr id="4" name="object 4"/>
          <p:cNvSpPr txBox="1"/>
          <p:nvPr/>
        </p:nvSpPr>
        <p:spPr>
          <a:xfrm>
            <a:off x="3948429" y="1372336"/>
            <a:ext cx="4109085" cy="964565"/>
          </a:xfrm>
          <a:prstGeom prst="rect">
            <a:avLst/>
          </a:prstGeom>
        </p:spPr>
        <p:txBody>
          <a:bodyPr vert="horz" wrap="square" lIns="0" tIns="85725" rIns="0" bIns="0" rtlCol="0">
            <a:spAutoFit/>
          </a:bodyPr>
          <a:lstStyle/>
          <a:p>
            <a:pPr marL="12700" marR="0" lvl="0" indent="0" algn="l" defTabSz="914400" rtl="0" eaLnBrk="1" fontAlgn="auto" latinLnBrk="0" hangingPunct="1">
              <a:lnSpc>
                <a:spcPct val="100000"/>
              </a:lnSpc>
              <a:spcBef>
                <a:spcPts val="6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15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10" normalizeH="0" baseline="0" noProof="0" dirty="0">
                <a:ln>
                  <a:noFill/>
                </a:ln>
                <a:solidFill>
                  <a:srgbClr val="585858"/>
                </a:solidFill>
                <a:effectLst/>
                <a:uLnTx/>
                <a:uFillTx/>
                <a:latin typeface="Corbel"/>
                <a:ea typeface="+mn-ea"/>
                <a:cs typeface="Corbel"/>
              </a:rPr>
              <a:t>Office-Based</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5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18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10" normalizeH="0" baseline="0" noProof="0" dirty="0">
                <a:ln>
                  <a:noFill/>
                </a:ln>
                <a:solidFill>
                  <a:srgbClr val="585858"/>
                </a:solidFill>
                <a:effectLst/>
                <a:uLnTx/>
                <a:uFillTx/>
                <a:latin typeface="Corbel"/>
                <a:ea typeface="+mn-ea"/>
                <a:cs typeface="Corbel"/>
              </a:rPr>
              <a:t>In-</a:t>
            </a:r>
            <a:r>
              <a:rPr kumimoji="0" sz="2600" b="0" i="0" u="none" strike="noStrike" kern="0" cap="none" spc="0" normalizeH="0" baseline="0" noProof="0" dirty="0">
                <a:ln>
                  <a:noFill/>
                </a:ln>
                <a:solidFill>
                  <a:srgbClr val="585858"/>
                </a:solidFill>
                <a:effectLst/>
                <a:uLnTx/>
                <a:uFillTx/>
                <a:latin typeface="Corbel"/>
                <a:ea typeface="+mn-ea"/>
                <a:cs typeface="Corbel"/>
              </a:rPr>
              <a:t>Home/</a:t>
            </a:r>
            <a:r>
              <a:rPr kumimoji="0" sz="2600" b="0" i="0" u="none" strike="noStrike" kern="0" cap="none" spc="-95" normalizeH="0" baseline="0" noProof="0" dirty="0">
                <a:ln>
                  <a:noFill/>
                </a:ln>
                <a:solidFill>
                  <a:srgbClr val="585858"/>
                </a:solidFill>
                <a:effectLst/>
                <a:uLnTx/>
                <a:uFillTx/>
                <a:latin typeface="Corbel"/>
                <a:ea typeface="+mn-ea"/>
                <a:cs typeface="Corbel"/>
              </a:rPr>
              <a:t> </a:t>
            </a:r>
            <a:r>
              <a:rPr kumimoji="0" sz="2600" b="0" i="0" u="none" strike="noStrike" kern="0" cap="none" spc="-10" normalizeH="0" baseline="0" noProof="0" dirty="0">
                <a:ln>
                  <a:noFill/>
                </a:ln>
                <a:solidFill>
                  <a:srgbClr val="585858"/>
                </a:solidFill>
                <a:effectLst/>
                <a:uLnTx/>
                <a:uFillTx/>
                <a:latin typeface="Corbel"/>
                <a:ea typeface="+mn-ea"/>
                <a:cs typeface="Corbel"/>
              </a:rPr>
              <a:t>Community-Based</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3948429" y="2311374"/>
            <a:ext cx="6018530" cy="2689860"/>
          </a:xfrm>
          <a:prstGeom prst="rect">
            <a:avLst/>
          </a:prstGeom>
        </p:spPr>
        <p:txBody>
          <a:bodyPr vert="horz" wrap="square" lIns="0" tIns="85725" rIns="0" bIns="0" rtlCol="0">
            <a:spAutoFit/>
          </a:bodyPr>
          <a:lstStyle/>
          <a:p>
            <a:pPr marL="12700" marR="0" lvl="0" indent="0" algn="l" defTabSz="914400" rtl="0" eaLnBrk="1" fontAlgn="auto" latinLnBrk="0" hangingPunct="1">
              <a:lnSpc>
                <a:spcPct val="100000"/>
              </a:lnSpc>
              <a:spcBef>
                <a:spcPts val="6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21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10" normalizeH="0" baseline="0" noProof="0" dirty="0">
                <a:ln>
                  <a:noFill/>
                </a:ln>
                <a:solidFill>
                  <a:srgbClr val="585858"/>
                </a:solidFill>
                <a:effectLst/>
                <a:uLnTx/>
                <a:uFillTx/>
                <a:latin typeface="Corbel"/>
                <a:ea typeface="+mn-ea"/>
                <a:cs typeface="Corbel"/>
              </a:rPr>
              <a:t>Virtual</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5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21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10" normalizeH="0" baseline="0" noProof="0" dirty="0">
                <a:ln>
                  <a:noFill/>
                </a:ln>
                <a:solidFill>
                  <a:srgbClr val="585858"/>
                </a:solidFill>
                <a:effectLst/>
                <a:uLnTx/>
                <a:uFillTx/>
                <a:latin typeface="Corbel"/>
                <a:ea typeface="+mn-ea"/>
                <a:cs typeface="Corbel"/>
              </a:rPr>
              <a:t>Adults</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5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22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0" normalizeH="0" baseline="0" noProof="0" dirty="0">
                <a:ln>
                  <a:noFill/>
                </a:ln>
                <a:solidFill>
                  <a:srgbClr val="585858"/>
                </a:solidFill>
                <a:effectLst/>
                <a:uLnTx/>
                <a:uFillTx/>
                <a:latin typeface="Corbel"/>
                <a:ea typeface="+mn-ea"/>
                <a:cs typeface="Corbel"/>
              </a:rPr>
              <a:t>Children</a:t>
            </a:r>
            <a:r>
              <a:rPr kumimoji="0" sz="2600" b="0" i="0" u="none" strike="noStrike" kern="0" cap="none" spc="-50"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and</a:t>
            </a:r>
            <a:r>
              <a:rPr kumimoji="0" sz="2600" b="0" i="0" u="none" strike="noStrike" kern="0" cap="none" spc="-125"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Adolescents</a:t>
            </a:r>
            <a:r>
              <a:rPr kumimoji="0" sz="2600" b="0" i="0" u="none" strike="noStrike" kern="0" cap="none" spc="-45"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(6</a:t>
            </a:r>
            <a:r>
              <a:rPr kumimoji="0" sz="2600" b="0" i="0" u="none" strike="noStrike" kern="0" cap="none" spc="-25"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and</a:t>
            </a:r>
            <a:r>
              <a:rPr kumimoji="0" sz="2600" b="0" i="0" u="none" strike="noStrike" kern="0" cap="none" spc="-25" normalizeH="0" baseline="0" noProof="0" dirty="0">
                <a:ln>
                  <a:noFill/>
                </a:ln>
                <a:solidFill>
                  <a:srgbClr val="585858"/>
                </a:solidFill>
                <a:effectLst/>
                <a:uLnTx/>
                <a:uFillTx/>
                <a:latin typeface="Corbel"/>
                <a:ea typeface="+mn-ea"/>
                <a:cs typeface="Corbel"/>
              </a:rPr>
              <a:t> </a:t>
            </a:r>
            <a:r>
              <a:rPr kumimoji="0" sz="2600" b="0" i="0" u="none" strike="noStrike" kern="0" cap="none" spc="-10" normalizeH="0" baseline="0" noProof="0" dirty="0">
                <a:ln>
                  <a:noFill/>
                </a:ln>
                <a:solidFill>
                  <a:srgbClr val="585858"/>
                </a:solidFill>
                <a:effectLst/>
                <a:uLnTx/>
                <a:uFillTx/>
                <a:latin typeface="Corbel"/>
                <a:ea typeface="+mn-ea"/>
                <a:cs typeface="Corbel"/>
              </a:rPr>
              <a:t>older)</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a:p>
            <a:pPr marL="195580" marR="5080" lvl="0" indent="-182880" algn="l" defTabSz="914400" rtl="0" eaLnBrk="1" fontAlgn="auto" latinLnBrk="0" hangingPunct="1">
              <a:lnSpc>
                <a:spcPct val="80000"/>
              </a:lnSpc>
              <a:spcBef>
                <a:spcPts val="120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21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0" normalizeH="0" baseline="0" noProof="0" dirty="0">
                <a:ln>
                  <a:noFill/>
                </a:ln>
                <a:solidFill>
                  <a:srgbClr val="585858"/>
                </a:solidFill>
                <a:effectLst/>
                <a:uLnTx/>
                <a:uFillTx/>
                <a:latin typeface="Corbel"/>
                <a:ea typeface="+mn-ea"/>
                <a:cs typeface="Corbel"/>
              </a:rPr>
              <a:t>Dual</a:t>
            </a:r>
            <a:r>
              <a:rPr kumimoji="0" sz="2600" b="0" i="0" u="none" strike="noStrike" kern="0" cap="none" spc="-30"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mental</a:t>
            </a:r>
            <a:r>
              <a:rPr kumimoji="0" sz="2600" b="0" i="0" u="none" strike="noStrike" kern="0" cap="none" spc="-20" normalizeH="0" baseline="0" noProof="0" dirty="0">
                <a:ln>
                  <a:noFill/>
                </a:ln>
                <a:solidFill>
                  <a:srgbClr val="585858"/>
                </a:solidFill>
                <a:effectLst/>
                <a:uLnTx/>
                <a:uFillTx/>
                <a:latin typeface="Corbel"/>
                <a:ea typeface="+mn-ea"/>
                <a:cs typeface="Corbel"/>
              </a:rPr>
              <a:t> </a:t>
            </a:r>
            <a:r>
              <a:rPr kumimoji="0" sz="2600" b="0" i="0" u="none" strike="noStrike" kern="0" cap="none" spc="-10" normalizeH="0" baseline="0" noProof="0" dirty="0">
                <a:ln>
                  <a:noFill/>
                </a:ln>
                <a:solidFill>
                  <a:srgbClr val="585858"/>
                </a:solidFill>
                <a:effectLst/>
                <a:uLnTx/>
                <a:uFillTx/>
                <a:latin typeface="Corbel"/>
                <a:ea typeface="+mn-ea"/>
                <a:cs typeface="Corbel"/>
              </a:rPr>
              <a:t>health-</a:t>
            </a:r>
            <a:r>
              <a:rPr kumimoji="0" sz="2600" b="0" i="0" u="none" strike="noStrike" kern="0" cap="none" spc="0" normalizeH="0" baseline="0" noProof="0" dirty="0">
                <a:ln>
                  <a:noFill/>
                </a:ln>
                <a:solidFill>
                  <a:srgbClr val="585858"/>
                </a:solidFill>
                <a:effectLst/>
                <a:uLnTx/>
                <a:uFillTx/>
                <a:latin typeface="Corbel"/>
                <a:ea typeface="+mn-ea"/>
                <a:cs typeface="Corbel"/>
              </a:rPr>
              <a:t>substance</a:t>
            </a:r>
            <a:r>
              <a:rPr kumimoji="0" sz="2600" b="0" i="0" u="none" strike="noStrike" kern="0" cap="none" spc="-30"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use</a:t>
            </a:r>
            <a:r>
              <a:rPr kumimoji="0" sz="2600" b="0" i="0" u="none" strike="noStrike" kern="0" cap="none" spc="-10" normalizeH="0" baseline="0" noProof="0" dirty="0">
                <a:ln>
                  <a:noFill/>
                </a:ln>
                <a:solidFill>
                  <a:srgbClr val="585858"/>
                </a:solidFill>
                <a:effectLst/>
                <a:uLnTx/>
                <a:uFillTx/>
                <a:latin typeface="Corbel"/>
                <a:ea typeface="+mn-ea"/>
                <a:cs typeface="Corbel"/>
              </a:rPr>
              <a:t> disorder </a:t>
            </a:r>
            <a:r>
              <a:rPr kumimoji="0" sz="2600" b="0" i="0" u="none" strike="noStrike" kern="0" cap="none" spc="0" normalizeH="0" baseline="0" noProof="0" dirty="0">
                <a:ln>
                  <a:noFill/>
                </a:ln>
                <a:solidFill>
                  <a:srgbClr val="585858"/>
                </a:solidFill>
                <a:effectLst/>
                <a:uLnTx/>
                <a:uFillTx/>
                <a:latin typeface="Corbel"/>
                <a:ea typeface="+mn-ea"/>
                <a:cs typeface="Corbel"/>
              </a:rPr>
              <a:t>counseling</a:t>
            </a:r>
            <a:r>
              <a:rPr kumimoji="0" sz="2600" b="0" i="0" u="none" strike="noStrike" kern="0" cap="none" spc="-30" normalizeH="0" baseline="0" noProof="0" dirty="0">
                <a:ln>
                  <a:noFill/>
                </a:ln>
                <a:solidFill>
                  <a:srgbClr val="585858"/>
                </a:solidFill>
                <a:effectLst/>
                <a:uLnTx/>
                <a:uFillTx/>
                <a:latin typeface="Corbel"/>
                <a:ea typeface="+mn-ea"/>
                <a:cs typeface="Corbel"/>
              </a:rPr>
              <a:t> </a:t>
            </a:r>
            <a:r>
              <a:rPr kumimoji="0" sz="2600" b="0" i="0" u="none" strike="noStrike" kern="0" cap="none" spc="-10" normalizeH="0" baseline="0" noProof="0" dirty="0">
                <a:ln>
                  <a:noFill/>
                </a:ln>
                <a:solidFill>
                  <a:srgbClr val="585858"/>
                </a:solidFill>
                <a:effectLst/>
                <a:uLnTx/>
                <a:uFillTx/>
                <a:latin typeface="Corbel"/>
                <a:ea typeface="+mn-ea"/>
                <a:cs typeface="Corbel"/>
              </a:rPr>
              <a:t>available</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575"/>
              </a:spcBef>
              <a:spcAft>
                <a:spcPts val="0"/>
              </a:spcAft>
              <a:buClrTx/>
              <a:buSzTx/>
              <a:buFontTx/>
              <a:buNone/>
              <a:tabLst/>
              <a:defRPr/>
            </a:pPr>
            <a:r>
              <a:rPr kumimoji="0" sz="2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600" b="0" i="0" u="none" strike="noStrike" kern="0" cap="none" spc="-215" normalizeH="0" baseline="0" noProof="0" dirty="0">
                <a:ln>
                  <a:noFill/>
                </a:ln>
                <a:solidFill>
                  <a:srgbClr val="40B9D2"/>
                </a:solidFill>
                <a:effectLst/>
                <a:uLnTx/>
                <a:uFillTx/>
                <a:latin typeface="Segoe UI Symbol"/>
                <a:ea typeface="+mn-ea"/>
                <a:cs typeface="Segoe UI Symbol"/>
              </a:rPr>
              <a:t> </a:t>
            </a:r>
            <a:r>
              <a:rPr kumimoji="0" sz="2600" b="0" i="0" u="none" strike="noStrike" kern="0" cap="none" spc="0" normalizeH="0" baseline="0" noProof="0" dirty="0">
                <a:ln>
                  <a:noFill/>
                </a:ln>
                <a:solidFill>
                  <a:srgbClr val="585858"/>
                </a:solidFill>
                <a:effectLst/>
                <a:uLnTx/>
                <a:uFillTx/>
                <a:latin typeface="Corbel"/>
                <a:ea typeface="+mn-ea"/>
                <a:cs typeface="Corbel"/>
              </a:rPr>
              <a:t>Victims</a:t>
            </a:r>
            <a:r>
              <a:rPr kumimoji="0" sz="2600" b="0" i="0" u="none" strike="noStrike" kern="0" cap="none" spc="-40" normalizeH="0" baseline="0" noProof="0" dirty="0">
                <a:ln>
                  <a:noFill/>
                </a:ln>
                <a:solidFill>
                  <a:srgbClr val="585858"/>
                </a:solidFill>
                <a:effectLst/>
                <a:uLnTx/>
                <a:uFillTx/>
                <a:latin typeface="Corbel"/>
                <a:ea typeface="+mn-ea"/>
                <a:cs typeface="Corbel"/>
              </a:rPr>
              <a:t> </a:t>
            </a:r>
            <a:r>
              <a:rPr kumimoji="0" sz="2600" b="0" i="0" u="none" strike="noStrike" kern="0" cap="none" spc="0" normalizeH="0" baseline="0" noProof="0" dirty="0">
                <a:ln>
                  <a:noFill/>
                </a:ln>
                <a:solidFill>
                  <a:srgbClr val="585858"/>
                </a:solidFill>
                <a:effectLst/>
                <a:uLnTx/>
                <a:uFillTx/>
                <a:latin typeface="Corbel"/>
                <a:ea typeface="+mn-ea"/>
                <a:cs typeface="Corbel"/>
              </a:rPr>
              <a:t>of</a:t>
            </a:r>
            <a:r>
              <a:rPr kumimoji="0" sz="2600" b="0" i="0" u="none" strike="noStrike" kern="0" cap="none" spc="-100" normalizeH="0" baseline="0" noProof="0" dirty="0">
                <a:ln>
                  <a:noFill/>
                </a:ln>
                <a:solidFill>
                  <a:srgbClr val="585858"/>
                </a:solidFill>
                <a:effectLst/>
                <a:uLnTx/>
                <a:uFillTx/>
                <a:latin typeface="Corbel"/>
                <a:ea typeface="+mn-ea"/>
                <a:cs typeface="Corbel"/>
              </a:rPr>
              <a:t> </a:t>
            </a:r>
            <a:r>
              <a:rPr kumimoji="0" sz="2600" b="0" i="0" u="none" strike="noStrike" kern="0" cap="none" spc="-10" normalizeH="0" baseline="0" noProof="0" dirty="0">
                <a:ln>
                  <a:noFill/>
                </a:ln>
                <a:solidFill>
                  <a:srgbClr val="585858"/>
                </a:solidFill>
                <a:effectLst/>
                <a:uLnTx/>
                <a:uFillTx/>
                <a:latin typeface="Corbel"/>
                <a:ea typeface="+mn-ea"/>
                <a:cs typeface="Corbel"/>
              </a:rPr>
              <a:t>Crime</a:t>
            </a:r>
            <a:endParaRPr kumimoji="0" sz="2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948429" y="5533624"/>
            <a:ext cx="7231380" cy="506730"/>
          </a:xfrm>
          <a:prstGeom prst="rect">
            <a:avLst/>
          </a:prstGeom>
        </p:spPr>
        <p:txBody>
          <a:bodyPr vert="horz" wrap="square" lIns="0" tIns="78740" rIns="0" bIns="0" rtlCol="0">
            <a:spAutoFit/>
          </a:bodyPr>
          <a:lstStyle/>
          <a:p>
            <a:pPr marL="12700" marR="5080" lvl="0" indent="0" algn="l" defTabSz="914400" rtl="0" eaLnBrk="1" fontAlgn="auto" latinLnBrk="0" hangingPunct="1">
              <a:lnSpc>
                <a:spcPct val="75600"/>
              </a:lnSpc>
              <a:spcBef>
                <a:spcPts val="620"/>
              </a:spcBef>
              <a:spcAft>
                <a:spcPts val="0"/>
              </a:spcAft>
              <a:buClrTx/>
              <a:buSzTx/>
              <a:buFontTx/>
              <a:buNone/>
              <a:tabLst/>
              <a:defRPr/>
            </a:pPr>
            <a:r>
              <a:rPr kumimoji="0" sz="1800" b="0" i="1" u="none" strike="noStrike" kern="0" cap="none" spc="0" normalizeH="0" baseline="0" noProof="0" dirty="0">
                <a:ln>
                  <a:noFill/>
                </a:ln>
                <a:solidFill>
                  <a:srgbClr val="585858"/>
                </a:solidFill>
                <a:effectLst/>
                <a:uLnTx/>
                <a:uFillTx/>
                <a:latin typeface="Ink Free"/>
                <a:ea typeface="+mn-ea"/>
                <a:cs typeface="Ink Free"/>
              </a:rPr>
              <a:t>*</a:t>
            </a:r>
            <a:r>
              <a:rPr kumimoji="0" sz="1800" b="0" i="1" u="none" strike="noStrike" kern="0" cap="none" spc="-100" normalizeH="0" baseline="0" noProof="0" dirty="0">
                <a:ln>
                  <a:noFill/>
                </a:ln>
                <a:solidFill>
                  <a:srgbClr val="585858"/>
                </a:solidFill>
                <a:effectLst/>
                <a:uLnTx/>
                <a:uFillTx/>
                <a:latin typeface="Ink Free"/>
                <a:ea typeface="+mn-ea"/>
                <a:cs typeface="Ink Free"/>
              </a:rPr>
              <a:t> </a:t>
            </a:r>
            <a:r>
              <a:rPr kumimoji="0" sz="1800" b="0" i="1" u="none" strike="noStrike" kern="0" cap="none" spc="-45" normalizeH="0" baseline="0" noProof="0" dirty="0">
                <a:ln>
                  <a:noFill/>
                </a:ln>
                <a:solidFill>
                  <a:srgbClr val="585858"/>
                </a:solidFill>
                <a:effectLst/>
                <a:uLnTx/>
                <a:uFillTx/>
                <a:latin typeface="Ink Free"/>
                <a:ea typeface="+mn-ea"/>
                <a:cs typeface="Ink Free"/>
              </a:rPr>
              <a:t>Location</a:t>
            </a:r>
            <a:r>
              <a:rPr kumimoji="0" sz="1800" b="0" i="1" u="none" strike="noStrike" kern="0" cap="none" spc="-80" normalizeH="0" baseline="0" noProof="0" dirty="0">
                <a:ln>
                  <a:noFill/>
                </a:ln>
                <a:solidFill>
                  <a:srgbClr val="585858"/>
                </a:solidFill>
                <a:effectLst/>
                <a:uLnTx/>
                <a:uFillTx/>
                <a:latin typeface="Ink Free"/>
                <a:ea typeface="+mn-ea"/>
                <a:cs typeface="Ink Free"/>
              </a:rPr>
              <a:t> </a:t>
            </a:r>
            <a:r>
              <a:rPr kumimoji="0" sz="1800" b="0" i="1" u="none" strike="noStrike" kern="0" cap="none" spc="-35" normalizeH="0" baseline="0" noProof="0" dirty="0">
                <a:ln>
                  <a:noFill/>
                </a:ln>
                <a:solidFill>
                  <a:srgbClr val="585858"/>
                </a:solidFill>
                <a:effectLst/>
                <a:uLnTx/>
                <a:uFillTx/>
                <a:latin typeface="Ink Free"/>
                <a:ea typeface="+mn-ea"/>
                <a:cs typeface="Ink Free"/>
              </a:rPr>
              <a:t>and</a:t>
            </a:r>
            <a:r>
              <a:rPr kumimoji="0" sz="1800" b="0" i="1" u="none" strike="noStrike" kern="0" cap="none" spc="-65" normalizeH="0" baseline="0" noProof="0" dirty="0">
                <a:ln>
                  <a:noFill/>
                </a:ln>
                <a:solidFill>
                  <a:srgbClr val="585858"/>
                </a:solidFill>
                <a:effectLst/>
                <a:uLnTx/>
                <a:uFillTx/>
                <a:latin typeface="Ink Free"/>
                <a:ea typeface="+mn-ea"/>
                <a:cs typeface="Ink Free"/>
              </a:rPr>
              <a:t> </a:t>
            </a:r>
            <a:r>
              <a:rPr kumimoji="0" sz="1800" b="0" i="1" u="none" strike="noStrike" kern="0" cap="none" spc="-45" normalizeH="0" baseline="0" noProof="0" dirty="0">
                <a:ln>
                  <a:noFill/>
                </a:ln>
                <a:solidFill>
                  <a:srgbClr val="585858"/>
                </a:solidFill>
                <a:effectLst/>
                <a:uLnTx/>
                <a:uFillTx/>
                <a:latin typeface="Ink Free"/>
                <a:ea typeface="+mn-ea"/>
                <a:cs typeface="Ink Free"/>
              </a:rPr>
              <a:t>interventions</a:t>
            </a:r>
            <a:r>
              <a:rPr kumimoji="0" sz="1800" b="0" i="1" u="none" strike="noStrike" kern="0" cap="none" spc="-75" normalizeH="0" baseline="0" noProof="0" dirty="0">
                <a:ln>
                  <a:noFill/>
                </a:ln>
                <a:solidFill>
                  <a:srgbClr val="585858"/>
                </a:solidFill>
                <a:effectLst/>
                <a:uLnTx/>
                <a:uFillTx/>
                <a:latin typeface="Ink Free"/>
                <a:ea typeface="+mn-ea"/>
                <a:cs typeface="Ink Free"/>
              </a:rPr>
              <a:t> </a:t>
            </a:r>
            <a:r>
              <a:rPr kumimoji="0" sz="1800" b="0" i="1" u="none" strike="noStrike" kern="0" cap="none" spc="-35" normalizeH="0" baseline="0" noProof="0" dirty="0">
                <a:ln>
                  <a:noFill/>
                </a:ln>
                <a:solidFill>
                  <a:srgbClr val="585858"/>
                </a:solidFill>
                <a:effectLst/>
                <a:uLnTx/>
                <a:uFillTx/>
                <a:latin typeface="Ink Free"/>
                <a:ea typeface="+mn-ea"/>
                <a:cs typeface="Ink Free"/>
              </a:rPr>
              <a:t>are</a:t>
            </a:r>
            <a:r>
              <a:rPr kumimoji="0" sz="1800" b="0" i="1" u="none" strike="noStrike" kern="0" cap="none" spc="-80" normalizeH="0" baseline="0" noProof="0" dirty="0">
                <a:ln>
                  <a:noFill/>
                </a:ln>
                <a:solidFill>
                  <a:srgbClr val="585858"/>
                </a:solidFill>
                <a:effectLst/>
                <a:uLnTx/>
                <a:uFillTx/>
                <a:latin typeface="Ink Free"/>
                <a:ea typeface="+mn-ea"/>
                <a:cs typeface="Ink Free"/>
              </a:rPr>
              <a:t> </a:t>
            </a:r>
            <a:r>
              <a:rPr kumimoji="0" sz="1800" b="0" i="1" u="none" strike="noStrike" kern="0" cap="none" spc="-40" normalizeH="0" baseline="0" noProof="0" dirty="0">
                <a:ln>
                  <a:noFill/>
                </a:ln>
                <a:solidFill>
                  <a:srgbClr val="585858"/>
                </a:solidFill>
                <a:effectLst/>
                <a:uLnTx/>
                <a:uFillTx/>
                <a:latin typeface="Ink Free"/>
                <a:ea typeface="+mn-ea"/>
                <a:cs typeface="Ink Free"/>
              </a:rPr>
              <a:t>tailored</a:t>
            </a:r>
            <a:r>
              <a:rPr kumimoji="0" sz="1800" b="0" i="1" u="none" strike="noStrike" kern="0" cap="none" spc="-90" normalizeH="0" baseline="0" noProof="0" dirty="0">
                <a:ln>
                  <a:noFill/>
                </a:ln>
                <a:solidFill>
                  <a:srgbClr val="585858"/>
                </a:solidFill>
                <a:effectLst/>
                <a:uLnTx/>
                <a:uFillTx/>
                <a:latin typeface="Ink Free"/>
                <a:ea typeface="+mn-ea"/>
                <a:cs typeface="Ink Free"/>
              </a:rPr>
              <a:t> </a:t>
            </a:r>
            <a:r>
              <a:rPr kumimoji="0" sz="1800" b="0" i="1" u="none" strike="noStrike" kern="0" cap="none" spc="-20" normalizeH="0" baseline="0" noProof="0" dirty="0">
                <a:ln>
                  <a:noFill/>
                </a:ln>
                <a:solidFill>
                  <a:srgbClr val="585858"/>
                </a:solidFill>
                <a:effectLst/>
                <a:uLnTx/>
                <a:uFillTx/>
                <a:latin typeface="Ink Free"/>
                <a:ea typeface="+mn-ea"/>
                <a:cs typeface="Ink Free"/>
              </a:rPr>
              <a:t>to</a:t>
            </a:r>
            <a:r>
              <a:rPr kumimoji="0" sz="1800" b="0" i="1" u="none" strike="noStrike" kern="0" cap="none" spc="-80" normalizeH="0" baseline="0" noProof="0" dirty="0">
                <a:ln>
                  <a:noFill/>
                </a:ln>
                <a:solidFill>
                  <a:srgbClr val="585858"/>
                </a:solidFill>
                <a:effectLst/>
                <a:uLnTx/>
                <a:uFillTx/>
                <a:latin typeface="Ink Free"/>
                <a:ea typeface="+mn-ea"/>
                <a:cs typeface="Ink Free"/>
              </a:rPr>
              <a:t> </a:t>
            </a:r>
            <a:r>
              <a:rPr kumimoji="0" sz="1800" b="0" i="1" u="none" strike="noStrike" kern="0" cap="none" spc="-40" normalizeH="0" baseline="0" noProof="0" dirty="0">
                <a:ln>
                  <a:noFill/>
                </a:ln>
                <a:solidFill>
                  <a:srgbClr val="585858"/>
                </a:solidFill>
                <a:effectLst/>
                <a:uLnTx/>
                <a:uFillTx/>
                <a:latin typeface="Ink Free"/>
                <a:ea typeface="+mn-ea"/>
                <a:cs typeface="Ink Free"/>
              </a:rPr>
              <a:t>the</a:t>
            </a:r>
            <a:r>
              <a:rPr kumimoji="0" sz="1800" b="0" i="1" u="none" strike="noStrike" kern="0" cap="none" spc="-85" normalizeH="0" baseline="0" noProof="0" dirty="0">
                <a:ln>
                  <a:noFill/>
                </a:ln>
                <a:solidFill>
                  <a:srgbClr val="585858"/>
                </a:solidFill>
                <a:effectLst/>
                <a:uLnTx/>
                <a:uFillTx/>
                <a:latin typeface="Ink Free"/>
                <a:ea typeface="+mn-ea"/>
                <a:cs typeface="Ink Free"/>
              </a:rPr>
              <a:t> </a:t>
            </a:r>
            <a:r>
              <a:rPr kumimoji="0" sz="1800" b="0" i="1" u="none" strike="noStrike" kern="0" cap="none" spc="-35" normalizeH="0" baseline="0" noProof="0" dirty="0">
                <a:ln>
                  <a:noFill/>
                </a:ln>
                <a:solidFill>
                  <a:srgbClr val="585858"/>
                </a:solidFill>
                <a:effectLst/>
                <a:uLnTx/>
                <a:uFillTx/>
                <a:latin typeface="Ink Free"/>
                <a:ea typeface="+mn-ea"/>
                <a:cs typeface="Ink Free"/>
              </a:rPr>
              <a:t>unique</a:t>
            </a:r>
            <a:r>
              <a:rPr kumimoji="0" sz="1800" b="0" i="1" u="none" strike="noStrike" kern="0" cap="none" spc="-70" normalizeH="0" baseline="0" noProof="0" dirty="0">
                <a:ln>
                  <a:noFill/>
                </a:ln>
                <a:solidFill>
                  <a:srgbClr val="585858"/>
                </a:solidFill>
                <a:effectLst/>
                <a:uLnTx/>
                <a:uFillTx/>
                <a:latin typeface="Ink Free"/>
                <a:ea typeface="+mn-ea"/>
                <a:cs typeface="Ink Free"/>
              </a:rPr>
              <a:t> </a:t>
            </a:r>
            <a:r>
              <a:rPr kumimoji="0" sz="1800" b="0" i="1" u="none" strike="noStrike" kern="0" cap="none" spc="-40" normalizeH="0" baseline="0" noProof="0" dirty="0">
                <a:ln>
                  <a:noFill/>
                </a:ln>
                <a:solidFill>
                  <a:srgbClr val="585858"/>
                </a:solidFill>
                <a:effectLst/>
                <a:uLnTx/>
                <a:uFillTx/>
                <a:latin typeface="Ink Free"/>
                <a:ea typeface="+mn-ea"/>
                <a:cs typeface="Ink Free"/>
              </a:rPr>
              <a:t>needs</a:t>
            </a:r>
            <a:r>
              <a:rPr kumimoji="0" sz="1800" b="0" i="1" u="none" strike="noStrike" kern="0" cap="none" spc="-65" normalizeH="0" baseline="0" noProof="0" dirty="0">
                <a:ln>
                  <a:noFill/>
                </a:ln>
                <a:solidFill>
                  <a:srgbClr val="585858"/>
                </a:solidFill>
                <a:effectLst/>
                <a:uLnTx/>
                <a:uFillTx/>
                <a:latin typeface="Ink Free"/>
                <a:ea typeface="+mn-ea"/>
                <a:cs typeface="Ink Free"/>
              </a:rPr>
              <a:t> </a:t>
            </a:r>
            <a:r>
              <a:rPr kumimoji="0" sz="1800" b="0" i="1" u="none" strike="noStrike" kern="0" cap="none" spc="-10" normalizeH="0" baseline="0" noProof="0" dirty="0">
                <a:ln>
                  <a:noFill/>
                </a:ln>
                <a:solidFill>
                  <a:srgbClr val="585858"/>
                </a:solidFill>
                <a:effectLst/>
                <a:uLnTx/>
                <a:uFillTx/>
                <a:latin typeface="Ink Free"/>
                <a:ea typeface="+mn-ea"/>
                <a:cs typeface="Ink Free"/>
              </a:rPr>
              <a:t>of</a:t>
            </a:r>
            <a:r>
              <a:rPr kumimoji="0" sz="1800" b="0" i="1" u="none" strike="noStrike" kern="0" cap="none" spc="-85" normalizeH="0" baseline="0" noProof="0" dirty="0">
                <a:ln>
                  <a:noFill/>
                </a:ln>
                <a:solidFill>
                  <a:srgbClr val="585858"/>
                </a:solidFill>
                <a:effectLst/>
                <a:uLnTx/>
                <a:uFillTx/>
                <a:latin typeface="Ink Free"/>
                <a:ea typeface="+mn-ea"/>
                <a:cs typeface="Ink Free"/>
              </a:rPr>
              <a:t> </a:t>
            </a:r>
            <a:r>
              <a:rPr kumimoji="0" sz="1800" b="0" i="1" u="none" strike="noStrike" kern="0" cap="none" spc="-45" normalizeH="0" baseline="0" noProof="0" dirty="0">
                <a:ln>
                  <a:noFill/>
                </a:ln>
                <a:solidFill>
                  <a:srgbClr val="585858"/>
                </a:solidFill>
                <a:effectLst/>
                <a:uLnTx/>
                <a:uFillTx/>
                <a:latin typeface="Ink Free"/>
                <a:ea typeface="+mn-ea"/>
                <a:cs typeface="Ink Free"/>
              </a:rPr>
              <a:t>persons</a:t>
            </a:r>
            <a:r>
              <a:rPr kumimoji="0" sz="1800" b="0" i="1" u="none" strike="noStrike" kern="0" cap="none" spc="-75" normalizeH="0" baseline="0" noProof="0" dirty="0">
                <a:ln>
                  <a:noFill/>
                </a:ln>
                <a:solidFill>
                  <a:srgbClr val="585858"/>
                </a:solidFill>
                <a:effectLst/>
                <a:uLnTx/>
                <a:uFillTx/>
                <a:latin typeface="Ink Free"/>
                <a:ea typeface="+mn-ea"/>
                <a:cs typeface="Ink Free"/>
              </a:rPr>
              <a:t> </a:t>
            </a:r>
            <a:r>
              <a:rPr kumimoji="0" sz="1800" b="0" i="1" u="none" strike="noStrike" kern="0" cap="none" spc="-10" normalizeH="0" baseline="0" noProof="0" dirty="0">
                <a:ln>
                  <a:noFill/>
                </a:ln>
                <a:solidFill>
                  <a:srgbClr val="585858"/>
                </a:solidFill>
                <a:effectLst/>
                <a:uLnTx/>
                <a:uFillTx/>
                <a:latin typeface="Ink Free"/>
                <a:ea typeface="+mn-ea"/>
                <a:cs typeface="Ink Free"/>
              </a:rPr>
              <a:t>served. </a:t>
            </a:r>
            <a:r>
              <a:rPr kumimoji="0" sz="1800" b="0" i="1" u="none" strike="noStrike" kern="0" cap="none" spc="-70" normalizeH="0" baseline="0" noProof="0" dirty="0">
                <a:ln>
                  <a:noFill/>
                </a:ln>
                <a:solidFill>
                  <a:srgbClr val="585858"/>
                </a:solidFill>
                <a:effectLst/>
                <a:uLnTx/>
                <a:uFillTx/>
                <a:latin typeface="Ink Free"/>
                <a:ea typeface="+mn-ea"/>
                <a:cs typeface="Ink Free"/>
              </a:rPr>
              <a:t>MDC</a:t>
            </a:r>
            <a:r>
              <a:rPr kumimoji="0" sz="1800" b="0" i="1" u="none" strike="noStrike" kern="0" cap="none" spc="-60" normalizeH="0" baseline="0" noProof="0" dirty="0">
                <a:ln>
                  <a:noFill/>
                </a:ln>
                <a:solidFill>
                  <a:srgbClr val="585858"/>
                </a:solidFill>
                <a:effectLst/>
                <a:uLnTx/>
                <a:uFillTx/>
                <a:latin typeface="Ink Free"/>
                <a:ea typeface="+mn-ea"/>
                <a:cs typeface="Ink Free"/>
              </a:rPr>
              <a:t> </a:t>
            </a:r>
            <a:r>
              <a:rPr kumimoji="0" sz="1800" b="0" i="1" u="none" strike="noStrike" kern="0" cap="none" spc="-45" normalizeH="0" baseline="0" noProof="0" dirty="0">
                <a:ln>
                  <a:noFill/>
                </a:ln>
                <a:solidFill>
                  <a:srgbClr val="585858"/>
                </a:solidFill>
                <a:effectLst/>
                <a:uLnTx/>
                <a:uFillTx/>
                <a:latin typeface="Ink Free"/>
                <a:ea typeface="+mn-ea"/>
                <a:cs typeface="Ink Free"/>
              </a:rPr>
              <a:t>prioritizes</a:t>
            </a:r>
            <a:r>
              <a:rPr kumimoji="0" sz="1800" b="0" i="1" u="none" strike="noStrike" kern="0" cap="none" spc="-85" normalizeH="0" baseline="0" noProof="0" dirty="0">
                <a:ln>
                  <a:noFill/>
                </a:ln>
                <a:solidFill>
                  <a:srgbClr val="585858"/>
                </a:solidFill>
                <a:effectLst/>
                <a:uLnTx/>
                <a:uFillTx/>
                <a:latin typeface="Ink Free"/>
                <a:ea typeface="+mn-ea"/>
                <a:cs typeface="Ink Free"/>
              </a:rPr>
              <a:t> </a:t>
            </a:r>
            <a:r>
              <a:rPr kumimoji="0" sz="1800" b="0" i="1" u="none" strike="noStrike" kern="0" cap="none" spc="-40" normalizeH="0" baseline="0" noProof="0" dirty="0">
                <a:ln>
                  <a:noFill/>
                </a:ln>
                <a:solidFill>
                  <a:srgbClr val="585858"/>
                </a:solidFill>
                <a:effectLst/>
                <a:uLnTx/>
                <a:uFillTx/>
                <a:latin typeface="Ink Free"/>
                <a:ea typeface="+mn-ea"/>
                <a:cs typeface="Ink Free"/>
              </a:rPr>
              <a:t>providing</a:t>
            </a:r>
            <a:r>
              <a:rPr kumimoji="0" sz="1800" b="0" i="1" u="none" strike="noStrike" kern="0" cap="none" spc="-75" normalizeH="0" baseline="0" noProof="0" dirty="0">
                <a:ln>
                  <a:noFill/>
                </a:ln>
                <a:solidFill>
                  <a:srgbClr val="585858"/>
                </a:solidFill>
                <a:effectLst/>
                <a:uLnTx/>
                <a:uFillTx/>
                <a:latin typeface="Ink Free"/>
                <a:ea typeface="+mn-ea"/>
                <a:cs typeface="Ink Free"/>
              </a:rPr>
              <a:t> </a:t>
            </a:r>
            <a:r>
              <a:rPr kumimoji="0" sz="1800" b="0" i="1" u="none" strike="noStrike" kern="0" cap="none" spc="0" normalizeH="0" baseline="0" noProof="0" dirty="0">
                <a:ln>
                  <a:noFill/>
                </a:ln>
                <a:solidFill>
                  <a:srgbClr val="585858"/>
                </a:solidFill>
                <a:effectLst/>
                <a:uLnTx/>
                <a:uFillTx/>
                <a:latin typeface="Ink Free"/>
                <a:ea typeface="+mn-ea"/>
                <a:cs typeface="Ink Free"/>
              </a:rPr>
              <a:t>a</a:t>
            </a:r>
            <a:r>
              <a:rPr kumimoji="0" sz="1800" b="0" i="1" u="none" strike="noStrike" kern="0" cap="none" spc="-80" normalizeH="0" baseline="0" noProof="0" dirty="0">
                <a:ln>
                  <a:noFill/>
                </a:ln>
                <a:solidFill>
                  <a:srgbClr val="585858"/>
                </a:solidFill>
                <a:effectLst/>
                <a:uLnTx/>
                <a:uFillTx/>
                <a:latin typeface="Ink Free"/>
                <a:ea typeface="+mn-ea"/>
                <a:cs typeface="Ink Free"/>
              </a:rPr>
              <a:t> </a:t>
            </a:r>
            <a:r>
              <a:rPr kumimoji="0" sz="1800" b="0" i="1" u="none" strike="noStrike" kern="0" cap="none" spc="-35" normalizeH="0" baseline="0" noProof="0" dirty="0">
                <a:ln>
                  <a:noFill/>
                </a:ln>
                <a:solidFill>
                  <a:srgbClr val="585858"/>
                </a:solidFill>
                <a:effectLst/>
                <a:uLnTx/>
                <a:uFillTx/>
                <a:latin typeface="Ink Free"/>
                <a:ea typeface="+mn-ea"/>
                <a:cs typeface="Ink Free"/>
              </a:rPr>
              <a:t>safe</a:t>
            </a:r>
            <a:r>
              <a:rPr kumimoji="0" sz="1800" b="0" i="1" u="none" strike="noStrike" kern="0" cap="none" spc="-70" normalizeH="0" baseline="0" noProof="0" dirty="0">
                <a:ln>
                  <a:noFill/>
                </a:ln>
                <a:solidFill>
                  <a:srgbClr val="585858"/>
                </a:solidFill>
                <a:effectLst/>
                <a:uLnTx/>
                <a:uFillTx/>
                <a:latin typeface="Ink Free"/>
                <a:ea typeface="+mn-ea"/>
                <a:cs typeface="Ink Free"/>
              </a:rPr>
              <a:t> </a:t>
            </a:r>
            <a:r>
              <a:rPr kumimoji="0" sz="1800" b="0" i="1" u="none" strike="noStrike" kern="0" cap="none" spc="-20" normalizeH="0" baseline="0" noProof="0" dirty="0">
                <a:ln>
                  <a:noFill/>
                </a:ln>
                <a:solidFill>
                  <a:srgbClr val="585858"/>
                </a:solidFill>
                <a:effectLst/>
                <a:uLnTx/>
                <a:uFillTx/>
                <a:latin typeface="Ink Free"/>
                <a:ea typeface="+mn-ea"/>
                <a:cs typeface="Ink Free"/>
              </a:rPr>
              <a:t>and</a:t>
            </a:r>
            <a:r>
              <a:rPr kumimoji="0" sz="1800" b="0" i="1" u="none" strike="noStrike" kern="0" cap="none" spc="-70" normalizeH="0" baseline="0" noProof="0" dirty="0">
                <a:ln>
                  <a:noFill/>
                </a:ln>
                <a:solidFill>
                  <a:srgbClr val="585858"/>
                </a:solidFill>
                <a:effectLst/>
                <a:uLnTx/>
                <a:uFillTx/>
                <a:latin typeface="Ink Free"/>
                <a:ea typeface="+mn-ea"/>
                <a:cs typeface="Ink Free"/>
              </a:rPr>
              <a:t> </a:t>
            </a:r>
            <a:r>
              <a:rPr kumimoji="0" sz="1800" b="0" i="1" u="none" strike="noStrike" kern="0" cap="none" spc="-45" normalizeH="0" baseline="0" noProof="0" dirty="0">
                <a:ln>
                  <a:noFill/>
                </a:ln>
                <a:solidFill>
                  <a:srgbClr val="585858"/>
                </a:solidFill>
                <a:effectLst/>
                <a:uLnTx/>
                <a:uFillTx/>
                <a:latin typeface="Ink Free"/>
                <a:ea typeface="+mn-ea"/>
                <a:cs typeface="Ink Free"/>
              </a:rPr>
              <a:t>welcoming</a:t>
            </a:r>
            <a:r>
              <a:rPr kumimoji="0" sz="1800" b="0" i="1" u="none" strike="noStrike" kern="0" cap="none" spc="-70" normalizeH="0" baseline="0" noProof="0" dirty="0">
                <a:ln>
                  <a:noFill/>
                </a:ln>
                <a:solidFill>
                  <a:srgbClr val="585858"/>
                </a:solidFill>
                <a:effectLst/>
                <a:uLnTx/>
                <a:uFillTx/>
                <a:latin typeface="Ink Free"/>
                <a:ea typeface="+mn-ea"/>
                <a:cs typeface="Ink Free"/>
              </a:rPr>
              <a:t> </a:t>
            </a:r>
            <a:r>
              <a:rPr kumimoji="0" sz="1800" b="0" i="1" u="none" strike="noStrike" kern="0" cap="none" spc="-50" normalizeH="0" baseline="0" noProof="0" dirty="0">
                <a:ln>
                  <a:noFill/>
                </a:ln>
                <a:solidFill>
                  <a:srgbClr val="585858"/>
                </a:solidFill>
                <a:effectLst/>
                <a:uLnTx/>
                <a:uFillTx/>
                <a:latin typeface="Ink Free"/>
                <a:ea typeface="+mn-ea"/>
                <a:cs typeface="Ink Free"/>
              </a:rPr>
              <a:t>environment</a:t>
            </a:r>
            <a:r>
              <a:rPr kumimoji="0" sz="1800" b="0" i="1" u="none" strike="noStrike" kern="0" cap="none" spc="-75" normalizeH="0" baseline="0" noProof="0" dirty="0">
                <a:ln>
                  <a:noFill/>
                </a:ln>
                <a:solidFill>
                  <a:srgbClr val="585858"/>
                </a:solidFill>
                <a:effectLst/>
                <a:uLnTx/>
                <a:uFillTx/>
                <a:latin typeface="Ink Free"/>
                <a:ea typeface="+mn-ea"/>
                <a:cs typeface="Ink Free"/>
              </a:rPr>
              <a:t> </a:t>
            </a:r>
            <a:r>
              <a:rPr kumimoji="0" sz="1800" b="0" i="1" u="none" strike="noStrike" kern="0" cap="none" spc="0" normalizeH="0" baseline="0" noProof="0" dirty="0">
                <a:ln>
                  <a:noFill/>
                </a:ln>
                <a:solidFill>
                  <a:srgbClr val="585858"/>
                </a:solidFill>
                <a:effectLst/>
                <a:uLnTx/>
                <a:uFillTx/>
                <a:latin typeface="Ink Free"/>
                <a:ea typeface="+mn-ea"/>
                <a:cs typeface="Ink Free"/>
              </a:rPr>
              <a:t>of</a:t>
            </a:r>
            <a:r>
              <a:rPr kumimoji="0" sz="1800" b="0" i="1" u="none" strike="noStrike" kern="0" cap="none" spc="-75" normalizeH="0" baseline="0" noProof="0" dirty="0">
                <a:ln>
                  <a:noFill/>
                </a:ln>
                <a:solidFill>
                  <a:srgbClr val="585858"/>
                </a:solidFill>
                <a:effectLst/>
                <a:uLnTx/>
                <a:uFillTx/>
                <a:latin typeface="Ink Free"/>
                <a:ea typeface="+mn-ea"/>
                <a:cs typeface="Ink Free"/>
              </a:rPr>
              <a:t> </a:t>
            </a:r>
            <a:r>
              <a:rPr kumimoji="0" sz="1800" b="0" i="1" u="none" strike="noStrike" kern="0" cap="none" spc="-10" normalizeH="0" baseline="0" noProof="0" dirty="0">
                <a:ln>
                  <a:noFill/>
                </a:ln>
                <a:solidFill>
                  <a:srgbClr val="585858"/>
                </a:solidFill>
                <a:effectLst/>
                <a:uLnTx/>
                <a:uFillTx/>
                <a:latin typeface="Ink Free"/>
                <a:ea typeface="+mn-ea"/>
                <a:cs typeface="Ink Free"/>
              </a:rPr>
              <a:t>care.</a:t>
            </a:r>
            <a:endParaRPr kumimoji="0" sz="1800" b="0" i="0" u="none" strike="noStrike" kern="0" cap="none" spc="0" normalizeH="0" baseline="0" noProof="0">
              <a:ln>
                <a:noFill/>
              </a:ln>
              <a:solidFill>
                <a:sysClr val="windowText" lastClr="000000"/>
              </a:solidFill>
              <a:effectLst/>
              <a:uLnTx/>
              <a:uFillTx/>
              <a:latin typeface="Ink Free"/>
              <a:ea typeface="+mn-ea"/>
              <a:cs typeface="Ink Free"/>
            </a:endParaRPr>
          </a:p>
        </p:txBody>
      </p:sp>
    </p:spTree>
    <p:extLst>
      <p:ext uri="{BB962C8B-B14F-4D97-AF65-F5344CB8AC3E}">
        <p14:creationId xmlns:p14="http://schemas.microsoft.com/office/powerpoint/2010/main" val="79434997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2276678"/>
            <a:ext cx="1708150" cy="2178685"/>
          </a:xfrm>
          <a:prstGeom prst="rect">
            <a:avLst/>
          </a:prstGeom>
        </p:spPr>
        <p:txBody>
          <a:bodyPr vert="horz" wrap="square" lIns="0" tIns="70485" rIns="0" bIns="0" rtlCol="0">
            <a:spAutoFit/>
          </a:bodyPr>
          <a:lstStyle/>
          <a:p>
            <a:pPr marL="12700" marR="5080" lvl="0" indent="0" algn="l" defTabSz="914400" rtl="0" eaLnBrk="1" fontAlgn="auto" latinLnBrk="0" hangingPunct="1">
              <a:lnSpc>
                <a:spcPct val="90500"/>
              </a:lnSpc>
              <a:spcBef>
                <a:spcPts val="555"/>
              </a:spcBef>
              <a:spcAft>
                <a:spcPts val="0"/>
              </a:spcAft>
              <a:buClrTx/>
              <a:buSzTx/>
              <a:buFontTx/>
              <a:buNone/>
              <a:tabLst/>
              <a:defRPr/>
            </a:pPr>
            <a:r>
              <a:rPr kumimoji="0" sz="4000" b="0" i="0" u="none" strike="noStrike" kern="0" cap="none" spc="-10" normalizeH="0" baseline="0" noProof="0" dirty="0">
                <a:ln>
                  <a:noFill/>
                </a:ln>
                <a:solidFill>
                  <a:srgbClr val="FFFFFF"/>
                </a:solidFill>
                <a:effectLst/>
                <a:uLnTx/>
                <a:uFillTx/>
                <a:latin typeface="Corbel"/>
                <a:ea typeface="+mn-ea"/>
                <a:cs typeface="Corbel"/>
              </a:rPr>
              <a:t>Mental Health </a:t>
            </a:r>
            <a:r>
              <a:rPr kumimoji="0" sz="4000" b="0" i="0" u="none" strike="noStrike" kern="0" cap="none" spc="-65" normalizeH="0" baseline="0" noProof="0" dirty="0">
                <a:ln>
                  <a:noFill/>
                </a:ln>
                <a:solidFill>
                  <a:srgbClr val="FFFFFF"/>
                </a:solidFill>
                <a:effectLst/>
                <a:uLnTx/>
                <a:uFillTx/>
                <a:latin typeface="Corbel"/>
                <a:ea typeface="+mn-ea"/>
                <a:cs typeface="Corbel"/>
              </a:rPr>
              <a:t>Services </a:t>
            </a:r>
            <a:r>
              <a:rPr kumimoji="0" sz="3200" b="0" i="1" u="none" strike="noStrike" kern="0" cap="none" spc="-10" normalizeH="0" baseline="0" noProof="0" dirty="0">
                <a:ln>
                  <a:noFill/>
                </a:ln>
                <a:solidFill>
                  <a:srgbClr val="FFFFFF"/>
                </a:solidFill>
                <a:effectLst/>
                <a:uLnTx/>
                <a:uFillTx/>
                <a:latin typeface="Corbel"/>
                <a:ea typeface="+mn-ea"/>
                <a:cs typeface="Corbel"/>
              </a:rPr>
              <a:t>continued</a:t>
            </a:r>
            <a:endParaRPr kumimoji="0" sz="3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descr="$PPTXTitle"/>
          <p:cNvSpPr txBox="1">
            <a:spLocks noGrp="1"/>
          </p:cNvSpPr>
          <p:nvPr>
            <p:ph type="title"/>
          </p:nvPr>
        </p:nvSpPr>
        <p:spPr>
          <a:xfrm>
            <a:off x="3948429" y="1166876"/>
            <a:ext cx="3126105" cy="513715"/>
          </a:xfrm>
          <a:prstGeom prst="rect">
            <a:avLst/>
          </a:prstGeom>
        </p:spPr>
        <p:txBody>
          <a:bodyPr vert="horz" wrap="square" lIns="0" tIns="13335" rIns="0" bIns="0" rtlCol="0">
            <a:spAutoFit/>
          </a:bodyPr>
          <a:lstStyle/>
          <a:p>
            <a:pPr marL="12700">
              <a:lnSpc>
                <a:spcPct val="100000"/>
              </a:lnSpc>
              <a:spcBef>
                <a:spcPts val="105"/>
              </a:spcBef>
            </a:pPr>
            <a:r>
              <a:rPr sz="3200" b="1" spc="-20" dirty="0">
                <a:solidFill>
                  <a:srgbClr val="585858"/>
                </a:solidFill>
                <a:latin typeface="Corbel"/>
                <a:cs typeface="Corbel"/>
              </a:rPr>
              <a:t>Group</a:t>
            </a:r>
            <a:r>
              <a:rPr sz="3200" b="1" spc="-114" dirty="0">
                <a:solidFill>
                  <a:srgbClr val="585858"/>
                </a:solidFill>
                <a:latin typeface="Corbel"/>
                <a:cs typeface="Corbel"/>
              </a:rPr>
              <a:t> </a:t>
            </a:r>
            <a:r>
              <a:rPr sz="3200" b="1" spc="-10" dirty="0">
                <a:solidFill>
                  <a:srgbClr val="585858"/>
                </a:solidFill>
                <a:latin typeface="Corbel"/>
                <a:cs typeface="Corbel"/>
              </a:rPr>
              <a:t>Counseling</a:t>
            </a:r>
            <a:endParaRPr sz="3200">
              <a:latin typeface="Corbel"/>
              <a:cs typeface="Corbel"/>
            </a:endParaRPr>
          </a:p>
        </p:txBody>
      </p:sp>
      <p:sp>
        <p:nvSpPr>
          <p:cNvPr id="4" name="object 4"/>
          <p:cNvSpPr txBox="1"/>
          <p:nvPr/>
        </p:nvSpPr>
        <p:spPr>
          <a:xfrm>
            <a:off x="3948429" y="1776171"/>
            <a:ext cx="4897120" cy="2056764"/>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2400" b="0" i="0" u="none" strike="noStrike" kern="0" cap="none" spc="0" normalizeH="0" baseline="0" noProof="0" dirty="0">
                <a:ln>
                  <a:noFill/>
                </a:ln>
                <a:solidFill>
                  <a:srgbClr val="585858"/>
                </a:solidFill>
                <a:effectLst/>
                <a:uLnTx/>
                <a:uFillTx/>
                <a:latin typeface="Corbel"/>
                <a:ea typeface="+mn-ea"/>
                <a:cs typeface="Corbel"/>
              </a:rPr>
              <a:t>Anger</a:t>
            </a:r>
            <a:r>
              <a:rPr kumimoji="0" sz="2400" b="0" i="0" u="none" strike="noStrike" kern="0" cap="none" spc="10" normalizeH="0" baseline="0" noProof="0" dirty="0">
                <a:ln>
                  <a:noFill/>
                </a:ln>
                <a:solidFill>
                  <a:srgbClr val="585858"/>
                </a:solidFill>
                <a:effectLst/>
                <a:uLnTx/>
                <a:uFillTx/>
                <a:latin typeface="Corbel"/>
                <a:ea typeface="+mn-ea"/>
                <a:cs typeface="Corbel"/>
              </a:rPr>
              <a:t> </a:t>
            </a:r>
            <a:r>
              <a:rPr kumimoji="0" sz="2400" b="0" i="0" u="none" strike="noStrike" kern="0" cap="none" spc="-20" normalizeH="0" baseline="0" noProof="0" dirty="0">
                <a:ln>
                  <a:noFill/>
                </a:ln>
                <a:solidFill>
                  <a:srgbClr val="585858"/>
                </a:solidFill>
                <a:effectLst/>
                <a:uLnTx/>
                <a:uFillTx/>
                <a:latin typeface="Corbel"/>
                <a:ea typeface="+mn-ea"/>
                <a:cs typeface="Corbel"/>
              </a:rPr>
              <a:t>Management</a:t>
            </a:r>
            <a:r>
              <a:rPr kumimoji="0" sz="2400" b="0" i="0" u="none" strike="noStrike" kern="0" cap="none" spc="-8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Classes</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515620" marR="0" lvl="0" indent="0" algn="l" defTabSz="914400" rtl="0" eaLnBrk="1" fontAlgn="auto" latinLnBrk="0" hangingPunct="1">
              <a:lnSpc>
                <a:spcPct val="100000"/>
              </a:lnSpc>
              <a:spcBef>
                <a:spcPts val="9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rPr>
              <a:t> </a:t>
            </a:r>
            <a:r>
              <a:rPr kumimoji="0" sz="2000" b="0" i="0" u="none" strike="noStrike" kern="0" cap="none" spc="0" normalizeH="0" baseline="0" noProof="0" dirty="0">
                <a:ln>
                  <a:noFill/>
                </a:ln>
                <a:solidFill>
                  <a:srgbClr val="585858"/>
                </a:solidFill>
                <a:effectLst/>
                <a:uLnTx/>
                <a:uFillTx/>
                <a:latin typeface="Corbel"/>
                <a:ea typeface="+mn-ea"/>
                <a:cs typeface="Corbel"/>
              </a:rPr>
              <a:t>In-</a:t>
            </a:r>
            <a:r>
              <a:rPr kumimoji="0" sz="2000" b="0" i="0" u="none" strike="noStrike" kern="0" cap="none" spc="-10" normalizeH="0" baseline="0" noProof="0" dirty="0">
                <a:ln>
                  <a:noFill/>
                </a:ln>
                <a:solidFill>
                  <a:srgbClr val="585858"/>
                </a:solidFill>
                <a:effectLst/>
                <a:uLnTx/>
                <a:uFillTx/>
                <a:latin typeface="Corbel"/>
                <a:ea typeface="+mn-ea"/>
                <a:cs typeface="Corbel"/>
              </a:rPr>
              <a:t>person</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515620" marR="0" lvl="0" indent="0" algn="l" defTabSz="914400" rtl="0" eaLnBrk="1" fontAlgn="auto" latinLnBrk="0" hangingPunct="1">
              <a:lnSpc>
                <a:spcPct val="100000"/>
              </a:lnSpc>
              <a:spcBef>
                <a:spcPts val="36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rPr>
              <a:t> </a:t>
            </a:r>
            <a:r>
              <a:rPr kumimoji="0" sz="2000" b="0" i="0" u="none" strike="noStrike" kern="0" cap="none" spc="-10" normalizeH="0" baseline="0" noProof="0" dirty="0">
                <a:ln>
                  <a:noFill/>
                </a:ln>
                <a:solidFill>
                  <a:srgbClr val="585858"/>
                </a:solidFill>
                <a:effectLst/>
                <a:uLnTx/>
                <a:uFillTx/>
                <a:latin typeface="Corbel"/>
                <a:ea typeface="+mn-ea"/>
                <a:cs typeface="Corbel"/>
              </a:rPr>
              <a:t>Virtual</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1185"/>
              </a:spcBef>
              <a:spcAft>
                <a:spcPts val="0"/>
              </a:spcAft>
              <a:buClrTx/>
              <a:buSzTx/>
              <a:buFontTx/>
              <a:buNone/>
              <a:tabLst/>
              <a:defRPr/>
            </a:pPr>
            <a:r>
              <a:rPr kumimoji="0" sz="2400" b="0" i="0" u="none" strike="noStrike" kern="0" cap="none" spc="-10" normalizeH="0" baseline="0" noProof="0" dirty="0">
                <a:ln>
                  <a:noFill/>
                </a:ln>
                <a:solidFill>
                  <a:srgbClr val="585858"/>
                </a:solidFill>
                <a:effectLst/>
                <a:uLnTx/>
                <a:uFillTx/>
                <a:latin typeface="Corbel"/>
                <a:ea typeface="+mn-ea"/>
                <a:cs typeface="Corbel"/>
              </a:rPr>
              <a:t>Healing</a:t>
            </a:r>
            <a:r>
              <a:rPr kumimoji="0" sz="2400" b="0" i="0" u="none" strike="noStrike" kern="0" cap="none" spc="-17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Through</a:t>
            </a:r>
            <a:r>
              <a:rPr kumimoji="0" sz="2400" b="0" i="0" u="none" strike="noStrike" kern="0" cap="none" spc="-10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Creativity</a:t>
            </a:r>
            <a:r>
              <a:rPr kumimoji="0" sz="2400" b="0" i="0" u="none" strike="noStrike" kern="0" cap="none" spc="-65"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Grief</a:t>
            </a:r>
            <a:r>
              <a:rPr kumimoji="0" sz="2400" b="0" i="0" u="none" strike="noStrike" kern="0" cap="none" spc="-10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Group</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15"/>
              </a:spcBef>
              <a:spcAft>
                <a:spcPts val="0"/>
              </a:spcAft>
              <a:buClrTx/>
              <a:buSzTx/>
              <a:buFontTx/>
              <a:buNone/>
              <a:tabLst/>
              <a:defRPr/>
            </a:pPr>
            <a:r>
              <a:rPr kumimoji="0" sz="2400" b="0" i="0" u="none" strike="noStrike" kern="0" cap="none" spc="0" normalizeH="0" baseline="0" noProof="0" dirty="0">
                <a:ln>
                  <a:noFill/>
                </a:ln>
                <a:solidFill>
                  <a:srgbClr val="585858"/>
                </a:solidFill>
                <a:effectLst/>
                <a:uLnTx/>
                <a:uFillTx/>
                <a:latin typeface="Corbel"/>
                <a:ea typeface="+mn-ea"/>
                <a:cs typeface="Corbel"/>
              </a:rPr>
              <a:t>Parenting</a:t>
            </a:r>
            <a:r>
              <a:rPr kumimoji="0" sz="2400" b="0" i="0" u="none" strike="noStrike" kern="0" cap="none" spc="-2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Education</a:t>
            </a:r>
            <a:r>
              <a:rPr kumimoji="0" sz="2400" b="0" i="0" u="none" strike="noStrike" kern="0" cap="none" spc="-11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Classes</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3948429" y="4288049"/>
            <a:ext cx="6976109" cy="989965"/>
          </a:xfrm>
          <a:prstGeom prst="rect">
            <a:avLst/>
          </a:prstGeom>
        </p:spPr>
        <p:txBody>
          <a:bodyPr vert="horz" wrap="square" lIns="0" tIns="128905" rIns="0" bIns="0" rtlCol="0">
            <a:spAutoFit/>
          </a:bodyPr>
          <a:lstStyle/>
          <a:p>
            <a:pPr marL="12700" marR="0" lvl="0" indent="0" algn="l" defTabSz="914400" rtl="0" eaLnBrk="1" fontAlgn="auto" latinLnBrk="0" hangingPunct="1">
              <a:lnSpc>
                <a:spcPct val="100000"/>
              </a:lnSpc>
              <a:spcBef>
                <a:spcPts val="1015"/>
              </a:spcBef>
              <a:spcAft>
                <a:spcPts val="0"/>
              </a:spcAft>
              <a:buClrTx/>
              <a:buSzTx/>
              <a:buFontTx/>
              <a:buNone/>
              <a:tabLst/>
              <a:defRPr/>
            </a:pPr>
            <a:r>
              <a:rPr kumimoji="0" sz="2400" b="0" i="1" u="none" strike="noStrike" kern="0" cap="none" spc="0" normalizeH="0" baseline="0" noProof="0" dirty="0">
                <a:ln>
                  <a:noFill/>
                </a:ln>
                <a:solidFill>
                  <a:srgbClr val="585858"/>
                </a:solidFill>
                <a:effectLst/>
                <a:uLnTx/>
                <a:uFillTx/>
                <a:latin typeface="Corbel"/>
                <a:ea typeface="+mn-ea"/>
                <a:cs typeface="Corbel"/>
              </a:rPr>
              <a:t>Coming</a:t>
            </a:r>
            <a:r>
              <a:rPr kumimoji="0" sz="2400" b="0" i="1" u="none" strike="noStrike" kern="0" cap="none" spc="-60" normalizeH="0" baseline="0" noProof="0" dirty="0">
                <a:ln>
                  <a:noFill/>
                </a:ln>
                <a:solidFill>
                  <a:srgbClr val="585858"/>
                </a:solidFill>
                <a:effectLst/>
                <a:uLnTx/>
                <a:uFillTx/>
                <a:latin typeface="Corbel"/>
                <a:ea typeface="+mn-ea"/>
                <a:cs typeface="Corbel"/>
              </a:rPr>
              <a:t> </a:t>
            </a:r>
            <a:r>
              <a:rPr kumimoji="0" sz="2400" b="0" i="1" u="none" strike="noStrike" kern="0" cap="none" spc="0" normalizeH="0" baseline="0" noProof="0" dirty="0">
                <a:ln>
                  <a:noFill/>
                </a:ln>
                <a:solidFill>
                  <a:srgbClr val="585858"/>
                </a:solidFill>
                <a:effectLst/>
                <a:uLnTx/>
                <a:uFillTx/>
                <a:latin typeface="Corbel"/>
                <a:ea typeface="+mn-ea"/>
                <a:cs typeface="Corbel"/>
              </a:rPr>
              <a:t>in</a:t>
            </a:r>
            <a:r>
              <a:rPr kumimoji="0" sz="2400" b="0" i="1" u="none" strike="noStrike" kern="0" cap="none" spc="-40" normalizeH="0" baseline="0" noProof="0" dirty="0">
                <a:ln>
                  <a:noFill/>
                </a:ln>
                <a:solidFill>
                  <a:srgbClr val="585858"/>
                </a:solidFill>
                <a:effectLst/>
                <a:uLnTx/>
                <a:uFillTx/>
                <a:latin typeface="Corbel"/>
                <a:ea typeface="+mn-ea"/>
                <a:cs typeface="Corbel"/>
              </a:rPr>
              <a:t> </a:t>
            </a:r>
            <a:r>
              <a:rPr kumimoji="0" sz="2400" b="0" i="1" u="none" strike="noStrike" kern="0" cap="none" spc="-20" normalizeH="0" baseline="0" noProof="0" dirty="0">
                <a:ln>
                  <a:noFill/>
                </a:ln>
                <a:solidFill>
                  <a:srgbClr val="585858"/>
                </a:solidFill>
                <a:effectLst/>
                <a:uLnTx/>
                <a:uFillTx/>
                <a:latin typeface="Corbel"/>
                <a:ea typeface="+mn-ea"/>
                <a:cs typeface="Corbel"/>
              </a:rPr>
              <a:t>2026</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15"/>
              </a:spcBef>
              <a:spcAft>
                <a:spcPts val="0"/>
              </a:spcAft>
              <a:buClrTx/>
              <a:buSzTx/>
              <a:buFontTx/>
              <a:buNone/>
              <a:tabLst/>
              <a:defRPr/>
            </a:pPr>
            <a:r>
              <a:rPr kumimoji="0" sz="2400" b="0" i="0" u="none" strike="noStrike" kern="0" cap="none" spc="0" normalizeH="0" baseline="0" noProof="0" dirty="0">
                <a:ln>
                  <a:noFill/>
                </a:ln>
                <a:solidFill>
                  <a:srgbClr val="585858"/>
                </a:solidFill>
                <a:effectLst/>
                <a:uLnTx/>
                <a:uFillTx/>
                <a:latin typeface="Corbel"/>
                <a:ea typeface="+mn-ea"/>
                <a:cs typeface="Corbel"/>
              </a:rPr>
              <a:t>Healing</a:t>
            </a:r>
            <a:r>
              <a:rPr kumimoji="0" sz="2400" b="0" i="0" u="none" strike="noStrike" kern="0" cap="none" spc="-9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from</a:t>
            </a:r>
            <a:r>
              <a:rPr kumimoji="0" sz="2400" b="0" i="0" u="none" strike="noStrike" kern="0" cap="none" spc="-190" normalizeH="0" baseline="0" noProof="0" dirty="0">
                <a:ln>
                  <a:noFill/>
                </a:ln>
                <a:solidFill>
                  <a:srgbClr val="585858"/>
                </a:solidFill>
                <a:effectLst/>
                <a:uLnTx/>
                <a:uFillTx/>
                <a:latin typeface="Corbel"/>
                <a:ea typeface="+mn-ea"/>
                <a:cs typeface="Corbel"/>
              </a:rPr>
              <a:t> </a:t>
            </a:r>
            <a:r>
              <a:rPr kumimoji="0" sz="2400" b="0" i="0" u="none" strike="noStrike" kern="0" cap="none" spc="-20" normalizeH="0" baseline="0" noProof="0" dirty="0">
                <a:ln>
                  <a:noFill/>
                </a:ln>
                <a:solidFill>
                  <a:srgbClr val="585858"/>
                </a:solidFill>
                <a:effectLst/>
                <a:uLnTx/>
                <a:uFillTx/>
                <a:latin typeface="Corbel"/>
                <a:ea typeface="+mn-ea"/>
                <a:cs typeface="Corbel"/>
              </a:rPr>
              <a:t>Trauma</a:t>
            </a:r>
            <a:r>
              <a:rPr kumimoji="0" sz="2400" b="0" i="0" u="none" strike="noStrike" kern="0" cap="none" spc="-6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through</a:t>
            </a:r>
            <a:r>
              <a:rPr kumimoji="0" sz="2400" b="0" i="0" u="none" strike="noStrike" kern="0" cap="none" spc="-285" normalizeH="0" baseline="0" noProof="0" dirty="0">
                <a:ln>
                  <a:noFill/>
                </a:ln>
                <a:solidFill>
                  <a:srgbClr val="585858"/>
                </a:solidFill>
                <a:effectLst/>
                <a:uLnTx/>
                <a:uFillTx/>
                <a:latin typeface="Corbel"/>
                <a:ea typeface="+mn-ea"/>
                <a:cs typeface="Corbel"/>
              </a:rPr>
              <a:t> </a:t>
            </a:r>
            <a:r>
              <a:rPr kumimoji="0" sz="2400" b="0" i="0" u="none" strike="noStrike" kern="0" cap="none" spc="-30" normalizeH="0" baseline="0" noProof="0" dirty="0">
                <a:ln>
                  <a:noFill/>
                </a:ln>
                <a:solidFill>
                  <a:srgbClr val="585858"/>
                </a:solidFill>
                <a:effectLst/>
                <a:uLnTx/>
                <a:uFillTx/>
                <a:latin typeface="Corbel"/>
                <a:ea typeface="+mn-ea"/>
                <a:cs typeface="Corbel"/>
              </a:rPr>
              <a:t>Yoga,</a:t>
            </a:r>
            <a:r>
              <a:rPr kumimoji="0" sz="2400" b="0" i="0" u="none" strike="noStrike" kern="0" cap="none" spc="-55"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Movement</a:t>
            </a:r>
            <a:r>
              <a:rPr kumimoji="0" sz="2400" b="0" i="0" u="none" strike="noStrike" kern="0" cap="none" spc="-50"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&amp;</a:t>
            </a:r>
            <a:r>
              <a:rPr kumimoji="0" sz="2400" b="0" i="0" u="none" strike="noStrike" kern="0" cap="none" spc="-5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Music</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277636175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0" dirty="0"/>
              <a:t>Mental Health Services</a:t>
            </a:r>
          </a:p>
          <a:p>
            <a:pPr marL="12700">
              <a:lnSpc>
                <a:spcPct val="100000"/>
              </a:lnSpc>
              <a:spcBef>
                <a:spcPts val="45"/>
              </a:spcBef>
            </a:pPr>
            <a:r>
              <a:rPr sz="2800" i="1" spc="-10" dirty="0">
                <a:latin typeface="Corbel"/>
                <a:cs typeface="Corbel"/>
              </a:rPr>
              <a:t>continued</a:t>
            </a:r>
            <a:endParaRPr sz="2800">
              <a:latin typeface="Corbel"/>
              <a:cs typeface="Corbel"/>
            </a:endParaRPr>
          </a:p>
        </p:txBody>
      </p:sp>
      <p:pic>
        <p:nvPicPr>
          <p:cNvPr id="3" name="object 3"/>
          <p:cNvPicPr/>
          <p:nvPr/>
        </p:nvPicPr>
        <p:blipFill>
          <a:blip r:embed="rId2" cstate="print"/>
          <a:stretch>
            <a:fillRect/>
          </a:stretch>
        </p:blipFill>
        <p:spPr>
          <a:xfrm>
            <a:off x="5141976" y="149469"/>
            <a:ext cx="5092270" cy="6418209"/>
          </a:xfrm>
          <a:prstGeom prst="rect">
            <a:avLst/>
          </a:prstGeom>
        </p:spPr>
      </p:pic>
    </p:spTree>
    <p:extLst>
      <p:ext uri="{BB962C8B-B14F-4D97-AF65-F5344CB8AC3E}">
        <p14:creationId xmlns:p14="http://schemas.microsoft.com/office/powerpoint/2010/main" val="423978791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0" dirty="0"/>
              <a:t>Mental Health Services</a:t>
            </a:r>
          </a:p>
          <a:p>
            <a:pPr marL="12700">
              <a:lnSpc>
                <a:spcPct val="100000"/>
              </a:lnSpc>
              <a:spcBef>
                <a:spcPts val="45"/>
              </a:spcBef>
            </a:pPr>
            <a:r>
              <a:rPr sz="2800" i="1" spc="-10" dirty="0">
                <a:latin typeface="Corbel"/>
                <a:cs typeface="Corbel"/>
              </a:rPr>
              <a:t>continued</a:t>
            </a:r>
            <a:endParaRPr sz="2800">
              <a:latin typeface="Corbel"/>
              <a:cs typeface="Corbel"/>
            </a:endParaRPr>
          </a:p>
        </p:txBody>
      </p:sp>
      <p:grpSp>
        <p:nvGrpSpPr>
          <p:cNvPr id="3" name="object 3"/>
          <p:cNvGrpSpPr/>
          <p:nvPr/>
        </p:nvGrpSpPr>
        <p:grpSpPr>
          <a:xfrm>
            <a:off x="5228679" y="36364"/>
            <a:ext cx="5316220" cy="6727825"/>
            <a:chOff x="5228679" y="36364"/>
            <a:chExt cx="5316220" cy="6727825"/>
          </a:xfrm>
        </p:grpSpPr>
        <p:pic>
          <p:nvPicPr>
            <p:cNvPr id="4" name="object 4"/>
            <p:cNvPicPr/>
            <p:nvPr/>
          </p:nvPicPr>
          <p:blipFill>
            <a:blip r:embed="rId2" cstate="print"/>
            <a:stretch>
              <a:fillRect/>
            </a:stretch>
          </p:blipFill>
          <p:spPr>
            <a:xfrm>
              <a:off x="5228679" y="36364"/>
              <a:ext cx="5316041" cy="6727367"/>
            </a:xfrm>
            <a:prstGeom prst="rect">
              <a:avLst/>
            </a:prstGeom>
          </p:spPr>
        </p:pic>
        <p:pic>
          <p:nvPicPr>
            <p:cNvPr id="5" name="object 5"/>
            <p:cNvPicPr/>
            <p:nvPr/>
          </p:nvPicPr>
          <p:blipFill>
            <a:blip r:embed="rId3" cstate="print"/>
            <a:stretch>
              <a:fillRect/>
            </a:stretch>
          </p:blipFill>
          <p:spPr>
            <a:xfrm>
              <a:off x="5387340" y="176784"/>
              <a:ext cx="4818888" cy="6248400"/>
            </a:xfrm>
            <a:prstGeom prst="rect">
              <a:avLst/>
            </a:prstGeom>
          </p:spPr>
        </p:pic>
      </p:grpSp>
    </p:spTree>
    <p:extLst>
      <p:ext uri="{BB962C8B-B14F-4D97-AF65-F5344CB8AC3E}">
        <p14:creationId xmlns:p14="http://schemas.microsoft.com/office/powerpoint/2010/main" val="16404527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0" dirty="0"/>
              <a:t>Mental Health Services</a:t>
            </a:r>
          </a:p>
          <a:p>
            <a:pPr marL="12700">
              <a:lnSpc>
                <a:spcPct val="100000"/>
              </a:lnSpc>
              <a:spcBef>
                <a:spcPts val="45"/>
              </a:spcBef>
            </a:pPr>
            <a:r>
              <a:rPr sz="2800" i="1" spc="-10" dirty="0">
                <a:latin typeface="Corbel"/>
                <a:cs typeface="Corbel"/>
              </a:rPr>
              <a:t>continued</a:t>
            </a:r>
            <a:endParaRPr sz="2800">
              <a:latin typeface="Corbel"/>
              <a:cs typeface="Corbel"/>
            </a:endParaRPr>
          </a:p>
        </p:txBody>
      </p:sp>
      <p:pic>
        <p:nvPicPr>
          <p:cNvPr id="4" name="Picture 3"/>
          <p:cNvPicPr>
            <a:picLocks noChangeAspect="1"/>
          </p:cNvPicPr>
          <p:nvPr/>
        </p:nvPicPr>
        <p:blipFill>
          <a:blip r:embed="rId2"/>
          <a:stretch>
            <a:fillRect/>
          </a:stretch>
        </p:blipFill>
        <p:spPr>
          <a:xfrm>
            <a:off x="5223056" y="176350"/>
            <a:ext cx="4905682" cy="6317924"/>
          </a:xfrm>
          <a:prstGeom prst="rect">
            <a:avLst/>
          </a:prstGeom>
        </p:spPr>
      </p:pic>
    </p:spTree>
    <p:extLst>
      <p:ext uri="{BB962C8B-B14F-4D97-AF65-F5344CB8AC3E}">
        <p14:creationId xmlns:p14="http://schemas.microsoft.com/office/powerpoint/2010/main" val="204907995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pc="-10" dirty="0"/>
              <a:t>Mental Health Services</a:t>
            </a:r>
          </a:p>
          <a:p>
            <a:pPr marL="12700">
              <a:lnSpc>
                <a:spcPct val="100000"/>
              </a:lnSpc>
              <a:spcBef>
                <a:spcPts val="45"/>
              </a:spcBef>
            </a:pPr>
            <a:r>
              <a:rPr sz="2800" i="1" spc="-10" dirty="0">
                <a:latin typeface="Corbel"/>
                <a:cs typeface="Corbel"/>
              </a:rPr>
              <a:t>continued</a:t>
            </a:r>
            <a:endParaRPr sz="2800">
              <a:latin typeface="Corbel"/>
              <a:cs typeface="Corbel"/>
            </a:endParaRPr>
          </a:p>
        </p:txBody>
      </p:sp>
      <p:pic>
        <p:nvPicPr>
          <p:cNvPr id="4" name="Picture 3"/>
          <p:cNvPicPr>
            <a:picLocks noChangeAspect="1"/>
          </p:cNvPicPr>
          <p:nvPr/>
        </p:nvPicPr>
        <p:blipFill>
          <a:blip r:embed="rId2"/>
          <a:stretch>
            <a:fillRect/>
          </a:stretch>
        </p:blipFill>
        <p:spPr>
          <a:xfrm>
            <a:off x="5179374" y="136443"/>
            <a:ext cx="5169172" cy="6422619"/>
          </a:xfrm>
          <a:prstGeom prst="rect">
            <a:avLst/>
          </a:prstGeom>
        </p:spPr>
      </p:pic>
    </p:spTree>
    <p:extLst>
      <p:ext uri="{BB962C8B-B14F-4D97-AF65-F5344CB8AC3E}">
        <p14:creationId xmlns:p14="http://schemas.microsoft.com/office/powerpoint/2010/main" val="422117666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2340686"/>
            <a:ext cx="2699385" cy="2056130"/>
          </a:xfrm>
          <a:prstGeom prst="rect">
            <a:avLst/>
          </a:prstGeom>
        </p:spPr>
        <p:txBody>
          <a:bodyPr vert="horz" wrap="square" lIns="0" tIns="67945" rIns="0" bIns="0" rtlCol="0">
            <a:spAutoFit/>
          </a:bodyPr>
          <a:lstStyle/>
          <a:p>
            <a:pPr marL="12700" marR="5080" lvl="0" indent="0" algn="l" defTabSz="914400" rtl="0" eaLnBrk="1" fontAlgn="auto" latinLnBrk="0" hangingPunct="1">
              <a:lnSpc>
                <a:spcPct val="90000"/>
              </a:lnSpc>
              <a:spcBef>
                <a:spcPts val="535"/>
              </a:spcBef>
              <a:spcAft>
                <a:spcPts val="0"/>
              </a:spcAft>
              <a:buClrTx/>
              <a:buSzTx/>
              <a:buFontTx/>
              <a:buNone/>
              <a:tabLst/>
              <a:defRPr/>
            </a:pPr>
            <a:r>
              <a:rPr kumimoji="0" sz="3600" b="0" i="0" u="none" strike="noStrike" kern="0" cap="none" spc="-65" normalizeH="0" baseline="0" noProof="0" dirty="0">
                <a:ln>
                  <a:noFill/>
                </a:ln>
                <a:solidFill>
                  <a:srgbClr val="FFFFFF"/>
                </a:solidFill>
                <a:effectLst/>
                <a:uLnTx/>
                <a:uFillTx/>
                <a:latin typeface="Corbel"/>
                <a:ea typeface="+mn-ea"/>
                <a:cs typeface="Corbel"/>
              </a:rPr>
              <a:t>Substance</a:t>
            </a:r>
            <a:r>
              <a:rPr kumimoji="0" sz="3600" b="0" i="0" u="none" strike="noStrike" kern="0" cap="none" spc="-190" normalizeH="0" baseline="0" noProof="0" dirty="0">
                <a:ln>
                  <a:noFill/>
                </a:ln>
                <a:solidFill>
                  <a:srgbClr val="FFFFFF"/>
                </a:solidFill>
                <a:effectLst/>
                <a:uLnTx/>
                <a:uFillTx/>
                <a:latin typeface="Corbel"/>
                <a:ea typeface="+mn-ea"/>
                <a:cs typeface="Corbel"/>
              </a:rPr>
              <a:t> </a:t>
            </a:r>
            <a:r>
              <a:rPr kumimoji="0" sz="3600" b="0" i="0" u="none" strike="noStrike" kern="0" cap="none" spc="-35" normalizeH="0" baseline="0" noProof="0" dirty="0">
                <a:ln>
                  <a:noFill/>
                </a:ln>
                <a:solidFill>
                  <a:srgbClr val="FFFFFF"/>
                </a:solidFill>
                <a:effectLst/>
                <a:uLnTx/>
                <a:uFillTx/>
                <a:latin typeface="Corbel"/>
                <a:ea typeface="+mn-ea"/>
                <a:cs typeface="Corbel"/>
              </a:rPr>
              <a:t>Use </a:t>
            </a:r>
            <a:r>
              <a:rPr kumimoji="0" sz="3600" b="0" i="0" u="none" strike="noStrike" kern="0" cap="none" spc="-10" normalizeH="0" baseline="0" noProof="0" dirty="0">
                <a:ln>
                  <a:noFill/>
                </a:ln>
                <a:solidFill>
                  <a:srgbClr val="FFFFFF"/>
                </a:solidFill>
                <a:effectLst/>
                <a:uLnTx/>
                <a:uFillTx/>
                <a:latin typeface="Corbel"/>
                <a:ea typeface="+mn-ea"/>
                <a:cs typeface="Corbel"/>
              </a:rPr>
              <a:t>Disorder Treatment Services</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descr="$PPTXTitle"/>
          <p:cNvSpPr txBox="1">
            <a:spLocks noGrp="1"/>
          </p:cNvSpPr>
          <p:nvPr>
            <p:ph type="title"/>
          </p:nvPr>
        </p:nvSpPr>
        <p:spPr>
          <a:xfrm>
            <a:off x="3948429" y="1482039"/>
            <a:ext cx="3960495"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585858"/>
                </a:solidFill>
                <a:latin typeface="Corbel"/>
                <a:cs typeface="Corbel"/>
              </a:rPr>
              <a:t>Intensive</a:t>
            </a:r>
            <a:r>
              <a:rPr sz="2400" b="1" spc="-125" dirty="0">
                <a:solidFill>
                  <a:srgbClr val="585858"/>
                </a:solidFill>
                <a:latin typeface="Corbel"/>
                <a:cs typeface="Corbel"/>
              </a:rPr>
              <a:t> </a:t>
            </a:r>
            <a:r>
              <a:rPr sz="2400" b="1" spc="-10" dirty="0">
                <a:solidFill>
                  <a:srgbClr val="585858"/>
                </a:solidFill>
                <a:latin typeface="Corbel"/>
                <a:cs typeface="Corbel"/>
              </a:rPr>
              <a:t>Outpatient</a:t>
            </a:r>
            <a:r>
              <a:rPr sz="2400" b="1" spc="-30" dirty="0">
                <a:solidFill>
                  <a:srgbClr val="585858"/>
                </a:solidFill>
                <a:latin typeface="Corbel"/>
                <a:cs typeface="Corbel"/>
              </a:rPr>
              <a:t> </a:t>
            </a:r>
            <a:r>
              <a:rPr sz="2400" b="1" spc="-10" dirty="0">
                <a:solidFill>
                  <a:srgbClr val="585858"/>
                </a:solidFill>
                <a:latin typeface="Corbel"/>
                <a:cs typeface="Corbel"/>
              </a:rPr>
              <a:t>Program</a:t>
            </a:r>
            <a:endParaRPr sz="2400">
              <a:latin typeface="Corbel"/>
              <a:cs typeface="Corbel"/>
            </a:endParaRPr>
          </a:p>
        </p:txBody>
      </p:sp>
      <p:sp>
        <p:nvSpPr>
          <p:cNvPr id="4" name="object 4"/>
          <p:cNvSpPr txBox="1"/>
          <p:nvPr/>
        </p:nvSpPr>
        <p:spPr>
          <a:xfrm>
            <a:off x="3948429" y="1812696"/>
            <a:ext cx="6586855" cy="3707129"/>
          </a:xfrm>
          <a:prstGeom prst="rect">
            <a:avLst/>
          </a:prstGeom>
        </p:spPr>
        <p:txBody>
          <a:bodyPr vert="horz" wrap="square" lIns="0" tIns="55244" rIns="0" bIns="0" rtlCol="0">
            <a:spAutoFit/>
          </a:bodyPr>
          <a:lstStyle/>
          <a:p>
            <a:pPr marL="698500" marR="0" lvl="0" indent="-182880" algn="l" defTabSz="914400" rtl="0" eaLnBrk="1" fontAlgn="auto" latinLnBrk="0" hangingPunct="1">
              <a:lnSpc>
                <a:spcPct val="100000"/>
              </a:lnSpc>
              <a:spcBef>
                <a:spcPts val="434"/>
              </a:spcBef>
              <a:spcAft>
                <a:spcPts val="0"/>
              </a:spcAft>
              <a:buClr>
                <a:srgbClr val="40B9D2"/>
              </a:buClr>
              <a:buSzTx/>
              <a:buFont typeface="Arial"/>
              <a:buChar char="•"/>
              <a:tabLst>
                <a:tab pos="698500" algn="l"/>
              </a:tabLst>
              <a:defRPr/>
            </a:pPr>
            <a:r>
              <a:rPr kumimoji="0" sz="2200" b="0" i="0" u="none" strike="noStrike" kern="0" cap="none" spc="-10" normalizeH="0" baseline="0" noProof="0" dirty="0">
                <a:ln>
                  <a:noFill/>
                </a:ln>
                <a:solidFill>
                  <a:srgbClr val="585858"/>
                </a:solidFill>
                <a:effectLst/>
                <a:uLnTx/>
                <a:uFillTx/>
                <a:latin typeface="Corbel"/>
                <a:ea typeface="+mn-ea"/>
                <a:cs typeface="Corbel"/>
              </a:rPr>
              <a:t>In-</a:t>
            </a:r>
            <a:r>
              <a:rPr kumimoji="0" sz="2200" b="0" i="0" u="none" strike="noStrike" kern="0" cap="none" spc="0" normalizeH="0" baseline="0" noProof="0" dirty="0">
                <a:ln>
                  <a:noFill/>
                </a:ln>
                <a:solidFill>
                  <a:srgbClr val="585858"/>
                </a:solidFill>
                <a:effectLst/>
                <a:uLnTx/>
                <a:uFillTx/>
                <a:latin typeface="Corbel"/>
                <a:ea typeface="+mn-ea"/>
                <a:cs typeface="Corbel"/>
              </a:rPr>
              <a:t>person,</a:t>
            </a:r>
            <a:r>
              <a:rPr kumimoji="0" sz="2200" b="0" i="0" u="none" strike="noStrike" kern="0" cap="none" spc="-85" normalizeH="0" baseline="0" noProof="0" dirty="0">
                <a:ln>
                  <a:noFill/>
                </a:ln>
                <a:solidFill>
                  <a:srgbClr val="585858"/>
                </a:solidFill>
                <a:effectLst/>
                <a:uLnTx/>
                <a:uFillTx/>
                <a:latin typeface="Corbel"/>
                <a:ea typeface="+mn-ea"/>
                <a:cs typeface="Corbel"/>
              </a:rPr>
              <a:t> </a:t>
            </a:r>
            <a:r>
              <a:rPr kumimoji="0" sz="2200" b="0" i="0" u="none" strike="noStrike" kern="0" cap="none" spc="0" normalizeH="0" baseline="0" noProof="0" dirty="0">
                <a:ln>
                  <a:noFill/>
                </a:ln>
                <a:solidFill>
                  <a:srgbClr val="585858"/>
                </a:solidFill>
                <a:effectLst/>
                <a:uLnTx/>
                <a:uFillTx/>
                <a:latin typeface="Corbel"/>
                <a:ea typeface="+mn-ea"/>
                <a:cs typeface="Corbel"/>
              </a:rPr>
              <a:t>evening</a:t>
            </a:r>
            <a:r>
              <a:rPr kumimoji="0" sz="2200" b="0" i="0" u="none" strike="noStrike" kern="0" cap="none" spc="-70" normalizeH="0" baseline="0" noProof="0" dirty="0">
                <a:ln>
                  <a:noFill/>
                </a:ln>
                <a:solidFill>
                  <a:srgbClr val="585858"/>
                </a:solidFill>
                <a:effectLst/>
                <a:uLnTx/>
                <a:uFillTx/>
                <a:latin typeface="Corbel"/>
                <a:ea typeface="+mn-ea"/>
                <a:cs typeface="Corbel"/>
              </a:rPr>
              <a:t> </a:t>
            </a:r>
            <a:r>
              <a:rPr kumimoji="0" sz="2200" b="0" i="0" u="none" strike="noStrike" kern="0" cap="none" spc="-10" normalizeH="0" baseline="0" noProof="0" dirty="0">
                <a:ln>
                  <a:noFill/>
                </a:ln>
                <a:solidFill>
                  <a:srgbClr val="585858"/>
                </a:solidFill>
                <a:effectLst/>
                <a:uLnTx/>
                <a:uFillTx/>
                <a:latin typeface="Corbel"/>
                <a:ea typeface="+mn-ea"/>
                <a:cs typeface="Corbel"/>
              </a:rPr>
              <a:t>groups</a:t>
            </a:r>
            <a:endParaRPr kumimoji="0" sz="2200" b="0" i="0" u="none" strike="noStrike" kern="0" cap="none" spc="0" normalizeH="0" baseline="0" noProof="0">
              <a:ln>
                <a:noFill/>
              </a:ln>
              <a:solidFill>
                <a:sysClr val="windowText" lastClr="000000"/>
              </a:solidFill>
              <a:effectLst/>
              <a:uLnTx/>
              <a:uFillTx/>
              <a:latin typeface="Corbel"/>
              <a:ea typeface="+mn-ea"/>
              <a:cs typeface="Corbel"/>
            </a:endParaRPr>
          </a:p>
          <a:p>
            <a:pPr marL="698500" marR="0" lvl="0" indent="-182880" algn="l" defTabSz="914400" rtl="0" eaLnBrk="1" fontAlgn="auto" latinLnBrk="0" hangingPunct="1">
              <a:lnSpc>
                <a:spcPct val="100000"/>
              </a:lnSpc>
              <a:spcBef>
                <a:spcPts val="335"/>
              </a:spcBef>
              <a:spcAft>
                <a:spcPts val="0"/>
              </a:spcAft>
              <a:buClr>
                <a:srgbClr val="40B9D2"/>
              </a:buClr>
              <a:buSzTx/>
              <a:buFont typeface="Arial"/>
              <a:buChar char="•"/>
              <a:tabLst>
                <a:tab pos="698500" algn="l"/>
              </a:tabLst>
              <a:defRPr/>
            </a:pPr>
            <a:r>
              <a:rPr kumimoji="0" sz="2200" b="0" i="0" u="none" strike="noStrike" kern="0" cap="none" spc="-10" normalizeH="0" baseline="0" noProof="0" dirty="0">
                <a:ln>
                  <a:noFill/>
                </a:ln>
                <a:solidFill>
                  <a:srgbClr val="585858"/>
                </a:solidFill>
                <a:effectLst/>
                <a:uLnTx/>
                <a:uFillTx/>
                <a:latin typeface="Corbel"/>
                <a:ea typeface="+mn-ea"/>
                <a:cs typeface="Corbel"/>
              </a:rPr>
              <a:t>Outpatient</a:t>
            </a:r>
            <a:r>
              <a:rPr kumimoji="0" sz="2200" b="0" i="0" u="none" strike="noStrike" kern="0" cap="none" spc="-140" normalizeH="0" baseline="0" noProof="0" dirty="0">
                <a:ln>
                  <a:noFill/>
                </a:ln>
                <a:solidFill>
                  <a:srgbClr val="585858"/>
                </a:solidFill>
                <a:effectLst/>
                <a:uLnTx/>
                <a:uFillTx/>
                <a:latin typeface="Corbel"/>
                <a:ea typeface="+mn-ea"/>
                <a:cs typeface="Corbel"/>
              </a:rPr>
              <a:t> </a:t>
            </a:r>
            <a:r>
              <a:rPr kumimoji="0" sz="2200" b="0" i="0" u="none" strike="noStrike" kern="0" cap="none" spc="-30" normalizeH="0" baseline="0" noProof="0" dirty="0">
                <a:ln>
                  <a:noFill/>
                </a:ln>
                <a:solidFill>
                  <a:srgbClr val="585858"/>
                </a:solidFill>
                <a:effectLst/>
                <a:uLnTx/>
                <a:uFillTx/>
                <a:latin typeface="Corbel"/>
                <a:ea typeface="+mn-ea"/>
                <a:cs typeface="Corbel"/>
              </a:rPr>
              <a:t>Treatment</a:t>
            </a:r>
            <a:r>
              <a:rPr kumimoji="0" sz="2200" b="0" i="0" u="none" strike="noStrike" kern="0" cap="none" spc="-40" normalizeH="0" baseline="0" noProof="0" dirty="0">
                <a:ln>
                  <a:noFill/>
                </a:ln>
                <a:solidFill>
                  <a:srgbClr val="585858"/>
                </a:solidFill>
                <a:effectLst/>
                <a:uLnTx/>
                <a:uFillTx/>
                <a:latin typeface="Corbel"/>
                <a:ea typeface="+mn-ea"/>
                <a:cs typeface="Corbel"/>
              </a:rPr>
              <a:t> </a:t>
            </a:r>
            <a:r>
              <a:rPr kumimoji="0" sz="2200" b="0" i="0" u="none" strike="noStrike" kern="0" cap="none" spc="-10" normalizeH="0" baseline="0" noProof="0" dirty="0">
                <a:ln>
                  <a:noFill/>
                </a:ln>
                <a:solidFill>
                  <a:srgbClr val="585858"/>
                </a:solidFill>
                <a:effectLst/>
                <a:uLnTx/>
                <a:uFillTx/>
                <a:latin typeface="Corbel"/>
                <a:ea typeface="+mn-ea"/>
                <a:cs typeface="Corbel"/>
              </a:rPr>
              <a:t>Group</a:t>
            </a:r>
            <a:endParaRPr kumimoji="0" sz="2200" b="0" i="0" u="none" strike="noStrike" kern="0" cap="none" spc="0" normalizeH="0" baseline="0" noProof="0">
              <a:ln>
                <a:noFill/>
              </a:ln>
              <a:solidFill>
                <a:sysClr val="windowText" lastClr="000000"/>
              </a:solidFill>
              <a:effectLst/>
              <a:uLnTx/>
              <a:uFillTx/>
              <a:latin typeface="Corbel"/>
              <a:ea typeface="+mn-ea"/>
              <a:cs typeface="Corbel"/>
            </a:endParaRPr>
          </a:p>
          <a:p>
            <a:pPr marL="12700" marR="1378585" lvl="0" indent="0" algn="l" defTabSz="914400" rtl="0" eaLnBrk="1" fontAlgn="auto" latinLnBrk="0" hangingPunct="1">
              <a:lnSpc>
                <a:spcPct val="131800"/>
              </a:lnSpc>
              <a:spcBef>
                <a:spcPts val="275"/>
              </a:spcBef>
              <a:spcAft>
                <a:spcPts val="0"/>
              </a:spcAft>
              <a:buClrTx/>
              <a:buSzTx/>
              <a:buFontTx/>
              <a:buNone/>
              <a:tabLst/>
              <a:defRPr/>
            </a:pPr>
            <a:r>
              <a:rPr kumimoji="0" sz="2400" b="1" i="0" u="none" strike="noStrike" kern="0" cap="none" spc="-45" normalizeH="0" baseline="0" noProof="0" dirty="0">
                <a:ln>
                  <a:noFill/>
                </a:ln>
                <a:solidFill>
                  <a:srgbClr val="585858"/>
                </a:solidFill>
                <a:effectLst/>
                <a:uLnTx/>
                <a:uFillTx/>
                <a:latin typeface="Corbel"/>
                <a:ea typeface="+mn-ea"/>
                <a:cs typeface="Corbel"/>
              </a:rPr>
              <a:t>Trauma-</a:t>
            </a:r>
            <a:r>
              <a:rPr kumimoji="0" sz="2400" b="1" i="0" u="none" strike="noStrike" kern="0" cap="none" spc="0" normalizeH="0" baseline="0" noProof="0" dirty="0">
                <a:ln>
                  <a:noFill/>
                </a:ln>
                <a:solidFill>
                  <a:srgbClr val="585858"/>
                </a:solidFill>
                <a:effectLst/>
                <a:uLnTx/>
                <a:uFillTx/>
                <a:latin typeface="Corbel"/>
                <a:ea typeface="+mn-ea"/>
                <a:cs typeface="Corbel"/>
              </a:rPr>
              <a:t>Informed </a:t>
            </a:r>
            <a:r>
              <a:rPr kumimoji="0" sz="2400" b="1" i="0" u="none" strike="noStrike" kern="0" cap="none" spc="-10" normalizeH="0" baseline="0" noProof="0" dirty="0">
                <a:ln>
                  <a:noFill/>
                </a:ln>
                <a:solidFill>
                  <a:srgbClr val="585858"/>
                </a:solidFill>
                <a:effectLst/>
                <a:uLnTx/>
                <a:uFillTx/>
                <a:latin typeface="Corbel"/>
                <a:ea typeface="+mn-ea"/>
                <a:cs typeface="Corbel"/>
              </a:rPr>
              <a:t>Individual</a:t>
            </a:r>
            <a:r>
              <a:rPr kumimoji="0" sz="2400" b="1" i="0" u="none" strike="noStrike" kern="0" cap="none" spc="-10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Counseling </a:t>
            </a:r>
            <a:r>
              <a:rPr kumimoji="0" sz="2400" b="1" i="0" u="none" strike="noStrike" kern="0" cap="none" spc="0" normalizeH="0" baseline="0" noProof="0" dirty="0">
                <a:ln>
                  <a:noFill/>
                </a:ln>
                <a:solidFill>
                  <a:srgbClr val="585858"/>
                </a:solidFill>
                <a:effectLst/>
                <a:uLnTx/>
                <a:uFillTx/>
                <a:latin typeface="Corbel"/>
                <a:ea typeface="+mn-ea"/>
                <a:cs typeface="Corbel"/>
              </a:rPr>
              <a:t>Case</a:t>
            </a:r>
            <a:r>
              <a:rPr kumimoji="0" sz="2400" b="1" i="0" u="none" strike="noStrike" kern="0" cap="none" spc="-10" normalizeH="0" baseline="0" noProof="0" dirty="0">
                <a:ln>
                  <a:noFill/>
                </a:ln>
                <a:solidFill>
                  <a:srgbClr val="585858"/>
                </a:solidFill>
                <a:effectLst/>
                <a:uLnTx/>
                <a:uFillTx/>
                <a:latin typeface="Corbel"/>
                <a:ea typeface="+mn-ea"/>
                <a:cs typeface="Corbel"/>
              </a:rPr>
              <a:t> Management</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15"/>
              </a:spcBef>
              <a:spcAft>
                <a:spcPts val="0"/>
              </a:spcAft>
              <a:buClrTx/>
              <a:buSzTx/>
              <a:buFontTx/>
              <a:buNone/>
              <a:tabLst/>
              <a:defRPr/>
            </a:pPr>
            <a:r>
              <a:rPr kumimoji="0" sz="2400" b="1" i="0" u="none" strike="noStrike" kern="0" cap="none" spc="-20" normalizeH="0" baseline="0" noProof="0" dirty="0">
                <a:ln>
                  <a:noFill/>
                </a:ln>
                <a:solidFill>
                  <a:srgbClr val="585858"/>
                </a:solidFill>
                <a:effectLst/>
                <a:uLnTx/>
                <a:uFillTx/>
                <a:latin typeface="Corbel"/>
                <a:ea typeface="+mn-ea"/>
                <a:cs typeface="Corbel"/>
              </a:rPr>
              <a:t>Peer</a:t>
            </a:r>
            <a:r>
              <a:rPr kumimoji="0" sz="2400" b="1" i="0" u="none" strike="noStrike" kern="0" cap="none" spc="-10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Support</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10"/>
              </a:spcBef>
              <a:spcAft>
                <a:spcPts val="0"/>
              </a:spcAft>
              <a:buClrTx/>
              <a:buSzTx/>
              <a:buFontTx/>
              <a:buNone/>
              <a:tabLst/>
              <a:defRPr/>
            </a:pPr>
            <a:r>
              <a:rPr kumimoji="0" sz="2400" b="1" i="0" u="none" strike="noStrike" kern="0" cap="none" spc="-20" normalizeH="0" baseline="0" noProof="0" dirty="0">
                <a:ln>
                  <a:noFill/>
                </a:ln>
                <a:solidFill>
                  <a:srgbClr val="585858"/>
                </a:solidFill>
                <a:effectLst/>
                <a:uLnTx/>
                <a:uFillTx/>
                <a:latin typeface="Corbel"/>
                <a:ea typeface="+mn-ea"/>
                <a:cs typeface="Corbel"/>
              </a:rPr>
              <a:t>Tuesday</a:t>
            </a:r>
            <a:r>
              <a:rPr kumimoji="0" sz="2400" b="1" i="0" u="none" strike="noStrike" kern="0" cap="none" spc="-4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Recovery</a:t>
            </a:r>
            <a:r>
              <a:rPr kumimoji="0" sz="2400" b="1" i="0" u="none" strike="noStrike" kern="0" cap="none" spc="-114"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Group</a:t>
            </a:r>
            <a:r>
              <a:rPr kumimoji="0" sz="2400" b="1" i="0" u="none" strike="noStrike" kern="0" cap="none" spc="-15"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(open</a:t>
            </a:r>
            <a:r>
              <a:rPr kumimoji="0" sz="2400" b="1" i="0" u="none" strike="noStrike" kern="0" cap="none" spc="-15"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to</a:t>
            </a:r>
            <a:r>
              <a:rPr kumimoji="0" sz="2400" b="1" i="0" u="none" strike="noStrike" kern="0" cap="none" spc="-25" normalizeH="0" baseline="0" noProof="0" dirty="0">
                <a:ln>
                  <a:noFill/>
                </a:ln>
                <a:solidFill>
                  <a:srgbClr val="585858"/>
                </a:solidFill>
                <a:effectLst/>
                <a:uLnTx/>
                <a:uFillTx/>
                <a:latin typeface="Corbel"/>
                <a:ea typeface="+mn-ea"/>
                <a:cs typeface="Corbel"/>
              </a:rPr>
              <a:t> </a:t>
            </a:r>
            <a:r>
              <a:rPr kumimoji="0" sz="2400" b="1" i="0" u="none" strike="noStrike" kern="0" cap="none" spc="0" normalizeH="0" baseline="0" noProof="0" dirty="0">
                <a:ln>
                  <a:noFill/>
                </a:ln>
                <a:solidFill>
                  <a:srgbClr val="585858"/>
                </a:solidFill>
                <a:effectLst/>
                <a:uLnTx/>
                <a:uFillTx/>
                <a:latin typeface="Corbel"/>
                <a:ea typeface="+mn-ea"/>
                <a:cs typeface="Corbel"/>
              </a:rPr>
              <a:t>the</a:t>
            </a:r>
            <a:r>
              <a:rPr kumimoji="0" sz="2400" b="1" i="0" u="none" strike="noStrike" kern="0" cap="none" spc="-35"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community)</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4249420" lvl="0" indent="0" algn="l" defTabSz="914400" rtl="0" eaLnBrk="1" fontAlgn="auto" latinLnBrk="0" hangingPunct="1">
              <a:lnSpc>
                <a:spcPct val="131700"/>
              </a:lnSpc>
              <a:spcBef>
                <a:spcPts val="0"/>
              </a:spcBef>
              <a:spcAft>
                <a:spcPts val="0"/>
              </a:spcAft>
              <a:buClrTx/>
              <a:buSzTx/>
              <a:buFontTx/>
              <a:buNone/>
              <a:tabLst/>
              <a:defRPr/>
            </a:pPr>
            <a:r>
              <a:rPr kumimoji="0" sz="2400" b="1" i="0" u="none" strike="noStrike" kern="0" cap="none" spc="-10" normalizeH="0" baseline="0" noProof="0" dirty="0">
                <a:ln>
                  <a:noFill/>
                </a:ln>
                <a:solidFill>
                  <a:srgbClr val="585858"/>
                </a:solidFill>
                <a:effectLst/>
                <a:uLnTx/>
                <a:uFillTx/>
                <a:latin typeface="Corbel"/>
                <a:ea typeface="+mn-ea"/>
                <a:cs typeface="Corbel"/>
              </a:rPr>
              <a:t>Assessments </a:t>
            </a:r>
            <a:r>
              <a:rPr kumimoji="0" sz="2400" b="1" i="0" u="none" strike="noStrike" kern="0" cap="none" spc="0" normalizeH="0" baseline="0" noProof="0" dirty="0">
                <a:ln>
                  <a:noFill/>
                </a:ln>
                <a:solidFill>
                  <a:srgbClr val="585858"/>
                </a:solidFill>
                <a:effectLst/>
                <a:uLnTx/>
                <a:uFillTx/>
                <a:latin typeface="Corbel"/>
                <a:ea typeface="+mn-ea"/>
                <a:cs typeface="Corbel"/>
              </a:rPr>
              <a:t>Aftercare</a:t>
            </a:r>
            <a:r>
              <a:rPr kumimoji="0" sz="2400" b="1" i="0" u="none" strike="noStrike" kern="0" cap="none" spc="-20" normalizeH="0" baseline="0" noProof="0" dirty="0">
                <a:ln>
                  <a:noFill/>
                </a:ln>
                <a:solidFill>
                  <a:srgbClr val="585858"/>
                </a:solidFill>
                <a:effectLst/>
                <a:uLnTx/>
                <a:uFillTx/>
                <a:latin typeface="Corbel"/>
                <a:ea typeface="+mn-ea"/>
                <a:cs typeface="Corbel"/>
              </a:rPr>
              <a:t> </a:t>
            </a:r>
            <a:r>
              <a:rPr kumimoji="0" sz="2400" b="1" i="0" u="none" strike="noStrike" kern="0" cap="none" spc="-10" normalizeH="0" baseline="0" noProof="0" dirty="0">
                <a:ln>
                  <a:noFill/>
                </a:ln>
                <a:solidFill>
                  <a:srgbClr val="585858"/>
                </a:solidFill>
                <a:effectLst/>
                <a:uLnTx/>
                <a:uFillTx/>
                <a:latin typeface="Corbel"/>
                <a:ea typeface="+mn-ea"/>
                <a:cs typeface="Corbel"/>
              </a:rPr>
              <a:t>support</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326633598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3081909"/>
            <a:ext cx="915035" cy="574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600" b="0" i="0" u="none" strike="noStrike" kern="0" cap="none" spc="-40" normalizeH="0" baseline="0" noProof="0" dirty="0">
                <a:ln>
                  <a:noFill/>
                </a:ln>
                <a:solidFill>
                  <a:srgbClr val="FFFFFF"/>
                </a:solidFill>
                <a:effectLst/>
                <a:uLnTx/>
                <a:uFillTx/>
                <a:latin typeface="Corbel"/>
                <a:ea typeface="+mn-ea"/>
                <a:cs typeface="Corbel"/>
              </a:rPr>
              <a:t>Data</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p:cNvSpPr txBox="1"/>
          <p:nvPr/>
        </p:nvSpPr>
        <p:spPr>
          <a:xfrm>
            <a:off x="4387722" y="498474"/>
            <a:ext cx="152908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1" i="0" u="none" strike="noStrike" kern="0" cap="none" spc="-60" normalizeH="0" baseline="0" noProof="0" dirty="0">
                <a:ln>
                  <a:noFill/>
                </a:ln>
                <a:solidFill>
                  <a:sysClr val="windowText" lastClr="000000"/>
                </a:solidFill>
                <a:effectLst/>
                <a:uLnTx/>
                <a:uFillTx/>
                <a:latin typeface="Corbel"/>
                <a:ea typeface="+mn-ea"/>
                <a:cs typeface="Corbel"/>
              </a:rPr>
              <a:t>May</a:t>
            </a:r>
            <a:r>
              <a:rPr kumimoji="0" sz="1600" b="1" i="0" u="none" strike="noStrike" kern="0" cap="none" spc="-80" normalizeH="0" baseline="0" noProof="0" dirty="0">
                <a:ln>
                  <a:noFill/>
                </a:ln>
                <a:solidFill>
                  <a:sysClr val="windowText" lastClr="000000"/>
                </a:solidFill>
                <a:effectLst/>
                <a:uLnTx/>
                <a:uFillTx/>
                <a:latin typeface="Corbel"/>
                <a:ea typeface="+mn-ea"/>
                <a:cs typeface="Corbel"/>
              </a:rPr>
              <a:t> </a:t>
            </a:r>
            <a:r>
              <a:rPr kumimoji="0" sz="1600" b="1" i="0" u="none" strike="noStrike" kern="0" cap="none" spc="-65" normalizeH="0" baseline="0" noProof="0" dirty="0">
                <a:ln>
                  <a:noFill/>
                </a:ln>
                <a:solidFill>
                  <a:sysClr val="windowText" lastClr="000000"/>
                </a:solidFill>
                <a:effectLst/>
                <a:uLnTx/>
                <a:uFillTx/>
                <a:latin typeface="Corbel"/>
                <a:ea typeface="+mn-ea"/>
                <a:cs typeface="Corbel"/>
              </a:rPr>
              <a:t>Dugan</a:t>
            </a:r>
            <a:r>
              <a:rPr kumimoji="0" sz="1600" b="1" i="0" u="none" strike="noStrike" kern="0" cap="none" spc="-155" normalizeH="0" baseline="0" noProof="0" dirty="0">
                <a:ln>
                  <a:noFill/>
                </a:ln>
                <a:solidFill>
                  <a:sysClr val="windowText" lastClr="000000"/>
                </a:solidFill>
                <a:effectLst/>
                <a:uLnTx/>
                <a:uFillTx/>
                <a:latin typeface="Corbel"/>
                <a:ea typeface="+mn-ea"/>
                <a:cs typeface="Corbel"/>
              </a:rPr>
              <a:t> </a:t>
            </a:r>
            <a:r>
              <a:rPr kumimoji="0" sz="1600" b="1" i="0" u="none" strike="noStrike" kern="0" cap="none" spc="-45" normalizeH="0" baseline="0" noProof="0" dirty="0">
                <a:ln>
                  <a:noFill/>
                </a:ln>
                <a:solidFill>
                  <a:sysClr val="windowText" lastClr="000000"/>
                </a:solidFill>
                <a:effectLst/>
                <a:uLnTx/>
                <a:uFillTx/>
                <a:latin typeface="Corbel"/>
                <a:ea typeface="+mn-ea"/>
                <a:cs typeface="Corbel"/>
              </a:rPr>
              <a:t>Center</a:t>
            </a:r>
            <a:endParaRPr kumimoji="0" sz="1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descr="$PPTXTitle"/>
          <p:cNvSpPr txBox="1">
            <a:spLocks noGrp="1"/>
          </p:cNvSpPr>
          <p:nvPr>
            <p:ph type="title"/>
          </p:nvPr>
        </p:nvSpPr>
        <p:spPr>
          <a:xfrm>
            <a:off x="4387722" y="767714"/>
            <a:ext cx="3757929" cy="511175"/>
          </a:xfrm>
          <a:prstGeom prst="rect">
            <a:avLst/>
          </a:prstGeom>
        </p:spPr>
        <p:txBody>
          <a:bodyPr vert="horz" wrap="square" lIns="0" tIns="12065" rIns="0" bIns="0" rtlCol="0">
            <a:spAutoFit/>
          </a:bodyPr>
          <a:lstStyle/>
          <a:p>
            <a:pPr marL="12700">
              <a:lnSpc>
                <a:spcPts val="2390"/>
              </a:lnSpc>
              <a:spcBef>
                <a:spcPts val="95"/>
              </a:spcBef>
            </a:pPr>
            <a:r>
              <a:rPr sz="2200" b="1" spc="-70" dirty="0">
                <a:solidFill>
                  <a:srgbClr val="000000"/>
                </a:solidFill>
                <a:latin typeface="Corbel"/>
                <a:cs typeface="Corbel"/>
              </a:rPr>
              <a:t>Behavioral</a:t>
            </a:r>
            <a:r>
              <a:rPr sz="2200" b="1" spc="-35" dirty="0">
                <a:solidFill>
                  <a:srgbClr val="000000"/>
                </a:solidFill>
                <a:latin typeface="Corbel"/>
                <a:cs typeface="Corbel"/>
              </a:rPr>
              <a:t> </a:t>
            </a:r>
            <a:r>
              <a:rPr sz="2200" b="1" spc="-65" dirty="0">
                <a:solidFill>
                  <a:srgbClr val="000000"/>
                </a:solidFill>
                <a:latin typeface="Corbel"/>
                <a:cs typeface="Corbel"/>
              </a:rPr>
              <a:t>Health</a:t>
            </a:r>
            <a:r>
              <a:rPr sz="2200" b="1" spc="-105" dirty="0">
                <a:solidFill>
                  <a:srgbClr val="000000"/>
                </a:solidFill>
                <a:latin typeface="Corbel"/>
                <a:cs typeface="Corbel"/>
              </a:rPr>
              <a:t> </a:t>
            </a:r>
            <a:r>
              <a:rPr sz="2200" b="1" spc="-10" dirty="0">
                <a:solidFill>
                  <a:srgbClr val="000000"/>
                </a:solidFill>
                <a:latin typeface="Corbel"/>
                <a:cs typeface="Corbel"/>
              </a:rPr>
              <a:t>Services</a:t>
            </a:r>
            <a:endParaRPr sz="2200" dirty="0">
              <a:latin typeface="Corbel"/>
              <a:cs typeface="Corbel"/>
            </a:endParaRPr>
          </a:p>
          <a:p>
            <a:pPr marL="12700">
              <a:lnSpc>
                <a:spcPts val="1430"/>
              </a:lnSpc>
            </a:pPr>
            <a:r>
              <a:rPr sz="1400" spc="-65" dirty="0">
                <a:solidFill>
                  <a:srgbClr val="000000"/>
                </a:solidFill>
              </a:rPr>
              <a:t>Selected</a:t>
            </a:r>
            <a:r>
              <a:rPr sz="1400" spc="-80" dirty="0">
                <a:solidFill>
                  <a:srgbClr val="000000"/>
                </a:solidFill>
              </a:rPr>
              <a:t> </a:t>
            </a:r>
            <a:r>
              <a:rPr sz="1400" spc="-65" dirty="0">
                <a:solidFill>
                  <a:srgbClr val="000000"/>
                </a:solidFill>
              </a:rPr>
              <a:t>Demographics</a:t>
            </a:r>
            <a:r>
              <a:rPr sz="1400" spc="-95" dirty="0">
                <a:solidFill>
                  <a:srgbClr val="000000"/>
                </a:solidFill>
              </a:rPr>
              <a:t> </a:t>
            </a:r>
            <a:r>
              <a:rPr sz="1400" spc="-65" dirty="0">
                <a:solidFill>
                  <a:srgbClr val="000000"/>
                </a:solidFill>
              </a:rPr>
              <a:t>(January</a:t>
            </a:r>
            <a:r>
              <a:rPr sz="1400" spc="-90" dirty="0">
                <a:solidFill>
                  <a:srgbClr val="000000"/>
                </a:solidFill>
              </a:rPr>
              <a:t> </a:t>
            </a:r>
            <a:r>
              <a:rPr sz="1400" dirty="0">
                <a:solidFill>
                  <a:srgbClr val="000000"/>
                </a:solidFill>
              </a:rPr>
              <a:t>1</a:t>
            </a:r>
            <a:r>
              <a:rPr sz="1400" spc="-95" dirty="0">
                <a:solidFill>
                  <a:srgbClr val="000000"/>
                </a:solidFill>
              </a:rPr>
              <a:t> </a:t>
            </a:r>
            <a:r>
              <a:rPr sz="1400" spc="-10" dirty="0">
                <a:solidFill>
                  <a:srgbClr val="000000"/>
                </a:solidFill>
              </a:rPr>
              <a:t>–</a:t>
            </a:r>
            <a:r>
              <a:rPr sz="1400" spc="-90" dirty="0">
                <a:solidFill>
                  <a:srgbClr val="000000"/>
                </a:solidFill>
              </a:rPr>
              <a:t> </a:t>
            </a:r>
            <a:r>
              <a:rPr sz="1400" spc="-65" dirty="0">
                <a:solidFill>
                  <a:srgbClr val="000000"/>
                </a:solidFill>
              </a:rPr>
              <a:t>December</a:t>
            </a:r>
            <a:r>
              <a:rPr sz="1400" spc="-90" dirty="0">
                <a:solidFill>
                  <a:srgbClr val="000000"/>
                </a:solidFill>
              </a:rPr>
              <a:t> </a:t>
            </a:r>
            <a:r>
              <a:rPr sz="1400" spc="-55" dirty="0">
                <a:solidFill>
                  <a:srgbClr val="000000"/>
                </a:solidFill>
              </a:rPr>
              <a:t>31,</a:t>
            </a:r>
            <a:r>
              <a:rPr sz="1400" spc="-75" dirty="0">
                <a:solidFill>
                  <a:srgbClr val="000000"/>
                </a:solidFill>
              </a:rPr>
              <a:t> </a:t>
            </a:r>
            <a:r>
              <a:rPr sz="1400" spc="-10" dirty="0">
                <a:solidFill>
                  <a:srgbClr val="000000"/>
                </a:solidFill>
              </a:rPr>
              <a:t>2025)</a:t>
            </a:r>
            <a:endParaRPr sz="1400" dirty="0"/>
          </a:p>
        </p:txBody>
      </p:sp>
      <p:sp>
        <p:nvSpPr>
          <p:cNvPr id="5" name="object 5"/>
          <p:cNvSpPr txBox="1"/>
          <p:nvPr/>
        </p:nvSpPr>
        <p:spPr>
          <a:xfrm>
            <a:off x="4387722" y="1379600"/>
            <a:ext cx="2604770" cy="683260"/>
          </a:xfrm>
          <a:prstGeom prst="rect">
            <a:avLst/>
          </a:prstGeom>
        </p:spPr>
        <p:txBody>
          <a:bodyPr vert="horz" wrap="square" lIns="0" tIns="12065" rIns="0" bIns="0" rtlCol="0">
            <a:spAutoFit/>
          </a:bodyPr>
          <a:lstStyle/>
          <a:p>
            <a:pPr marL="12700" marR="0" lvl="0" indent="0" algn="l" defTabSz="914400" rtl="0" eaLnBrk="1" fontAlgn="auto" latinLnBrk="0" hangingPunct="1">
              <a:lnSpc>
                <a:spcPts val="1820"/>
              </a:lnSpc>
              <a:spcBef>
                <a:spcPts val="95"/>
              </a:spcBef>
              <a:spcAft>
                <a:spcPts val="0"/>
              </a:spcAft>
              <a:buClrTx/>
              <a:buSzTx/>
              <a:buFontTx/>
              <a:buNone/>
              <a:tabLst/>
              <a:defRPr/>
            </a:pPr>
            <a:r>
              <a:rPr kumimoji="0" sz="16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600" b="0" i="0" u="none" strike="noStrike" kern="0" cap="none" spc="370" normalizeH="0" baseline="0" noProof="0" dirty="0">
                <a:ln>
                  <a:noFill/>
                </a:ln>
                <a:solidFill>
                  <a:srgbClr val="40B9D2"/>
                </a:solidFill>
                <a:effectLst/>
                <a:uLnTx/>
                <a:uFillTx/>
                <a:latin typeface="Segoe UI Symbol"/>
                <a:ea typeface="+mn-ea"/>
                <a:cs typeface="Segoe UI Symbol"/>
              </a:rPr>
              <a:t> </a:t>
            </a:r>
            <a:r>
              <a:rPr kumimoji="0" sz="1600" b="0" i="0" u="none" strike="noStrike" kern="0" cap="none" spc="-45" normalizeH="0" baseline="0" noProof="0" dirty="0">
                <a:ln>
                  <a:noFill/>
                </a:ln>
                <a:solidFill>
                  <a:srgbClr val="585858"/>
                </a:solidFill>
                <a:effectLst/>
                <a:uLnTx/>
                <a:uFillTx/>
                <a:latin typeface="Corbel"/>
                <a:ea typeface="+mn-ea"/>
                <a:cs typeface="Corbel"/>
              </a:rPr>
              <a:t>TOTAL</a:t>
            </a:r>
            <a:r>
              <a:rPr kumimoji="0" sz="1600" b="0" i="0" u="none" strike="noStrike" kern="0" cap="none" spc="-50" normalizeH="0" baseline="0" noProof="0" dirty="0">
                <a:ln>
                  <a:noFill/>
                </a:ln>
                <a:solidFill>
                  <a:srgbClr val="585858"/>
                </a:solidFill>
                <a:effectLst/>
                <a:uLnTx/>
                <a:uFillTx/>
                <a:latin typeface="Corbel"/>
                <a:ea typeface="+mn-ea"/>
                <a:cs typeface="Corbel"/>
              </a:rPr>
              <a:t> </a:t>
            </a:r>
            <a:r>
              <a:rPr kumimoji="0" sz="1600" b="0" i="0" u="none" strike="noStrike" kern="0" cap="none" spc="0" normalizeH="0" baseline="0" noProof="0" dirty="0">
                <a:ln>
                  <a:noFill/>
                </a:ln>
                <a:solidFill>
                  <a:srgbClr val="585858"/>
                </a:solidFill>
                <a:effectLst/>
                <a:uLnTx/>
                <a:uFillTx/>
                <a:latin typeface="Corbel"/>
                <a:ea typeface="+mn-ea"/>
                <a:cs typeface="Corbel"/>
              </a:rPr>
              <a:t>CLIENTS</a:t>
            </a:r>
            <a:r>
              <a:rPr kumimoji="0" sz="1600" b="0" i="0" u="none" strike="noStrike" kern="0" cap="none" spc="5" normalizeH="0" baseline="0" noProof="0" dirty="0">
                <a:ln>
                  <a:noFill/>
                </a:ln>
                <a:solidFill>
                  <a:srgbClr val="585858"/>
                </a:solidFill>
                <a:effectLst/>
                <a:uLnTx/>
                <a:uFillTx/>
                <a:latin typeface="Corbel"/>
                <a:ea typeface="+mn-ea"/>
                <a:cs typeface="Corbel"/>
              </a:rPr>
              <a:t> </a:t>
            </a:r>
            <a:r>
              <a:rPr kumimoji="0" sz="1600" b="0" i="0" u="none" strike="noStrike" kern="0" cap="none" spc="-10" normalizeH="0" baseline="0" noProof="0" dirty="0">
                <a:ln>
                  <a:noFill/>
                </a:ln>
                <a:solidFill>
                  <a:srgbClr val="585858"/>
                </a:solidFill>
                <a:effectLst/>
                <a:uLnTx/>
                <a:uFillTx/>
                <a:latin typeface="Corbel"/>
                <a:ea typeface="+mn-ea"/>
                <a:cs typeface="Corbel"/>
              </a:rPr>
              <a:t>(undupl):</a:t>
            </a:r>
            <a:endParaRPr kumimoji="0" sz="1600" b="0" i="0" u="none" strike="noStrike" kern="0" cap="none" spc="0" normalizeH="0" baseline="0" noProof="0">
              <a:ln>
                <a:noFill/>
              </a:ln>
              <a:solidFill>
                <a:sysClr val="windowText" lastClr="000000"/>
              </a:solidFill>
              <a:effectLst/>
              <a:uLnTx/>
              <a:uFillTx/>
              <a:latin typeface="Corbel"/>
              <a:ea typeface="+mn-ea"/>
              <a:cs typeface="Corbel"/>
            </a:endParaRPr>
          </a:p>
          <a:p>
            <a:pPr marL="514984" marR="0" lvl="0" indent="0" algn="l" defTabSz="914400" rtl="0" eaLnBrk="1" fontAlgn="auto" latinLnBrk="0" hangingPunct="1">
              <a:lnSpc>
                <a:spcPts val="1580"/>
              </a:lnSpc>
              <a:spcBef>
                <a:spcPts val="0"/>
              </a:spcBef>
              <a:spcAft>
                <a:spcPts val="0"/>
              </a:spcAft>
              <a:buClrTx/>
              <a:buSzTx/>
              <a:buFontTx/>
              <a:buNone/>
              <a:tabLst/>
              <a:defRPr/>
            </a:pPr>
            <a:r>
              <a:rPr kumimoji="0" sz="14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400" b="0" i="0" u="none" strike="noStrike" kern="0" cap="none" spc="80" normalizeH="0" baseline="0" noProof="0" dirty="0">
                <a:ln>
                  <a:noFill/>
                </a:ln>
                <a:solidFill>
                  <a:srgbClr val="40B9D2"/>
                </a:solidFill>
                <a:effectLst/>
                <a:uLnTx/>
                <a:uFillTx/>
                <a:latin typeface="Segoe UI Symbol"/>
                <a:ea typeface="+mn-ea"/>
                <a:cs typeface="Segoe UI Symbol"/>
              </a:rPr>
              <a:t>  </a:t>
            </a:r>
            <a:r>
              <a:rPr kumimoji="0" sz="1400" b="0" i="0" u="none" strike="noStrike" kern="0" cap="none" spc="0" normalizeH="0" baseline="0" noProof="0" dirty="0">
                <a:ln>
                  <a:noFill/>
                </a:ln>
                <a:solidFill>
                  <a:srgbClr val="585858"/>
                </a:solidFill>
                <a:effectLst/>
                <a:uLnTx/>
                <a:uFillTx/>
                <a:latin typeface="Corbel"/>
                <a:ea typeface="+mn-ea"/>
                <a:cs typeface="Corbel"/>
              </a:rPr>
              <a:t>Mental</a:t>
            </a:r>
            <a:r>
              <a:rPr kumimoji="0" sz="1400" b="0" i="0" u="none" strike="noStrike" kern="0" cap="none" spc="-10" normalizeH="0" baseline="0" noProof="0" dirty="0">
                <a:ln>
                  <a:noFill/>
                </a:ln>
                <a:solidFill>
                  <a:srgbClr val="585858"/>
                </a:solidFill>
                <a:effectLst/>
                <a:uLnTx/>
                <a:uFillTx/>
                <a:latin typeface="Corbel"/>
                <a:ea typeface="+mn-ea"/>
                <a:cs typeface="Corbel"/>
              </a:rPr>
              <a:t> Health</a:t>
            </a:r>
            <a:endParaRPr kumimoji="0" sz="1400" b="0" i="0" u="none" strike="noStrike" kern="0" cap="none" spc="0" normalizeH="0" baseline="0" noProof="0">
              <a:ln>
                <a:noFill/>
              </a:ln>
              <a:solidFill>
                <a:sysClr val="windowText" lastClr="000000"/>
              </a:solidFill>
              <a:effectLst/>
              <a:uLnTx/>
              <a:uFillTx/>
              <a:latin typeface="Corbel"/>
              <a:ea typeface="+mn-ea"/>
              <a:cs typeface="Corbel"/>
            </a:endParaRPr>
          </a:p>
          <a:p>
            <a:pPr marL="514984" marR="0" lvl="0" indent="0" algn="l" defTabSz="914400" rtl="0" eaLnBrk="1" fontAlgn="auto" latinLnBrk="0" hangingPunct="1">
              <a:lnSpc>
                <a:spcPct val="100000"/>
              </a:lnSpc>
              <a:spcBef>
                <a:spcPts val="95"/>
              </a:spcBef>
              <a:spcAft>
                <a:spcPts val="0"/>
              </a:spcAft>
              <a:buClrTx/>
              <a:buSzTx/>
              <a:buFontTx/>
              <a:buNone/>
              <a:tabLst/>
              <a:defRPr/>
            </a:pPr>
            <a:r>
              <a:rPr kumimoji="0" sz="14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1400" b="0" i="0" u="none" strike="noStrike" kern="0" cap="none" spc="105" normalizeH="0" baseline="0" noProof="0" dirty="0">
                <a:ln>
                  <a:noFill/>
                </a:ln>
                <a:solidFill>
                  <a:srgbClr val="40B9D2"/>
                </a:solidFill>
                <a:effectLst/>
                <a:uLnTx/>
                <a:uFillTx/>
                <a:latin typeface="Segoe UI Symbol"/>
                <a:ea typeface="+mn-ea"/>
                <a:cs typeface="Segoe UI Symbol"/>
              </a:rPr>
              <a:t>  </a:t>
            </a:r>
            <a:r>
              <a:rPr kumimoji="0" sz="1400" b="0" i="0" u="none" strike="noStrike" kern="0" cap="none" spc="-10" normalizeH="0" baseline="0" noProof="0" dirty="0">
                <a:ln>
                  <a:noFill/>
                </a:ln>
                <a:solidFill>
                  <a:srgbClr val="585858"/>
                </a:solidFill>
                <a:effectLst/>
                <a:uLnTx/>
                <a:uFillTx/>
                <a:latin typeface="Corbel"/>
                <a:ea typeface="+mn-ea"/>
                <a:cs typeface="Corbel"/>
              </a:rPr>
              <a:t>Substance</a:t>
            </a:r>
            <a:r>
              <a:rPr kumimoji="0" sz="1400" b="0" i="0" u="none" strike="noStrike" kern="0" cap="none" spc="-80" normalizeH="0" baseline="0" noProof="0" dirty="0">
                <a:ln>
                  <a:noFill/>
                </a:ln>
                <a:solidFill>
                  <a:srgbClr val="585858"/>
                </a:solidFill>
                <a:effectLst/>
                <a:uLnTx/>
                <a:uFillTx/>
                <a:latin typeface="Corbel"/>
                <a:ea typeface="+mn-ea"/>
                <a:cs typeface="Corbel"/>
              </a:rPr>
              <a:t> </a:t>
            </a:r>
            <a:r>
              <a:rPr kumimoji="0" sz="1400" b="0" i="0" u="none" strike="noStrike" kern="0" cap="none" spc="0" normalizeH="0" baseline="0" noProof="0" dirty="0">
                <a:ln>
                  <a:noFill/>
                </a:ln>
                <a:solidFill>
                  <a:srgbClr val="585858"/>
                </a:solidFill>
                <a:effectLst/>
                <a:uLnTx/>
                <a:uFillTx/>
                <a:latin typeface="Corbel"/>
                <a:ea typeface="+mn-ea"/>
                <a:cs typeface="Corbel"/>
              </a:rPr>
              <a:t>Abuse</a:t>
            </a:r>
            <a:r>
              <a:rPr kumimoji="0" sz="1400" b="0" i="0" u="none" strike="noStrike" kern="0" cap="none" spc="-50" normalizeH="0" baseline="0" noProof="0" dirty="0">
                <a:ln>
                  <a:noFill/>
                </a:ln>
                <a:solidFill>
                  <a:srgbClr val="585858"/>
                </a:solidFill>
                <a:effectLst/>
                <a:uLnTx/>
                <a:uFillTx/>
                <a:latin typeface="Corbel"/>
                <a:ea typeface="+mn-ea"/>
                <a:cs typeface="Corbel"/>
              </a:rPr>
              <a:t> </a:t>
            </a:r>
            <a:r>
              <a:rPr kumimoji="0" sz="1400" b="0" i="0" u="none" strike="noStrike" kern="0" cap="none" spc="-10" normalizeH="0" baseline="0" noProof="0" dirty="0">
                <a:ln>
                  <a:noFill/>
                </a:ln>
                <a:solidFill>
                  <a:srgbClr val="585858"/>
                </a:solidFill>
                <a:effectLst/>
                <a:uLnTx/>
                <a:uFillTx/>
                <a:latin typeface="Corbel"/>
                <a:ea typeface="+mn-ea"/>
                <a:cs typeface="Corbel"/>
              </a:rPr>
              <a:t>Services</a:t>
            </a:r>
            <a:endParaRPr kumimoji="0" sz="14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7131177" y="1379600"/>
            <a:ext cx="328930" cy="26924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1600" b="0" i="0" u="none" strike="noStrike" kern="0" cap="none" spc="-25" normalizeH="0" baseline="0" noProof="0" dirty="0">
                <a:ln>
                  <a:noFill/>
                </a:ln>
                <a:solidFill>
                  <a:srgbClr val="585858"/>
                </a:solidFill>
                <a:effectLst/>
                <a:uLnTx/>
                <a:uFillTx/>
                <a:latin typeface="Corbel"/>
                <a:ea typeface="+mn-ea"/>
                <a:cs typeface="Corbel"/>
              </a:rPr>
              <a:t>562</a:t>
            </a:r>
            <a:endParaRPr kumimoji="0" sz="1600" b="0" i="0" u="none" strike="noStrike" kern="0" cap="none" spc="0" normalizeH="0" baseline="0" noProof="0">
              <a:ln>
                <a:noFill/>
              </a:ln>
              <a:solidFill>
                <a:sysClr val="windowText" lastClr="000000"/>
              </a:solidFill>
              <a:effectLst/>
              <a:uLnTx/>
              <a:uFillTx/>
              <a:latin typeface="Corbel"/>
              <a:ea typeface="+mn-ea"/>
              <a:cs typeface="Corbel"/>
            </a:endParaRPr>
          </a:p>
        </p:txBody>
      </p:sp>
      <p:graphicFrame>
        <p:nvGraphicFramePr>
          <p:cNvPr id="7" name="object 7"/>
          <p:cNvGraphicFramePr>
            <a:graphicFrameLocks noGrp="1"/>
          </p:cNvGraphicFramePr>
          <p:nvPr/>
        </p:nvGraphicFramePr>
        <p:xfrm>
          <a:off x="4368672" y="2198262"/>
          <a:ext cx="3548378" cy="3731260"/>
        </p:xfrm>
        <a:graphic>
          <a:graphicData uri="http://schemas.openxmlformats.org/drawingml/2006/table">
            <a:tbl>
              <a:tblPr firstRow="1" bandRow="1">
                <a:tableStyleId>{2D5ABB26-0587-4C30-8999-92F81FD0307C}</a:tableStyleId>
              </a:tblPr>
              <a:tblGrid>
                <a:gridCol w="160020">
                  <a:extLst>
                    <a:ext uri="{9D8B030D-6E8A-4147-A177-3AD203B41FA5}">
                      <a16:colId xmlns:a16="http://schemas.microsoft.com/office/drawing/2014/main" val="20000"/>
                    </a:ext>
                  </a:extLst>
                </a:gridCol>
                <a:gridCol w="499109">
                  <a:extLst>
                    <a:ext uri="{9D8B030D-6E8A-4147-A177-3AD203B41FA5}">
                      <a16:colId xmlns:a16="http://schemas.microsoft.com/office/drawing/2014/main" val="20001"/>
                    </a:ext>
                  </a:extLst>
                </a:gridCol>
                <a:gridCol w="1847850">
                  <a:extLst>
                    <a:ext uri="{9D8B030D-6E8A-4147-A177-3AD203B41FA5}">
                      <a16:colId xmlns:a16="http://schemas.microsoft.com/office/drawing/2014/main" val="20002"/>
                    </a:ext>
                  </a:extLst>
                </a:gridCol>
                <a:gridCol w="1041399">
                  <a:extLst>
                    <a:ext uri="{9D8B030D-6E8A-4147-A177-3AD203B41FA5}">
                      <a16:colId xmlns:a16="http://schemas.microsoft.com/office/drawing/2014/main" val="20003"/>
                    </a:ext>
                  </a:extLst>
                </a:gridCol>
              </a:tblGrid>
              <a:tr h="273050">
                <a:tc>
                  <a:txBody>
                    <a:bodyPr/>
                    <a:lstStyle/>
                    <a:p>
                      <a:pPr marR="15240" algn="ctr">
                        <a:lnSpc>
                          <a:spcPts val="1664"/>
                        </a:lnSpc>
                      </a:pPr>
                      <a:r>
                        <a:rPr sz="1600" spc="-50" dirty="0">
                          <a:solidFill>
                            <a:srgbClr val="40B9D2"/>
                          </a:solidFill>
                          <a:latin typeface="Segoe UI Symbol"/>
                          <a:cs typeface="Segoe UI Symbol"/>
                        </a:rPr>
                        <a:t>🞄</a:t>
                      </a:r>
                      <a:endParaRPr sz="1600">
                        <a:latin typeface="Segoe UI Symbol"/>
                        <a:cs typeface="Segoe UI Symbol"/>
                      </a:endParaRPr>
                    </a:p>
                  </a:txBody>
                  <a:tcPr marL="0" marR="0" marT="0" marB="0"/>
                </a:tc>
                <a:tc gridSpan="2">
                  <a:txBody>
                    <a:bodyPr/>
                    <a:lstStyle/>
                    <a:p>
                      <a:pPr marL="54610">
                        <a:lnSpc>
                          <a:spcPts val="1664"/>
                        </a:lnSpc>
                      </a:pPr>
                      <a:r>
                        <a:rPr sz="1600" spc="-10" dirty="0">
                          <a:solidFill>
                            <a:srgbClr val="585858"/>
                          </a:solidFill>
                          <a:latin typeface="Corbel"/>
                          <a:cs typeface="Corbel"/>
                        </a:rPr>
                        <a:t>Mean</a:t>
                      </a:r>
                      <a:r>
                        <a:rPr sz="1600" spc="-55" dirty="0">
                          <a:solidFill>
                            <a:srgbClr val="585858"/>
                          </a:solidFill>
                          <a:latin typeface="Corbel"/>
                          <a:cs typeface="Corbel"/>
                        </a:rPr>
                        <a:t> </a:t>
                      </a:r>
                      <a:r>
                        <a:rPr sz="1600" spc="-20" dirty="0">
                          <a:solidFill>
                            <a:srgbClr val="585858"/>
                          </a:solidFill>
                          <a:latin typeface="Corbel"/>
                          <a:cs typeface="Corbel"/>
                        </a:rPr>
                        <a:t>Age:</a:t>
                      </a:r>
                      <a:endParaRPr sz="1600">
                        <a:latin typeface="Corbel"/>
                        <a:cs typeface="Corbel"/>
                      </a:endParaRPr>
                    </a:p>
                  </a:txBody>
                  <a:tcPr marL="0" marR="0" marT="0" marB="0"/>
                </a:tc>
                <a:tc hMerge="1">
                  <a:txBody>
                    <a:bodyPr/>
                    <a:lstStyle/>
                    <a:p>
                      <a:endParaRPr/>
                    </a:p>
                  </a:txBody>
                  <a:tcPr marL="0" marR="0" marT="0" marB="0"/>
                </a:tc>
                <a:tc>
                  <a:txBody>
                    <a:bodyPr/>
                    <a:lstStyle/>
                    <a:p>
                      <a:pPr marL="269240">
                        <a:lnSpc>
                          <a:spcPts val="1664"/>
                        </a:lnSpc>
                      </a:pPr>
                      <a:r>
                        <a:rPr sz="1600" dirty="0">
                          <a:solidFill>
                            <a:srgbClr val="585858"/>
                          </a:solidFill>
                          <a:latin typeface="Corbel"/>
                          <a:cs typeface="Corbel"/>
                        </a:rPr>
                        <a:t>42</a:t>
                      </a:r>
                      <a:r>
                        <a:rPr sz="1600" spc="5" dirty="0">
                          <a:solidFill>
                            <a:srgbClr val="585858"/>
                          </a:solidFill>
                          <a:latin typeface="Corbel"/>
                          <a:cs typeface="Corbel"/>
                        </a:rPr>
                        <a:t> </a:t>
                      </a:r>
                      <a:r>
                        <a:rPr sz="1600" spc="-10" dirty="0">
                          <a:solidFill>
                            <a:srgbClr val="585858"/>
                          </a:solidFill>
                          <a:latin typeface="Corbel"/>
                          <a:cs typeface="Corbel"/>
                        </a:rPr>
                        <a:t>years</a:t>
                      </a:r>
                      <a:endParaRPr sz="1600">
                        <a:latin typeface="Corbel"/>
                        <a:cs typeface="Corbel"/>
                      </a:endParaRPr>
                    </a:p>
                  </a:txBody>
                  <a:tcPr marL="0" marR="0" marT="0" marB="0"/>
                </a:tc>
                <a:extLst>
                  <a:ext uri="{0D108BD9-81ED-4DB2-BD59-A6C34878D82A}">
                    <a16:rowId xmlns:a16="http://schemas.microsoft.com/office/drawing/2014/main" val="10000"/>
                  </a:ext>
                </a:extLst>
              </a:tr>
              <a:tr h="474980">
                <a:tc>
                  <a:txBody>
                    <a:bodyPr/>
                    <a:lstStyle/>
                    <a:p>
                      <a:pPr marR="15240" algn="ctr">
                        <a:lnSpc>
                          <a:spcPct val="100000"/>
                        </a:lnSpc>
                        <a:spcBef>
                          <a:spcPts val="140"/>
                        </a:spcBef>
                      </a:pPr>
                      <a:r>
                        <a:rPr sz="1600" spc="-50" dirty="0">
                          <a:solidFill>
                            <a:srgbClr val="40B9D2"/>
                          </a:solidFill>
                          <a:latin typeface="Segoe UI Symbol"/>
                          <a:cs typeface="Segoe UI Symbol"/>
                        </a:rPr>
                        <a:t>🞄</a:t>
                      </a:r>
                      <a:endParaRPr sz="1600">
                        <a:latin typeface="Segoe UI Symbol"/>
                        <a:cs typeface="Segoe UI Symbol"/>
                      </a:endParaRPr>
                    </a:p>
                  </a:txBody>
                  <a:tcPr marL="0" marR="0" marT="17780" marB="0"/>
                </a:tc>
                <a:tc gridSpan="2">
                  <a:txBody>
                    <a:bodyPr/>
                    <a:lstStyle/>
                    <a:p>
                      <a:pPr marL="54610">
                        <a:lnSpc>
                          <a:spcPts val="1820"/>
                        </a:lnSpc>
                        <a:spcBef>
                          <a:spcPts val="140"/>
                        </a:spcBef>
                      </a:pPr>
                      <a:r>
                        <a:rPr sz="1600" spc="-10" dirty="0">
                          <a:solidFill>
                            <a:srgbClr val="585858"/>
                          </a:solidFill>
                          <a:latin typeface="Corbel"/>
                          <a:cs typeface="Corbel"/>
                        </a:rPr>
                        <a:t>Gender:</a:t>
                      </a:r>
                      <a:endParaRPr sz="1600">
                        <a:latin typeface="Corbel"/>
                        <a:cs typeface="Corbel"/>
                      </a:endParaRPr>
                    </a:p>
                    <a:p>
                      <a:pPr marL="374650">
                        <a:lnSpc>
                          <a:spcPts val="1580"/>
                        </a:lnSpc>
                      </a:pPr>
                      <a:r>
                        <a:rPr sz="1400" dirty="0">
                          <a:solidFill>
                            <a:srgbClr val="40B9D2"/>
                          </a:solidFill>
                          <a:latin typeface="Segoe UI Symbol"/>
                          <a:cs typeface="Segoe UI Symbol"/>
                        </a:rPr>
                        <a:t>🞄</a:t>
                      </a:r>
                      <a:r>
                        <a:rPr sz="1400" spc="80" dirty="0">
                          <a:solidFill>
                            <a:srgbClr val="40B9D2"/>
                          </a:solidFill>
                          <a:latin typeface="Segoe UI Symbol"/>
                          <a:cs typeface="Segoe UI Symbol"/>
                        </a:rPr>
                        <a:t>  </a:t>
                      </a:r>
                      <a:r>
                        <a:rPr sz="1400" spc="-20" dirty="0">
                          <a:solidFill>
                            <a:srgbClr val="585858"/>
                          </a:solidFill>
                          <a:latin typeface="Corbel"/>
                          <a:cs typeface="Corbel"/>
                        </a:rPr>
                        <a:t>Male</a:t>
                      </a:r>
                      <a:endParaRPr sz="1400">
                        <a:latin typeface="Corbel"/>
                        <a:cs typeface="Corbel"/>
                      </a:endParaRPr>
                    </a:p>
                  </a:txBody>
                  <a:tcPr marL="0" marR="0" marT="17780" marB="0"/>
                </a:tc>
                <a:tc hMerge="1">
                  <a:txBody>
                    <a:bodyPr/>
                    <a:lstStyle/>
                    <a:p>
                      <a:endParaRPr/>
                    </a:p>
                  </a:txBody>
                  <a:tcPr marL="0" marR="0" marT="0" marB="0"/>
                </a:tc>
                <a:tc>
                  <a:txBody>
                    <a:bodyPr/>
                    <a:lstStyle/>
                    <a:p>
                      <a:pPr>
                        <a:lnSpc>
                          <a:spcPct val="100000"/>
                        </a:lnSpc>
                        <a:spcBef>
                          <a:spcPts val="254"/>
                        </a:spcBef>
                      </a:pPr>
                      <a:endParaRPr sz="1400">
                        <a:latin typeface="Times New Roman"/>
                        <a:cs typeface="Times New Roman"/>
                      </a:endParaRPr>
                    </a:p>
                    <a:p>
                      <a:pPr marL="269240">
                        <a:lnSpc>
                          <a:spcPct val="100000"/>
                        </a:lnSpc>
                      </a:pPr>
                      <a:r>
                        <a:rPr sz="1400" spc="-25" dirty="0">
                          <a:solidFill>
                            <a:srgbClr val="585858"/>
                          </a:solidFill>
                          <a:latin typeface="Corbel"/>
                          <a:cs typeface="Corbel"/>
                        </a:rPr>
                        <a:t>50%</a:t>
                      </a:r>
                      <a:endParaRPr sz="1400">
                        <a:latin typeface="Corbel"/>
                        <a:cs typeface="Corbel"/>
                      </a:endParaRPr>
                    </a:p>
                  </a:txBody>
                  <a:tcPr marL="0" marR="0" marT="32384" marB="0"/>
                </a:tc>
                <a:extLst>
                  <a:ext uri="{0D108BD9-81ED-4DB2-BD59-A6C34878D82A}">
                    <a16:rowId xmlns:a16="http://schemas.microsoft.com/office/drawing/2014/main" val="10001"/>
                  </a:ext>
                </a:extLst>
              </a:tr>
              <a:tr h="225425">
                <a:tc>
                  <a:txBody>
                    <a:bodyPr/>
                    <a:lstStyle/>
                    <a:p>
                      <a:pPr>
                        <a:lnSpc>
                          <a:spcPct val="100000"/>
                        </a:lnSpc>
                      </a:pPr>
                      <a:endParaRPr sz="1300">
                        <a:latin typeface="Times New Roman"/>
                        <a:cs typeface="Times New Roman"/>
                      </a:endParaRPr>
                    </a:p>
                  </a:txBody>
                  <a:tcPr marL="0" marR="0" marT="0" marB="0"/>
                </a:tc>
                <a:tc gridSpan="2">
                  <a:txBody>
                    <a:bodyPr/>
                    <a:lstStyle/>
                    <a:p>
                      <a:pPr marL="374650">
                        <a:lnSpc>
                          <a:spcPts val="1580"/>
                        </a:lnSpc>
                      </a:pPr>
                      <a:r>
                        <a:rPr sz="1400" dirty="0">
                          <a:solidFill>
                            <a:srgbClr val="40B9D2"/>
                          </a:solidFill>
                          <a:latin typeface="Segoe UI Symbol"/>
                          <a:cs typeface="Segoe UI Symbol"/>
                        </a:rPr>
                        <a:t>🞄</a:t>
                      </a:r>
                      <a:r>
                        <a:rPr sz="1400" spc="80" dirty="0">
                          <a:solidFill>
                            <a:srgbClr val="40B9D2"/>
                          </a:solidFill>
                          <a:latin typeface="Segoe UI Symbol"/>
                          <a:cs typeface="Segoe UI Symbol"/>
                        </a:rPr>
                        <a:t>  </a:t>
                      </a:r>
                      <a:r>
                        <a:rPr sz="1400" spc="-10" dirty="0">
                          <a:solidFill>
                            <a:srgbClr val="585858"/>
                          </a:solidFill>
                          <a:latin typeface="Corbel"/>
                          <a:cs typeface="Corbel"/>
                        </a:rPr>
                        <a:t>Female</a:t>
                      </a:r>
                      <a:endParaRPr sz="1400">
                        <a:latin typeface="Corbel"/>
                        <a:cs typeface="Corbel"/>
                      </a:endParaRPr>
                    </a:p>
                  </a:txBody>
                  <a:tcPr marL="0" marR="0" marT="0" marB="0"/>
                </a:tc>
                <a:tc hMerge="1">
                  <a:txBody>
                    <a:bodyPr/>
                    <a:lstStyle/>
                    <a:p>
                      <a:endParaRPr/>
                    </a:p>
                  </a:txBody>
                  <a:tcPr marL="0" marR="0" marT="0" marB="0"/>
                </a:tc>
                <a:tc>
                  <a:txBody>
                    <a:bodyPr/>
                    <a:lstStyle/>
                    <a:p>
                      <a:pPr marL="269240">
                        <a:lnSpc>
                          <a:spcPts val="1580"/>
                        </a:lnSpc>
                      </a:pPr>
                      <a:r>
                        <a:rPr sz="1400" spc="-25" dirty="0">
                          <a:solidFill>
                            <a:srgbClr val="585858"/>
                          </a:solidFill>
                          <a:latin typeface="Corbel"/>
                          <a:cs typeface="Corbel"/>
                        </a:rPr>
                        <a:t>46%</a:t>
                      </a:r>
                      <a:endParaRPr sz="1400">
                        <a:latin typeface="Corbel"/>
                        <a:cs typeface="Corbel"/>
                      </a:endParaRPr>
                    </a:p>
                  </a:txBody>
                  <a:tcPr marL="0" marR="0" marT="0" marB="0"/>
                </a:tc>
                <a:extLst>
                  <a:ext uri="{0D108BD9-81ED-4DB2-BD59-A6C34878D82A}">
                    <a16:rowId xmlns:a16="http://schemas.microsoft.com/office/drawing/2014/main" val="10002"/>
                  </a:ext>
                </a:extLst>
              </a:tr>
              <a:tr h="210185">
                <a:tc>
                  <a:txBody>
                    <a:bodyPr/>
                    <a:lstStyle/>
                    <a:p>
                      <a:pPr>
                        <a:lnSpc>
                          <a:spcPct val="100000"/>
                        </a:lnSpc>
                      </a:pPr>
                      <a:endParaRPr sz="1200">
                        <a:latin typeface="Times New Roman"/>
                        <a:cs typeface="Times New Roman"/>
                      </a:endParaRPr>
                    </a:p>
                  </a:txBody>
                  <a:tcPr marL="0" marR="0" marT="0" marB="0"/>
                </a:tc>
                <a:tc gridSpan="2">
                  <a:txBody>
                    <a:bodyPr/>
                    <a:lstStyle/>
                    <a:p>
                      <a:pPr marL="374650">
                        <a:lnSpc>
                          <a:spcPts val="1560"/>
                        </a:lnSpc>
                      </a:pPr>
                      <a:r>
                        <a:rPr sz="1400" dirty="0">
                          <a:solidFill>
                            <a:srgbClr val="40B9D2"/>
                          </a:solidFill>
                          <a:latin typeface="Segoe UI Symbol"/>
                          <a:cs typeface="Segoe UI Symbol"/>
                        </a:rPr>
                        <a:t>🞄</a:t>
                      </a:r>
                      <a:r>
                        <a:rPr sz="1400" spc="80" dirty="0">
                          <a:solidFill>
                            <a:srgbClr val="40B9D2"/>
                          </a:solidFill>
                          <a:latin typeface="Segoe UI Symbol"/>
                          <a:cs typeface="Segoe UI Symbol"/>
                        </a:rPr>
                        <a:t>  </a:t>
                      </a:r>
                      <a:r>
                        <a:rPr sz="1400" spc="-10" dirty="0">
                          <a:solidFill>
                            <a:srgbClr val="585858"/>
                          </a:solidFill>
                          <a:latin typeface="Corbel"/>
                          <a:cs typeface="Corbel"/>
                        </a:rPr>
                        <a:t>Other</a:t>
                      </a:r>
                      <a:endParaRPr sz="1400">
                        <a:latin typeface="Corbel"/>
                        <a:cs typeface="Corbel"/>
                      </a:endParaRPr>
                    </a:p>
                  </a:txBody>
                  <a:tcPr marL="0" marR="0" marT="0" marB="0"/>
                </a:tc>
                <a:tc hMerge="1">
                  <a:txBody>
                    <a:bodyPr/>
                    <a:lstStyle/>
                    <a:p>
                      <a:endParaRPr/>
                    </a:p>
                  </a:txBody>
                  <a:tcPr marL="0" marR="0" marT="0" marB="0"/>
                </a:tc>
                <a:tc>
                  <a:txBody>
                    <a:bodyPr/>
                    <a:lstStyle/>
                    <a:p>
                      <a:pPr marL="339090">
                        <a:lnSpc>
                          <a:spcPts val="1560"/>
                        </a:lnSpc>
                      </a:pPr>
                      <a:r>
                        <a:rPr sz="1400" spc="-25" dirty="0">
                          <a:solidFill>
                            <a:srgbClr val="585858"/>
                          </a:solidFill>
                          <a:latin typeface="Corbel"/>
                          <a:cs typeface="Corbel"/>
                        </a:rPr>
                        <a:t>4%</a:t>
                      </a:r>
                      <a:endParaRPr sz="1400">
                        <a:latin typeface="Corbel"/>
                        <a:cs typeface="Corbel"/>
                      </a:endParaRPr>
                    </a:p>
                  </a:txBody>
                  <a:tcPr marL="0" marR="0" marT="0" marB="0"/>
                </a:tc>
                <a:extLst>
                  <a:ext uri="{0D108BD9-81ED-4DB2-BD59-A6C34878D82A}">
                    <a16:rowId xmlns:a16="http://schemas.microsoft.com/office/drawing/2014/main" val="10003"/>
                  </a:ext>
                </a:extLst>
              </a:tr>
              <a:tr h="361315">
                <a:tc>
                  <a:txBody>
                    <a:bodyPr/>
                    <a:lstStyle/>
                    <a:p>
                      <a:pPr marR="15240" algn="ctr">
                        <a:lnSpc>
                          <a:spcPts val="1910"/>
                        </a:lnSpc>
                        <a:spcBef>
                          <a:spcPts val="835"/>
                        </a:spcBef>
                      </a:pPr>
                      <a:r>
                        <a:rPr sz="1600" spc="-50" dirty="0">
                          <a:solidFill>
                            <a:srgbClr val="40B9D2"/>
                          </a:solidFill>
                          <a:latin typeface="Segoe UI Symbol"/>
                          <a:cs typeface="Segoe UI Symbol"/>
                        </a:rPr>
                        <a:t>🞄</a:t>
                      </a:r>
                      <a:endParaRPr sz="1600">
                        <a:latin typeface="Segoe UI Symbol"/>
                        <a:cs typeface="Segoe UI Symbol"/>
                      </a:endParaRPr>
                    </a:p>
                  </a:txBody>
                  <a:tcPr marL="0" marR="0" marT="106045" marB="0"/>
                </a:tc>
                <a:tc gridSpan="2">
                  <a:txBody>
                    <a:bodyPr/>
                    <a:lstStyle/>
                    <a:p>
                      <a:pPr marL="54610">
                        <a:lnSpc>
                          <a:spcPts val="1910"/>
                        </a:lnSpc>
                        <a:spcBef>
                          <a:spcPts val="835"/>
                        </a:spcBef>
                      </a:pPr>
                      <a:r>
                        <a:rPr sz="1600" dirty="0">
                          <a:solidFill>
                            <a:srgbClr val="585858"/>
                          </a:solidFill>
                          <a:latin typeface="Corbel"/>
                          <a:cs typeface="Corbel"/>
                        </a:rPr>
                        <a:t>Race/</a:t>
                      </a:r>
                      <a:r>
                        <a:rPr sz="1600" spc="-25" dirty="0">
                          <a:solidFill>
                            <a:srgbClr val="585858"/>
                          </a:solidFill>
                          <a:latin typeface="Corbel"/>
                          <a:cs typeface="Corbel"/>
                        </a:rPr>
                        <a:t> </a:t>
                      </a:r>
                      <a:r>
                        <a:rPr sz="1600" spc="-10" dirty="0">
                          <a:solidFill>
                            <a:srgbClr val="585858"/>
                          </a:solidFill>
                          <a:latin typeface="Corbel"/>
                          <a:cs typeface="Corbel"/>
                        </a:rPr>
                        <a:t>Ethnicity:</a:t>
                      </a:r>
                      <a:endParaRPr sz="1600">
                        <a:latin typeface="Corbel"/>
                        <a:cs typeface="Corbel"/>
                      </a:endParaRPr>
                    </a:p>
                  </a:txBody>
                  <a:tcPr marL="0" marR="0" marT="106045" marB="0"/>
                </a:tc>
                <a:tc hMerge="1">
                  <a:txBody>
                    <a:bodyPr/>
                    <a:lstStyle/>
                    <a:p>
                      <a:endParaRPr/>
                    </a:p>
                  </a:txBody>
                  <a:tcPr marL="0" marR="0" marT="0" marB="0"/>
                </a:tc>
                <a:tc>
                  <a:txBody>
                    <a:bodyPr/>
                    <a:lstStyle/>
                    <a:p>
                      <a:pPr>
                        <a:lnSpc>
                          <a:spcPct val="100000"/>
                        </a:lnSpc>
                      </a:pPr>
                      <a:endParaRPr sz="1500">
                        <a:latin typeface="Times New Roman"/>
                        <a:cs typeface="Times New Roman"/>
                      </a:endParaRPr>
                    </a:p>
                  </a:txBody>
                  <a:tcPr marL="0" marR="0" marT="0" marB="0"/>
                </a:tc>
                <a:extLst>
                  <a:ext uri="{0D108BD9-81ED-4DB2-BD59-A6C34878D82A}">
                    <a16:rowId xmlns:a16="http://schemas.microsoft.com/office/drawing/2014/main" val="10004"/>
                  </a:ext>
                </a:extLst>
              </a:tr>
              <a:tr h="201930">
                <a:tc gridSpan="2">
                  <a:txBody>
                    <a:bodyPr/>
                    <a:lstStyle/>
                    <a:p>
                      <a:pPr marR="51435" algn="r">
                        <a:lnSpc>
                          <a:spcPts val="1465"/>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465"/>
                        </a:lnSpc>
                      </a:pPr>
                      <a:r>
                        <a:rPr sz="1400" spc="-10" dirty="0">
                          <a:solidFill>
                            <a:srgbClr val="585858"/>
                          </a:solidFill>
                          <a:latin typeface="Corbel"/>
                          <a:cs typeface="Corbel"/>
                        </a:rPr>
                        <a:t>African</a:t>
                      </a:r>
                      <a:r>
                        <a:rPr sz="1400" spc="-40" dirty="0">
                          <a:solidFill>
                            <a:srgbClr val="585858"/>
                          </a:solidFill>
                          <a:latin typeface="Corbel"/>
                          <a:cs typeface="Corbel"/>
                        </a:rPr>
                        <a:t> </a:t>
                      </a:r>
                      <a:r>
                        <a:rPr sz="1400" spc="-10" dirty="0">
                          <a:solidFill>
                            <a:srgbClr val="585858"/>
                          </a:solidFill>
                          <a:latin typeface="Corbel"/>
                          <a:cs typeface="Corbel"/>
                        </a:rPr>
                        <a:t>American</a:t>
                      </a:r>
                      <a:endParaRPr sz="1400">
                        <a:latin typeface="Corbel"/>
                        <a:cs typeface="Corbel"/>
                      </a:endParaRPr>
                    </a:p>
                  </a:txBody>
                  <a:tcPr marL="0" marR="0" marT="0" marB="0"/>
                </a:tc>
                <a:tc>
                  <a:txBody>
                    <a:bodyPr/>
                    <a:lstStyle/>
                    <a:p>
                      <a:pPr marL="269240">
                        <a:lnSpc>
                          <a:spcPts val="1465"/>
                        </a:lnSpc>
                      </a:pPr>
                      <a:r>
                        <a:rPr sz="1400" spc="-25" dirty="0">
                          <a:solidFill>
                            <a:srgbClr val="585858"/>
                          </a:solidFill>
                          <a:latin typeface="Corbel"/>
                          <a:cs typeface="Corbel"/>
                        </a:rPr>
                        <a:t>40%</a:t>
                      </a:r>
                      <a:endParaRPr sz="1400">
                        <a:latin typeface="Corbel"/>
                        <a:cs typeface="Corbel"/>
                      </a:endParaRPr>
                    </a:p>
                  </a:txBody>
                  <a:tcPr marL="0" marR="0" marT="0" marB="0"/>
                </a:tc>
                <a:extLst>
                  <a:ext uri="{0D108BD9-81ED-4DB2-BD59-A6C34878D82A}">
                    <a16:rowId xmlns:a16="http://schemas.microsoft.com/office/drawing/2014/main" val="10005"/>
                  </a:ext>
                </a:extLst>
              </a:tr>
              <a:tr h="225425">
                <a:tc gridSpan="2">
                  <a:txBody>
                    <a:bodyPr/>
                    <a:lstStyle/>
                    <a:p>
                      <a:pPr marR="51435" algn="r">
                        <a:lnSpc>
                          <a:spcPts val="1580"/>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580"/>
                        </a:lnSpc>
                      </a:pPr>
                      <a:r>
                        <a:rPr sz="1400" spc="-10" dirty="0">
                          <a:solidFill>
                            <a:srgbClr val="585858"/>
                          </a:solidFill>
                          <a:latin typeface="Corbel"/>
                          <a:cs typeface="Corbel"/>
                        </a:rPr>
                        <a:t>White</a:t>
                      </a:r>
                      <a:endParaRPr sz="1400">
                        <a:latin typeface="Corbel"/>
                        <a:cs typeface="Corbel"/>
                      </a:endParaRPr>
                    </a:p>
                  </a:txBody>
                  <a:tcPr marL="0" marR="0" marT="0" marB="0"/>
                </a:tc>
                <a:tc>
                  <a:txBody>
                    <a:bodyPr/>
                    <a:lstStyle/>
                    <a:p>
                      <a:pPr marL="269240">
                        <a:lnSpc>
                          <a:spcPts val="1580"/>
                        </a:lnSpc>
                      </a:pPr>
                      <a:r>
                        <a:rPr sz="1400" spc="-25" dirty="0">
                          <a:solidFill>
                            <a:srgbClr val="585858"/>
                          </a:solidFill>
                          <a:latin typeface="Corbel"/>
                          <a:cs typeface="Corbel"/>
                        </a:rPr>
                        <a:t>32%</a:t>
                      </a:r>
                      <a:endParaRPr sz="1400">
                        <a:latin typeface="Corbel"/>
                        <a:cs typeface="Corbel"/>
                      </a:endParaRPr>
                    </a:p>
                  </a:txBody>
                  <a:tcPr marL="0" marR="0" marT="0" marB="0"/>
                </a:tc>
                <a:extLst>
                  <a:ext uri="{0D108BD9-81ED-4DB2-BD59-A6C34878D82A}">
                    <a16:rowId xmlns:a16="http://schemas.microsoft.com/office/drawing/2014/main" val="10006"/>
                  </a:ext>
                </a:extLst>
              </a:tr>
              <a:tr h="225425">
                <a:tc gridSpan="2">
                  <a:txBody>
                    <a:bodyPr/>
                    <a:lstStyle/>
                    <a:p>
                      <a:pPr marR="51435" algn="r">
                        <a:lnSpc>
                          <a:spcPts val="1580"/>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580"/>
                        </a:lnSpc>
                      </a:pPr>
                      <a:r>
                        <a:rPr sz="1400" dirty="0">
                          <a:solidFill>
                            <a:srgbClr val="585858"/>
                          </a:solidFill>
                          <a:latin typeface="Corbel"/>
                          <a:cs typeface="Corbel"/>
                        </a:rPr>
                        <a:t>Multi</a:t>
                      </a:r>
                      <a:r>
                        <a:rPr sz="1400" spc="-45" dirty="0">
                          <a:solidFill>
                            <a:srgbClr val="585858"/>
                          </a:solidFill>
                          <a:latin typeface="Corbel"/>
                          <a:cs typeface="Corbel"/>
                        </a:rPr>
                        <a:t> </a:t>
                      </a:r>
                      <a:r>
                        <a:rPr sz="1400" spc="-10" dirty="0">
                          <a:solidFill>
                            <a:srgbClr val="585858"/>
                          </a:solidFill>
                          <a:latin typeface="Corbel"/>
                          <a:cs typeface="Corbel"/>
                        </a:rPr>
                        <a:t>Racial</a:t>
                      </a:r>
                      <a:endParaRPr sz="1400">
                        <a:latin typeface="Corbel"/>
                        <a:cs typeface="Corbel"/>
                      </a:endParaRPr>
                    </a:p>
                  </a:txBody>
                  <a:tcPr marL="0" marR="0" marT="0" marB="0"/>
                </a:tc>
                <a:tc>
                  <a:txBody>
                    <a:bodyPr/>
                    <a:lstStyle/>
                    <a:p>
                      <a:pPr marL="269240">
                        <a:lnSpc>
                          <a:spcPts val="1580"/>
                        </a:lnSpc>
                      </a:pPr>
                      <a:r>
                        <a:rPr sz="1400" spc="-25" dirty="0">
                          <a:solidFill>
                            <a:srgbClr val="585858"/>
                          </a:solidFill>
                          <a:latin typeface="Corbel"/>
                          <a:cs typeface="Corbel"/>
                        </a:rPr>
                        <a:t>12%</a:t>
                      </a:r>
                      <a:endParaRPr sz="1400">
                        <a:latin typeface="Corbel"/>
                        <a:cs typeface="Corbel"/>
                      </a:endParaRPr>
                    </a:p>
                  </a:txBody>
                  <a:tcPr marL="0" marR="0" marT="0" marB="0"/>
                </a:tc>
                <a:extLst>
                  <a:ext uri="{0D108BD9-81ED-4DB2-BD59-A6C34878D82A}">
                    <a16:rowId xmlns:a16="http://schemas.microsoft.com/office/drawing/2014/main" val="10007"/>
                  </a:ext>
                </a:extLst>
              </a:tr>
              <a:tr h="225425">
                <a:tc gridSpan="2">
                  <a:txBody>
                    <a:bodyPr/>
                    <a:lstStyle/>
                    <a:p>
                      <a:pPr marR="51435" algn="r">
                        <a:lnSpc>
                          <a:spcPts val="1580"/>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580"/>
                        </a:lnSpc>
                      </a:pPr>
                      <a:r>
                        <a:rPr sz="1400" dirty="0">
                          <a:solidFill>
                            <a:srgbClr val="585858"/>
                          </a:solidFill>
                          <a:latin typeface="Corbel"/>
                          <a:cs typeface="Corbel"/>
                        </a:rPr>
                        <a:t>Other</a:t>
                      </a:r>
                      <a:r>
                        <a:rPr sz="1400" spc="-40" dirty="0">
                          <a:solidFill>
                            <a:srgbClr val="585858"/>
                          </a:solidFill>
                          <a:latin typeface="Corbel"/>
                          <a:cs typeface="Corbel"/>
                        </a:rPr>
                        <a:t> </a:t>
                      </a:r>
                      <a:r>
                        <a:rPr sz="1400" spc="-10" dirty="0">
                          <a:solidFill>
                            <a:srgbClr val="585858"/>
                          </a:solidFill>
                          <a:latin typeface="Corbel"/>
                          <a:cs typeface="Corbel"/>
                        </a:rPr>
                        <a:t>Races</a:t>
                      </a:r>
                      <a:endParaRPr sz="1400">
                        <a:latin typeface="Corbel"/>
                        <a:cs typeface="Corbel"/>
                      </a:endParaRPr>
                    </a:p>
                  </a:txBody>
                  <a:tcPr marL="0" marR="0" marT="0" marB="0"/>
                </a:tc>
                <a:tc>
                  <a:txBody>
                    <a:bodyPr/>
                    <a:lstStyle/>
                    <a:p>
                      <a:pPr marL="269240">
                        <a:lnSpc>
                          <a:spcPts val="1580"/>
                        </a:lnSpc>
                      </a:pPr>
                      <a:r>
                        <a:rPr sz="1400" spc="-25" dirty="0">
                          <a:solidFill>
                            <a:srgbClr val="585858"/>
                          </a:solidFill>
                          <a:latin typeface="Corbel"/>
                          <a:cs typeface="Corbel"/>
                        </a:rPr>
                        <a:t>13%</a:t>
                      </a:r>
                      <a:endParaRPr sz="1400">
                        <a:latin typeface="Corbel"/>
                        <a:cs typeface="Corbel"/>
                      </a:endParaRPr>
                    </a:p>
                  </a:txBody>
                  <a:tcPr marL="0" marR="0" marT="0" marB="0"/>
                </a:tc>
                <a:extLst>
                  <a:ext uri="{0D108BD9-81ED-4DB2-BD59-A6C34878D82A}">
                    <a16:rowId xmlns:a16="http://schemas.microsoft.com/office/drawing/2014/main" val="10008"/>
                  </a:ext>
                </a:extLst>
              </a:tr>
              <a:tr h="225425">
                <a:tc gridSpan="2">
                  <a:txBody>
                    <a:bodyPr/>
                    <a:lstStyle/>
                    <a:p>
                      <a:pPr marR="51435" algn="r">
                        <a:lnSpc>
                          <a:spcPts val="1580"/>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580"/>
                        </a:lnSpc>
                      </a:pPr>
                      <a:r>
                        <a:rPr sz="1400" spc="-10" dirty="0">
                          <a:solidFill>
                            <a:srgbClr val="585858"/>
                          </a:solidFill>
                          <a:latin typeface="Corbel"/>
                          <a:cs typeface="Corbel"/>
                        </a:rPr>
                        <a:t>Unknown</a:t>
                      </a:r>
                      <a:endParaRPr sz="1400">
                        <a:latin typeface="Corbel"/>
                        <a:cs typeface="Corbel"/>
                      </a:endParaRPr>
                    </a:p>
                  </a:txBody>
                  <a:tcPr marL="0" marR="0" marT="0" marB="0"/>
                </a:tc>
                <a:tc>
                  <a:txBody>
                    <a:bodyPr/>
                    <a:lstStyle/>
                    <a:p>
                      <a:pPr marL="339090">
                        <a:lnSpc>
                          <a:spcPts val="1580"/>
                        </a:lnSpc>
                      </a:pPr>
                      <a:r>
                        <a:rPr sz="1400" spc="-25" dirty="0">
                          <a:solidFill>
                            <a:srgbClr val="585858"/>
                          </a:solidFill>
                          <a:latin typeface="Corbel"/>
                          <a:cs typeface="Corbel"/>
                        </a:rPr>
                        <a:t>3%</a:t>
                      </a:r>
                      <a:endParaRPr sz="1400">
                        <a:latin typeface="Corbel"/>
                        <a:cs typeface="Corbel"/>
                      </a:endParaRPr>
                    </a:p>
                  </a:txBody>
                  <a:tcPr marL="0" marR="0" marT="0" marB="0"/>
                </a:tc>
                <a:extLst>
                  <a:ext uri="{0D108BD9-81ED-4DB2-BD59-A6C34878D82A}">
                    <a16:rowId xmlns:a16="http://schemas.microsoft.com/office/drawing/2014/main" val="10009"/>
                  </a:ext>
                </a:extLst>
              </a:tr>
              <a:tr h="210185">
                <a:tc gridSpan="2">
                  <a:txBody>
                    <a:bodyPr/>
                    <a:lstStyle/>
                    <a:p>
                      <a:pPr marR="51435" algn="r">
                        <a:lnSpc>
                          <a:spcPts val="1560"/>
                        </a:lnSpc>
                      </a:pPr>
                      <a:r>
                        <a:rPr sz="1400" spc="-50" dirty="0">
                          <a:solidFill>
                            <a:srgbClr val="40B9D2"/>
                          </a:solidFill>
                          <a:latin typeface="Segoe UI Symbol"/>
                          <a:cs typeface="Segoe UI Symbol"/>
                        </a:rPr>
                        <a:t>🞄</a:t>
                      </a:r>
                      <a:endParaRPr sz="1400">
                        <a:latin typeface="Segoe UI Symbol"/>
                        <a:cs typeface="Segoe UI Symbol"/>
                      </a:endParaRPr>
                    </a:p>
                  </a:txBody>
                  <a:tcPr marL="0" marR="0" marT="0" marB="0"/>
                </a:tc>
                <a:tc hMerge="1">
                  <a:txBody>
                    <a:bodyPr/>
                    <a:lstStyle/>
                    <a:p>
                      <a:endParaRPr/>
                    </a:p>
                  </a:txBody>
                  <a:tcPr marL="0" marR="0" marT="0" marB="0"/>
                </a:tc>
                <a:tc>
                  <a:txBody>
                    <a:bodyPr/>
                    <a:lstStyle/>
                    <a:p>
                      <a:pPr marL="59055">
                        <a:lnSpc>
                          <a:spcPts val="1560"/>
                        </a:lnSpc>
                      </a:pPr>
                      <a:r>
                        <a:rPr sz="1400" dirty="0">
                          <a:solidFill>
                            <a:srgbClr val="585858"/>
                          </a:solidFill>
                          <a:latin typeface="Corbel"/>
                          <a:cs typeface="Corbel"/>
                        </a:rPr>
                        <a:t>Hispanic</a:t>
                      </a:r>
                      <a:r>
                        <a:rPr sz="1400" spc="-45" dirty="0">
                          <a:solidFill>
                            <a:srgbClr val="585858"/>
                          </a:solidFill>
                          <a:latin typeface="Corbel"/>
                          <a:cs typeface="Corbel"/>
                        </a:rPr>
                        <a:t> </a:t>
                      </a:r>
                      <a:r>
                        <a:rPr sz="1400" dirty="0">
                          <a:solidFill>
                            <a:srgbClr val="585858"/>
                          </a:solidFill>
                          <a:latin typeface="Corbel"/>
                          <a:cs typeface="Corbel"/>
                        </a:rPr>
                        <a:t>/</a:t>
                      </a:r>
                      <a:r>
                        <a:rPr sz="1400" spc="-20" dirty="0">
                          <a:solidFill>
                            <a:srgbClr val="585858"/>
                          </a:solidFill>
                          <a:latin typeface="Corbel"/>
                          <a:cs typeface="Corbel"/>
                        </a:rPr>
                        <a:t> </a:t>
                      </a:r>
                      <a:r>
                        <a:rPr sz="1400" spc="-10" dirty="0">
                          <a:solidFill>
                            <a:srgbClr val="585858"/>
                          </a:solidFill>
                          <a:latin typeface="Corbel"/>
                          <a:cs typeface="Corbel"/>
                        </a:rPr>
                        <a:t>Latino</a:t>
                      </a:r>
                      <a:endParaRPr sz="1400">
                        <a:latin typeface="Corbel"/>
                        <a:cs typeface="Corbel"/>
                      </a:endParaRPr>
                    </a:p>
                  </a:txBody>
                  <a:tcPr marL="0" marR="0" marT="0" marB="0"/>
                </a:tc>
                <a:tc>
                  <a:txBody>
                    <a:bodyPr/>
                    <a:lstStyle/>
                    <a:p>
                      <a:pPr marL="269240">
                        <a:lnSpc>
                          <a:spcPts val="1560"/>
                        </a:lnSpc>
                      </a:pPr>
                      <a:r>
                        <a:rPr sz="1400" spc="-25" dirty="0">
                          <a:solidFill>
                            <a:srgbClr val="585858"/>
                          </a:solidFill>
                          <a:latin typeface="Corbel"/>
                          <a:cs typeface="Corbel"/>
                        </a:rPr>
                        <a:t>13%</a:t>
                      </a:r>
                      <a:endParaRPr sz="1400">
                        <a:latin typeface="Corbel"/>
                        <a:cs typeface="Corbel"/>
                      </a:endParaRPr>
                    </a:p>
                  </a:txBody>
                  <a:tcPr marL="0" marR="0" marT="0" marB="0"/>
                </a:tc>
                <a:extLst>
                  <a:ext uri="{0D108BD9-81ED-4DB2-BD59-A6C34878D82A}">
                    <a16:rowId xmlns:a16="http://schemas.microsoft.com/office/drawing/2014/main" val="10010"/>
                  </a:ext>
                </a:extLst>
              </a:tr>
              <a:tr h="411480">
                <a:tc>
                  <a:txBody>
                    <a:bodyPr/>
                    <a:lstStyle/>
                    <a:p>
                      <a:pPr marR="15240" algn="ctr">
                        <a:lnSpc>
                          <a:spcPct val="100000"/>
                        </a:lnSpc>
                        <a:spcBef>
                          <a:spcPts val="835"/>
                        </a:spcBef>
                      </a:pPr>
                      <a:r>
                        <a:rPr sz="1600" spc="-50" dirty="0">
                          <a:solidFill>
                            <a:srgbClr val="40B9D2"/>
                          </a:solidFill>
                          <a:latin typeface="Segoe UI Symbol"/>
                          <a:cs typeface="Segoe UI Symbol"/>
                        </a:rPr>
                        <a:t>🞄</a:t>
                      </a:r>
                      <a:endParaRPr sz="1600">
                        <a:latin typeface="Segoe UI Symbol"/>
                        <a:cs typeface="Segoe UI Symbol"/>
                      </a:endParaRPr>
                    </a:p>
                  </a:txBody>
                  <a:tcPr marL="0" marR="0" marT="106045" marB="0"/>
                </a:tc>
                <a:tc gridSpan="2">
                  <a:txBody>
                    <a:bodyPr/>
                    <a:lstStyle/>
                    <a:p>
                      <a:pPr marL="54610">
                        <a:lnSpc>
                          <a:spcPct val="100000"/>
                        </a:lnSpc>
                        <a:spcBef>
                          <a:spcPts val="835"/>
                        </a:spcBef>
                      </a:pPr>
                      <a:r>
                        <a:rPr sz="1600" dirty="0">
                          <a:solidFill>
                            <a:srgbClr val="585858"/>
                          </a:solidFill>
                          <a:latin typeface="Corbel"/>
                          <a:cs typeface="Corbel"/>
                        </a:rPr>
                        <a:t>Average</a:t>
                      </a:r>
                      <a:r>
                        <a:rPr sz="1600" spc="-40" dirty="0">
                          <a:solidFill>
                            <a:srgbClr val="585858"/>
                          </a:solidFill>
                          <a:latin typeface="Corbel"/>
                          <a:cs typeface="Corbel"/>
                        </a:rPr>
                        <a:t> </a:t>
                      </a:r>
                      <a:r>
                        <a:rPr sz="1600" dirty="0">
                          <a:solidFill>
                            <a:srgbClr val="585858"/>
                          </a:solidFill>
                          <a:latin typeface="Corbel"/>
                          <a:cs typeface="Corbel"/>
                        </a:rPr>
                        <a:t>Length</a:t>
                      </a:r>
                      <a:r>
                        <a:rPr sz="1600" spc="-30" dirty="0">
                          <a:solidFill>
                            <a:srgbClr val="585858"/>
                          </a:solidFill>
                          <a:latin typeface="Corbel"/>
                          <a:cs typeface="Corbel"/>
                        </a:rPr>
                        <a:t> </a:t>
                      </a:r>
                      <a:r>
                        <a:rPr sz="1600" dirty="0">
                          <a:solidFill>
                            <a:srgbClr val="585858"/>
                          </a:solidFill>
                          <a:latin typeface="Corbel"/>
                          <a:cs typeface="Corbel"/>
                        </a:rPr>
                        <a:t>of</a:t>
                      </a:r>
                      <a:r>
                        <a:rPr sz="1600" spc="-85" dirty="0">
                          <a:solidFill>
                            <a:srgbClr val="585858"/>
                          </a:solidFill>
                          <a:latin typeface="Corbel"/>
                          <a:cs typeface="Corbel"/>
                        </a:rPr>
                        <a:t> </a:t>
                      </a:r>
                      <a:r>
                        <a:rPr sz="1600" spc="-10" dirty="0">
                          <a:solidFill>
                            <a:srgbClr val="585858"/>
                          </a:solidFill>
                          <a:latin typeface="Corbel"/>
                          <a:cs typeface="Corbel"/>
                        </a:rPr>
                        <a:t>Stay:</a:t>
                      </a:r>
                      <a:endParaRPr sz="1600">
                        <a:latin typeface="Corbel"/>
                        <a:cs typeface="Corbel"/>
                      </a:endParaRPr>
                    </a:p>
                  </a:txBody>
                  <a:tcPr marL="0" marR="0" marT="106045" marB="0"/>
                </a:tc>
                <a:tc hMerge="1">
                  <a:txBody>
                    <a:bodyPr/>
                    <a:lstStyle/>
                    <a:p>
                      <a:endParaRPr/>
                    </a:p>
                  </a:txBody>
                  <a:tcPr marL="0" marR="0" marT="0" marB="0"/>
                </a:tc>
                <a:tc>
                  <a:txBody>
                    <a:bodyPr/>
                    <a:lstStyle/>
                    <a:p>
                      <a:pPr marL="269240">
                        <a:lnSpc>
                          <a:spcPct val="100000"/>
                        </a:lnSpc>
                        <a:spcBef>
                          <a:spcPts val="835"/>
                        </a:spcBef>
                      </a:pPr>
                      <a:r>
                        <a:rPr sz="1600" dirty="0">
                          <a:solidFill>
                            <a:srgbClr val="585858"/>
                          </a:solidFill>
                          <a:latin typeface="Corbel"/>
                          <a:cs typeface="Corbel"/>
                        </a:rPr>
                        <a:t>288</a:t>
                      </a:r>
                      <a:r>
                        <a:rPr sz="1600" spc="-25" dirty="0">
                          <a:solidFill>
                            <a:srgbClr val="585858"/>
                          </a:solidFill>
                          <a:latin typeface="Corbel"/>
                          <a:cs typeface="Corbel"/>
                        </a:rPr>
                        <a:t> </a:t>
                      </a:r>
                      <a:r>
                        <a:rPr sz="1600" spc="-20" dirty="0">
                          <a:solidFill>
                            <a:srgbClr val="585858"/>
                          </a:solidFill>
                          <a:latin typeface="Corbel"/>
                          <a:cs typeface="Corbel"/>
                        </a:rPr>
                        <a:t>days</a:t>
                      </a:r>
                      <a:endParaRPr sz="1600">
                        <a:latin typeface="Corbel"/>
                        <a:cs typeface="Corbel"/>
                      </a:endParaRPr>
                    </a:p>
                  </a:txBody>
                  <a:tcPr marL="0" marR="0" marT="106045" marB="0"/>
                </a:tc>
                <a:extLst>
                  <a:ext uri="{0D108BD9-81ED-4DB2-BD59-A6C34878D82A}">
                    <a16:rowId xmlns:a16="http://schemas.microsoft.com/office/drawing/2014/main" val="10011"/>
                  </a:ext>
                </a:extLst>
              </a:tr>
              <a:tr h="459740">
                <a:tc>
                  <a:txBody>
                    <a:bodyPr/>
                    <a:lstStyle/>
                    <a:p>
                      <a:pPr marR="15240" algn="ctr">
                        <a:lnSpc>
                          <a:spcPct val="100000"/>
                        </a:lnSpc>
                        <a:spcBef>
                          <a:spcPts val="140"/>
                        </a:spcBef>
                      </a:pPr>
                      <a:r>
                        <a:rPr sz="1600" spc="-50" dirty="0">
                          <a:solidFill>
                            <a:srgbClr val="40B9D2"/>
                          </a:solidFill>
                          <a:latin typeface="Segoe UI Symbol"/>
                          <a:cs typeface="Segoe UI Symbol"/>
                        </a:rPr>
                        <a:t>🞄</a:t>
                      </a:r>
                      <a:endParaRPr sz="1600">
                        <a:latin typeface="Segoe UI Symbol"/>
                        <a:cs typeface="Segoe UI Symbol"/>
                      </a:endParaRPr>
                    </a:p>
                  </a:txBody>
                  <a:tcPr marL="0" marR="0" marT="17780" marB="0"/>
                </a:tc>
                <a:tc gridSpan="2">
                  <a:txBody>
                    <a:bodyPr/>
                    <a:lstStyle/>
                    <a:p>
                      <a:pPr marL="54610">
                        <a:lnSpc>
                          <a:spcPts val="1820"/>
                        </a:lnSpc>
                        <a:spcBef>
                          <a:spcPts val="140"/>
                        </a:spcBef>
                      </a:pPr>
                      <a:r>
                        <a:rPr sz="1600" spc="-10" dirty="0">
                          <a:solidFill>
                            <a:srgbClr val="585858"/>
                          </a:solidFill>
                          <a:latin typeface="Corbel"/>
                          <a:cs typeface="Corbel"/>
                        </a:rPr>
                        <a:t>New</a:t>
                      </a:r>
                      <a:r>
                        <a:rPr sz="1600" spc="-65" dirty="0">
                          <a:solidFill>
                            <a:srgbClr val="585858"/>
                          </a:solidFill>
                          <a:latin typeface="Corbel"/>
                          <a:cs typeface="Corbel"/>
                        </a:rPr>
                        <a:t> </a:t>
                      </a:r>
                      <a:r>
                        <a:rPr sz="1600" spc="-10" dirty="0">
                          <a:solidFill>
                            <a:srgbClr val="585858"/>
                          </a:solidFill>
                          <a:latin typeface="Corbel"/>
                          <a:cs typeface="Corbel"/>
                        </a:rPr>
                        <a:t>Clients</a:t>
                      </a:r>
                      <a:endParaRPr sz="1600">
                        <a:latin typeface="Corbel"/>
                        <a:cs typeface="Corbel"/>
                      </a:endParaRPr>
                    </a:p>
                    <a:p>
                      <a:pPr marL="374650">
                        <a:lnSpc>
                          <a:spcPts val="1560"/>
                        </a:lnSpc>
                      </a:pPr>
                      <a:r>
                        <a:rPr sz="1400" dirty="0">
                          <a:solidFill>
                            <a:srgbClr val="40B9D2"/>
                          </a:solidFill>
                          <a:latin typeface="Segoe UI Symbol"/>
                          <a:cs typeface="Segoe UI Symbol"/>
                        </a:rPr>
                        <a:t>🞄</a:t>
                      </a:r>
                      <a:r>
                        <a:rPr sz="1400" spc="70" dirty="0">
                          <a:solidFill>
                            <a:srgbClr val="40B9D2"/>
                          </a:solidFill>
                          <a:latin typeface="Segoe UI Symbol"/>
                          <a:cs typeface="Segoe UI Symbol"/>
                        </a:rPr>
                        <a:t>  </a:t>
                      </a:r>
                      <a:r>
                        <a:rPr sz="1400" dirty="0">
                          <a:solidFill>
                            <a:srgbClr val="585858"/>
                          </a:solidFill>
                          <a:latin typeface="Corbel"/>
                          <a:cs typeface="Corbel"/>
                        </a:rPr>
                        <a:t>New</a:t>
                      </a:r>
                      <a:r>
                        <a:rPr sz="1400" spc="-5" dirty="0">
                          <a:solidFill>
                            <a:srgbClr val="585858"/>
                          </a:solidFill>
                          <a:latin typeface="Corbel"/>
                          <a:cs typeface="Corbel"/>
                        </a:rPr>
                        <a:t> </a:t>
                      </a:r>
                      <a:r>
                        <a:rPr sz="1400" dirty="0">
                          <a:solidFill>
                            <a:srgbClr val="585858"/>
                          </a:solidFill>
                          <a:latin typeface="Corbel"/>
                          <a:cs typeface="Corbel"/>
                        </a:rPr>
                        <a:t>in</a:t>
                      </a:r>
                      <a:r>
                        <a:rPr sz="1400" spc="-20" dirty="0">
                          <a:solidFill>
                            <a:srgbClr val="585858"/>
                          </a:solidFill>
                          <a:latin typeface="Corbel"/>
                          <a:cs typeface="Corbel"/>
                        </a:rPr>
                        <a:t> 2025</a:t>
                      </a:r>
                      <a:endParaRPr sz="1400">
                        <a:latin typeface="Corbel"/>
                        <a:cs typeface="Corbel"/>
                      </a:endParaRPr>
                    </a:p>
                  </a:txBody>
                  <a:tcPr marL="0" marR="0" marT="17780" marB="0"/>
                </a:tc>
                <a:tc hMerge="1">
                  <a:txBody>
                    <a:bodyPr/>
                    <a:lstStyle/>
                    <a:p>
                      <a:endParaRPr/>
                    </a:p>
                  </a:txBody>
                  <a:tcPr marL="0" marR="0" marT="0" marB="0"/>
                </a:tc>
                <a:tc>
                  <a:txBody>
                    <a:bodyPr/>
                    <a:lstStyle/>
                    <a:p>
                      <a:pPr>
                        <a:lnSpc>
                          <a:spcPct val="100000"/>
                        </a:lnSpc>
                        <a:spcBef>
                          <a:spcPts val="250"/>
                        </a:spcBef>
                      </a:pPr>
                      <a:endParaRPr sz="1400">
                        <a:latin typeface="Times New Roman"/>
                        <a:cs typeface="Times New Roman"/>
                      </a:endParaRPr>
                    </a:p>
                    <a:p>
                      <a:pPr marL="269240">
                        <a:lnSpc>
                          <a:spcPts val="1660"/>
                        </a:lnSpc>
                        <a:spcBef>
                          <a:spcPts val="5"/>
                        </a:spcBef>
                      </a:pPr>
                      <a:r>
                        <a:rPr sz="1400" dirty="0">
                          <a:solidFill>
                            <a:srgbClr val="585858"/>
                          </a:solidFill>
                          <a:latin typeface="Corbel"/>
                          <a:cs typeface="Corbel"/>
                        </a:rPr>
                        <a:t>242</a:t>
                      </a:r>
                      <a:r>
                        <a:rPr sz="1400" spc="-20" dirty="0">
                          <a:solidFill>
                            <a:srgbClr val="585858"/>
                          </a:solidFill>
                          <a:latin typeface="Corbel"/>
                          <a:cs typeface="Corbel"/>
                        </a:rPr>
                        <a:t> </a:t>
                      </a:r>
                      <a:r>
                        <a:rPr sz="1400" spc="-10" dirty="0">
                          <a:solidFill>
                            <a:srgbClr val="585858"/>
                          </a:solidFill>
                          <a:latin typeface="Corbel"/>
                          <a:cs typeface="Corbel"/>
                        </a:rPr>
                        <a:t>(43%)</a:t>
                      </a:r>
                      <a:endParaRPr sz="1400">
                        <a:latin typeface="Corbel"/>
                        <a:cs typeface="Corbel"/>
                      </a:endParaRPr>
                    </a:p>
                  </a:txBody>
                  <a:tcPr marL="0" marR="0" marT="31750" marB="0"/>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65546549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3081909"/>
            <a:ext cx="1970405" cy="574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600" b="0" i="0" u="none" strike="noStrike" kern="0" cap="none" spc="-60" normalizeH="0" baseline="0" noProof="0" dirty="0">
                <a:ln>
                  <a:noFill/>
                </a:ln>
                <a:solidFill>
                  <a:srgbClr val="FFFFFF"/>
                </a:solidFill>
                <a:effectLst/>
                <a:uLnTx/>
                <a:uFillTx/>
                <a:latin typeface="Corbel"/>
                <a:ea typeface="+mn-ea"/>
                <a:cs typeface="Corbel"/>
              </a:rPr>
              <a:t>More</a:t>
            </a:r>
            <a:r>
              <a:rPr kumimoji="0" sz="3600" b="0" i="0" u="none" strike="noStrike" kern="0" cap="none" spc="-105" normalizeH="0" baseline="0" noProof="0" dirty="0">
                <a:ln>
                  <a:noFill/>
                </a:ln>
                <a:solidFill>
                  <a:srgbClr val="FFFFFF"/>
                </a:solidFill>
                <a:effectLst/>
                <a:uLnTx/>
                <a:uFillTx/>
                <a:latin typeface="Corbel"/>
                <a:ea typeface="+mn-ea"/>
                <a:cs typeface="Corbel"/>
              </a:rPr>
              <a:t> </a:t>
            </a:r>
            <a:r>
              <a:rPr kumimoji="0" sz="3600" b="0" i="0" u="none" strike="noStrike" kern="0" cap="none" spc="-25" normalizeH="0" baseline="0" noProof="0" dirty="0">
                <a:ln>
                  <a:noFill/>
                </a:ln>
                <a:solidFill>
                  <a:srgbClr val="FFFFFF"/>
                </a:solidFill>
                <a:effectLst/>
                <a:uLnTx/>
                <a:uFillTx/>
                <a:latin typeface="Corbel"/>
                <a:ea typeface="+mn-ea"/>
                <a:cs typeface="Corbel"/>
              </a:rPr>
              <a:t>Data</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p:txBody>
      </p:sp>
      <p:grpSp>
        <p:nvGrpSpPr>
          <p:cNvPr id="3" name="object 3"/>
          <p:cNvGrpSpPr/>
          <p:nvPr/>
        </p:nvGrpSpPr>
        <p:grpSpPr>
          <a:xfrm>
            <a:off x="5795771" y="1921764"/>
            <a:ext cx="3728085" cy="3837940"/>
            <a:chOff x="5795771" y="1921764"/>
            <a:chExt cx="3728085" cy="3837940"/>
          </a:xfrm>
        </p:grpSpPr>
        <p:pic>
          <p:nvPicPr>
            <p:cNvPr id="4" name="object 4"/>
            <p:cNvPicPr/>
            <p:nvPr/>
          </p:nvPicPr>
          <p:blipFill>
            <a:blip r:embed="rId2" cstate="print"/>
            <a:stretch>
              <a:fillRect/>
            </a:stretch>
          </p:blipFill>
          <p:spPr>
            <a:xfrm>
              <a:off x="7650459" y="1935465"/>
              <a:ext cx="1359468" cy="1880659"/>
            </a:xfrm>
            <a:prstGeom prst="rect">
              <a:avLst/>
            </a:prstGeom>
          </p:spPr>
        </p:pic>
        <p:pic>
          <p:nvPicPr>
            <p:cNvPr id="5" name="object 5"/>
            <p:cNvPicPr/>
            <p:nvPr/>
          </p:nvPicPr>
          <p:blipFill>
            <a:blip r:embed="rId3" cstate="print"/>
            <a:stretch>
              <a:fillRect/>
            </a:stretch>
          </p:blipFill>
          <p:spPr>
            <a:xfrm>
              <a:off x="7664195" y="2487168"/>
              <a:ext cx="1688592" cy="1365503"/>
            </a:xfrm>
            <a:prstGeom prst="rect">
              <a:avLst/>
            </a:prstGeom>
          </p:spPr>
        </p:pic>
        <p:pic>
          <p:nvPicPr>
            <p:cNvPr id="6" name="object 6"/>
            <p:cNvPicPr/>
            <p:nvPr/>
          </p:nvPicPr>
          <p:blipFill>
            <a:blip r:embed="rId4" cstate="print"/>
            <a:stretch>
              <a:fillRect/>
            </a:stretch>
          </p:blipFill>
          <p:spPr>
            <a:xfrm>
              <a:off x="5795771" y="2648712"/>
              <a:ext cx="3727704" cy="3110484"/>
            </a:xfrm>
            <a:prstGeom prst="rect">
              <a:avLst/>
            </a:prstGeom>
          </p:spPr>
        </p:pic>
        <p:pic>
          <p:nvPicPr>
            <p:cNvPr id="7" name="object 7"/>
            <p:cNvPicPr/>
            <p:nvPr/>
          </p:nvPicPr>
          <p:blipFill>
            <a:blip r:embed="rId5" cstate="print"/>
            <a:stretch>
              <a:fillRect/>
            </a:stretch>
          </p:blipFill>
          <p:spPr>
            <a:xfrm>
              <a:off x="6225539" y="2001012"/>
              <a:ext cx="1455419" cy="1837944"/>
            </a:xfrm>
            <a:prstGeom prst="rect">
              <a:avLst/>
            </a:prstGeom>
          </p:spPr>
        </p:pic>
        <p:pic>
          <p:nvPicPr>
            <p:cNvPr id="8" name="object 8"/>
            <p:cNvPicPr/>
            <p:nvPr/>
          </p:nvPicPr>
          <p:blipFill>
            <a:blip r:embed="rId6" cstate="print"/>
            <a:stretch>
              <a:fillRect/>
            </a:stretch>
          </p:blipFill>
          <p:spPr>
            <a:xfrm>
              <a:off x="7110983" y="1921764"/>
              <a:ext cx="592810" cy="1909572"/>
            </a:xfrm>
            <a:prstGeom prst="rect">
              <a:avLst/>
            </a:prstGeom>
          </p:spPr>
        </p:pic>
        <p:pic>
          <p:nvPicPr>
            <p:cNvPr id="9" name="object 9"/>
            <p:cNvPicPr/>
            <p:nvPr/>
          </p:nvPicPr>
          <p:blipFill>
            <a:blip r:embed="rId7" cstate="print"/>
            <a:stretch>
              <a:fillRect/>
            </a:stretch>
          </p:blipFill>
          <p:spPr>
            <a:xfrm>
              <a:off x="7685531" y="1955292"/>
              <a:ext cx="1302257" cy="1824989"/>
            </a:xfrm>
            <a:prstGeom prst="rect">
              <a:avLst/>
            </a:prstGeom>
          </p:spPr>
        </p:pic>
        <p:pic>
          <p:nvPicPr>
            <p:cNvPr id="10" name="object 10"/>
            <p:cNvPicPr/>
            <p:nvPr/>
          </p:nvPicPr>
          <p:blipFill>
            <a:blip r:embed="rId8" cstate="print"/>
            <a:stretch>
              <a:fillRect/>
            </a:stretch>
          </p:blipFill>
          <p:spPr>
            <a:xfrm>
              <a:off x="7708391" y="2517648"/>
              <a:ext cx="1604009" cy="1279397"/>
            </a:xfrm>
            <a:prstGeom prst="rect">
              <a:avLst/>
            </a:prstGeom>
          </p:spPr>
        </p:pic>
        <p:pic>
          <p:nvPicPr>
            <p:cNvPr id="11" name="object 11"/>
            <p:cNvPicPr/>
            <p:nvPr/>
          </p:nvPicPr>
          <p:blipFill>
            <a:blip r:embed="rId9" cstate="print"/>
            <a:stretch>
              <a:fillRect/>
            </a:stretch>
          </p:blipFill>
          <p:spPr>
            <a:xfrm>
              <a:off x="5839967" y="2677668"/>
              <a:ext cx="3643122" cy="3025901"/>
            </a:xfrm>
            <a:prstGeom prst="rect">
              <a:avLst/>
            </a:prstGeom>
          </p:spPr>
        </p:pic>
        <p:pic>
          <p:nvPicPr>
            <p:cNvPr id="12" name="object 12"/>
            <p:cNvPicPr/>
            <p:nvPr/>
          </p:nvPicPr>
          <p:blipFill>
            <a:blip r:embed="rId10" cstate="print"/>
            <a:stretch>
              <a:fillRect/>
            </a:stretch>
          </p:blipFill>
          <p:spPr>
            <a:xfrm>
              <a:off x="6269735" y="2029968"/>
              <a:ext cx="1370838" cy="1753361"/>
            </a:xfrm>
            <a:prstGeom prst="rect">
              <a:avLst/>
            </a:prstGeom>
          </p:spPr>
        </p:pic>
        <p:pic>
          <p:nvPicPr>
            <p:cNvPr id="13" name="object 13"/>
            <p:cNvPicPr/>
            <p:nvPr/>
          </p:nvPicPr>
          <p:blipFill>
            <a:blip r:embed="rId11" cstate="print"/>
            <a:stretch>
              <a:fillRect/>
            </a:stretch>
          </p:blipFill>
          <p:spPr>
            <a:xfrm>
              <a:off x="7155179" y="1952244"/>
              <a:ext cx="506742" cy="1823465"/>
            </a:xfrm>
            <a:prstGeom prst="rect">
              <a:avLst/>
            </a:prstGeom>
          </p:spPr>
        </p:pic>
      </p:grpSp>
      <p:sp>
        <p:nvSpPr>
          <p:cNvPr id="14" name="object 14"/>
          <p:cNvSpPr txBox="1"/>
          <p:nvPr/>
        </p:nvSpPr>
        <p:spPr>
          <a:xfrm>
            <a:off x="8458961" y="1623821"/>
            <a:ext cx="633730" cy="394335"/>
          </a:xfrm>
          <a:prstGeom prst="rect">
            <a:avLst/>
          </a:prstGeom>
        </p:spPr>
        <p:txBody>
          <a:bodyPr vert="horz" wrap="square" lIns="0" tIns="9525" rIns="0" bIns="0" rtlCol="0">
            <a:spAutoFit/>
          </a:bodyPr>
          <a:lstStyle/>
          <a:p>
            <a:pPr marL="187960" marR="5080" lvl="0" indent="-175260" algn="l" defTabSz="914400" rtl="0" eaLnBrk="1" fontAlgn="auto" latinLnBrk="0" hangingPunct="1">
              <a:lnSpc>
                <a:spcPct val="101699"/>
              </a:lnSpc>
              <a:spcBef>
                <a:spcPts val="75"/>
              </a:spcBef>
              <a:spcAft>
                <a:spcPts val="0"/>
              </a:spcAft>
              <a:buClrTx/>
              <a:buSzTx/>
              <a:buFontTx/>
              <a:buNone/>
              <a:tabLst/>
              <a:defRPr/>
            </a:pPr>
            <a:r>
              <a:rPr kumimoji="0" sz="1200" b="0" i="0" u="none" strike="noStrike" kern="0" cap="none" spc="-10" normalizeH="0" baseline="0" noProof="0" dirty="0">
                <a:ln>
                  <a:noFill/>
                </a:ln>
                <a:solidFill>
                  <a:srgbClr val="404040"/>
                </a:solidFill>
                <a:effectLst/>
                <a:uLnTx/>
                <a:uFillTx/>
                <a:latin typeface="Corbel"/>
                <a:ea typeface="+mn-ea"/>
                <a:cs typeface="Corbel"/>
              </a:rPr>
              <a:t>ADAMHS </a:t>
            </a:r>
            <a:r>
              <a:rPr kumimoji="0" sz="1200" b="0" i="0" u="none" strike="noStrike" kern="0" cap="none" spc="-25" normalizeH="0" baseline="0" noProof="0" dirty="0">
                <a:ln>
                  <a:noFill/>
                </a:ln>
                <a:solidFill>
                  <a:srgbClr val="404040"/>
                </a:solidFill>
                <a:effectLst/>
                <a:uLnTx/>
                <a:uFillTx/>
                <a:latin typeface="Corbel"/>
                <a:ea typeface="+mn-ea"/>
                <a:cs typeface="Corbel"/>
              </a:rPr>
              <a:t>13%</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15" name="object 15"/>
          <p:cNvSpPr txBox="1"/>
          <p:nvPr/>
        </p:nvSpPr>
        <p:spPr>
          <a:xfrm>
            <a:off x="9279128" y="2313813"/>
            <a:ext cx="613410" cy="394335"/>
          </a:xfrm>
          <a:prstGeom prst="rect">
            <a:avLst/>
          </a:prstGeom>
        </p:spPr>
        <p:txBody>
          <a:bodyPr vert="horz" wrap="square" lIns="0" tIns="9525" rIns="0" bIns="0" rtlCol="0">
            <a:spAutoFit/>
          </a:bodyPr>
          <a:lstStyle/>
          <a:p>
            <a:pPr marL="208915" marR="5080" lvl="0" indent="-196850" algn="l" defTabSz="914400" rtl="0" eaLnBrk="1" fontAlgn="auto" latinLnBrk="0" hangingPunct="1">
              <a:lnSpc>
                <a:spcPct val="101699"/>
              </a:lnSpc>
              <a:spcBef>
                <a:spcPts val="75"/>
              </a:spcBef>
              <a:spcAft>
                <a:spcPts val="0"/>
              </a:spcAft>
              <a:buClrTx/>
              <a:buSzTx/>
              <a:buFontTx/>
              <a:buNone/>
              <a:tabLst/>
              <a:defRPr/>
            </a:pPr>
            <a:r>
              <a:rPr kumimoji="0" sz="1200" b="0" i="0" u="none" strike="noStrike" kern="0" cap="none" spc="-10" normalizeH="0" baseline="0" noProof="0" dirty="0">
                <a:ln>
                  <a:noFill/>
                </a:ln>
                <a:solidFill>
                  <a:srgbClr val="404040"/>
                </a:solidFill>
                <a:effectLst/>
                <a:uLnTx/>
                <a:uFillTx/>
                <a:latin typeface="Corbel"/>
                <a:ea typeface="+mn-ea"/>
                <a:cs typeface="Corbel"/>
              </a:rPr>
              <a:t>Medicare </a:t>
            </a:r>
            <a:r>
              <a:rPr kumimoji="0" sz="1200" b="0" i="0" u="none" strike="noStrike" kern="0" cap="none" spc="-25" normalizeH="0" baseline="0" noProof="0" dirty="0">
                <a:ln>
                  <a:noFill/>
                </a:ln>
                <a:solidFill>
                  <a:srgbClr val="404040"/>
                </a:solidFill>
                <a:effectLst/>
                <a:uLnTx/>
                <a:uFillTx/>
                <a:latin typeface="Corbel"/>
                <a:ea typeface="+mn-ea"/>
                <a:cs typeface="Corbel"/>
              </a:rPr>
              <a:t>5%</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16" name="object 16"/>
          <p:cNvSpPr txBox="1"/>
          <p:nvPr/>
        </p:nvSpPr>
        <p:spPr>
          <a:xfrm>
            <a:off x="7035165" y="5719978"/>
            <a:ext cx="603885" cy="394335"/>
          </a:xfrm>
          <a:prstGeom prst="rect">
            <a:avLst/>
          </a:prstGeom>
        </p:spPr>
        <p:txBody>
          <a:bodyPr vert="horz" wrap="square" lIns="0" tIns="9525" rIns="0" bIns="0" rtlCol="0">
            <a:spAutoFit/>
          </a:bodyPr>
          <a:lstStyle/>
          <a:p>
            <a:pPr marL="161925" marR="5080" lvl="0" indent="-149860" algn="l" defTabSz="914400" rtl="0" eaLnBrk="1" fontAlgn="auto" latinLnBrk="0" hangingPunct="1">
              <a:lnSpc>
                <a:spcPct val="101699"/>
              </a:lnSpc>
              <a:spcBef>
                <a:spcPts val="75"/>
              </a:spcBef>
              <a:spcAft>
                <a:spcPts val="0"/>
              </a:spcAft>
              <a:buClrTx/>
              <a:buSzTx/>
              <a:buFontTx/>
              <a:buNone/>
              <a:tabLst/>
              <a:defRPr/>
            </a:pPr>
            <a:r>
              <a:rPr kumimoji="0" sz="1200" b="0" i="0" u="none" strike="noStrike" kern="0" cap="none" spc="-10" normalizeH="0" baseline="0" noProof="0" dirty="0">
                <a:ln>
                  <a:noFill/>
                </a:ln>
                <a:solidFill>
                  <a:srgbClr val="404040"/>
                </a:solidFill>
                <a:effectLst/>
                <a:uLnTx/>
                <a:uFillTx/>
                <a:latin typeface="Corbel"/>
                <a:ea typeface="+mn-ea"/>
                <a:cs typeface="Corbel"/>
              </a:rPr>
              <a:t>Medicaid </a:t>
            </a:r>
            <a:r>
              <a:rPr kumimoji="0" sz="1200" b="0" i="0" u="none" strike="noStrike" kern="0" cap="none" spc="-25" normalizeH="0" baseline="0" noProof="0" dirty="0">
                <a:ln>
                  <a:noFill/>
                </a:ln>
                <a:solidFill>
                  <a:srgbClr val="404040"/>
                </a:solidFill>
                <a:effectLst/>
                <a:uLnTx/>
                <a:uFillTx/>
                <a:latin typeface="Corbel"/>
                <a:ea typeface="+mn-ea"/>
                <a:cs typeface="Corbel"/>
              </a:rPr>
              <a:t>69%</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17" name="object 17"/>
          <p:cNvSpPr txBox="1"/>
          <p:nvPr/>
        </p:nvSpPr>
        <p:spPr>
          <a:xfrm>
            <a:off x="5901944" y="1774316"/>
            <a:ext cx="682625" cy="394335"/>
          </a:xfrm>
          <a:prstGeom prst="rect">
            <a:avLst/>
          </a:prstGeom>
        </p:spPr>
        <p:txBody>
          <a:bodyPr vert="horz" wrap="square" lIns="0" tIns="12700" rIns="0" bIns="0" rtlCol="0">
            <a:spAutoFit/>
          </a:bodyPr>
          <a:lstStyle/>
          <a:p>
            <a:pPr marL="0" marR="0" lvl="0" indent="0" algn="ctr" defTabSz="914400" rtl="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rgbClr val="404040"/>
                </a:solidFill>
                <a:effectLst/>
                <a:uLnTx/>
                <a:uFillTx/>
                <a:latin typeface="Corbel"/>
                <a:ea typeface="+mn-ea"/>
                <a:cs typeface="Corbel"/>
              </a:rPr>
              <a:t>Private</a:t>
            </a:r>
            <a:r>
              <a:rPr kumimoji="0" sz="1200" b="0" i="0" u="none" strike="noStrike" kern="0" cap="none" spc="-30" normalizeH="0" baseline="0" noProof="0" dirty="0">
                <a:ln>
                  <a:noFill/>
                </a:ln>
                <a:solidFill>
                  <a:srgbClr val="404040"/>
                </a:solidFill>
                <a:effectLst/>
                <a:uLnTx/>
                <a:uFillTx/>
                <a:latin typeface="Corbel"/>
                <a:ea typeface="+mn-ea"/>
                <a:cs typeface="Corbel"/>
              </a:rPr>
              <a:t> </a:t>
            </a:r>
            <a:r>
              <a:rPr kumimoji="0" sz="1200" b="0" i="0" u="none" strike="noStrike" kern="0" cap="none" spc="-25" normalizeH="0" baseline="0" noProof="0" dirty="0">
                <a:ln>
                  <a:noFill/>
                </a:ln>
                <a:solidFill>
                  <a:srgbClr val="404040"/>
                </a:solidFill>
                <a:effectLst/>
                <a:uLnTx/>
                <a:uFillTx/>
                <a:latin typeface="Corbel"/>
                <a:ea typeface="+mn-ea"/>
                <a:cs typeface="Corbel"/>
              </a:rPr>
              <a:t>Ins</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a:p>
            <a:pPr marL="1905" marR="0" lvl="0" indent="0" algn="ctr" defTabSz="914400" rtl="0" eaLnBrk="1" fontAlgn="auto" latinLnBrk="0" hangingPunct="1">
              <a:lnSpc>
                <a:spcPct val="100000"/>
              </a:lnSpc>
              <a:spcBef>
                <a:spcPts val="25"/>
              </a:spcBef>
              <a:spcAft>
                <a:spcPts val="0"/>
              </a:spcAft>
              <a:buClrTx/>
              <a:buSzTx/>
              <a:buFontTx/>
              <a:buNone/>
              <a:tabLst/>
              <a:defRPr/>
            </a:pPr>
            <a:r>
              <a:rPr kumimoji="0" sz="1200" b="0" i="0" u="none" strike="noStrike" kern="0" cap="none" spc="-25" normalizeH="0" baseline="0" noProof="0" dirty="0">
                <a:ln>
                  <a:noFill/>
                </a:ln>
                <a:solidFill>
                  <a:srgbClr val="404040"/>
                </a:solidFill>
                <a:effectLst/>
                <a:uLnTx/>
                <a:uFillTx/>
                <a:latin typeface="Corbel"/>
                <a:ea typeface="+mn-ea"/>
                <a:cs typeface="Corbel"/>
              </a:rPr>
              <a:t>9%</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18" name="object 18"/>
          <p:cNvSpPr txBox="1"/>
          <p:nvPr/>
        </p:nvSpPr>
        <p:spPr>
          <a:xfrm>
            <a:off x="7119873" y="1527175"/>
            <a:ext cx="369570" cy="394335"/>
          </a:xfrm>
          <a:prstGeom prst="rect">
            <a:avLst/>
          </a:prstGeom>
        </p:spPr>
        <p:txBody>
          <a:bodyPr vert="horz" wrap="square" lIns="0" tIns="9525" rIns="0" bIns="0" rtlCol="0">
            <a:spAutoFit/>
          </a:bodyPr>
          <a:lstStyle/>
          <a:p>
            <a:pPr marL="83820" marR="5080" lvl="0" indent="-71755" algn="l" defTabSz="914400" rtl="0" eaLnBrk="1" fontAlgn="auto" latinLnBrk="0" hangingPunct="1">
              <a:lnSpc>
                <a:spcPct val="101699"/>
              </a:lnSpc>
              <a:spcBef>
                <a:spcPts val="75"/>
              </a:spcBef>
              <a:spcAft>
                <a:spcPts val="0"/>
              </a:spcAft>
              <a:buClrTx/>
              <a:buSzTx/>
              <a:buFontTx/>
              <a:buNone/>
              <a:tabLst/>
              <a:defRPr/>
            </a:pPr>
            <a:r>
              <a:rPr kumimoji="0" sz="1200" b="0" i="0" u="none" strike="noStrike" kern="0" cap="none" spc="-20" normalizeH="0" baseline="0" noProof="0" dirty="0">
                <a:ln>
                  <a:noFill/>
                </a:ln>
                <a:solidFill>
                  <a:srgbClr val="404040"/>
                </a:solidFill>
                <a:effectLst/>
                <a:uLnTx/>
                <a:uFillTx/>
                <a:latin typeface="Corbel"/>
                <a:ea typeface="+mn-ea"/>
                <a:cs typeface="Corbel"/>
              </a:rPr>
              <a:t>None </a:t>
            </a:r>
            <a:r>
              <a:rPr kumimoji="0" sz="1200" b="0" i="0" u="none" strike="noStrike" kern="0" cap="none" spc="-25" normalizeH="0" baseline="0" noProof="0" dirty="0">
                <a:ln>
                  <a:noFill/>
                </a:ln>
                <a:solidFill>
                  <a:srgbClr val="404040"/>
                </a:solidFill>
                <a:effectLst/>
                <a:uLnTx/>
                <a:uFillTx/>
                <a:latin typeface="Corbel"/>
                <a:ea typeface="+mn-ea"/>
                <a:cs typeface="Corbel"/>
              </a:rPr>
              <a:t>4%</a:t>
            </a:r>
            <a:endParaRPr kumimoji="0" sz="12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19" name="object 19" descr="$PPTXTitle"/>
          <p:cNvSpPr txBox="1">
            <a:spLocks noGrp="1"/>
          </p:cNvSpPr>
          <p:nvPr>
            <p:ph type="title"/>
          </p:nvPr>
        </p:nvSpPr>
        <p:spPr>
          <a:xfrm>
            <a:off x="6351523" y="513715"/>
            <a:ext cx="2860675"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000000"/>
                </a:solidFill>
                <a:latin typeface="Corbel"/>
                <a:cs typeface="Corbel"/>
              </a:rPr>
              <a:t>Insurance</a:t>
            </a:r>
            <a:r>
              <a:rPr sz="2400" b="1" spc="-95" dirty="0">
                <a:solidFill>
                  <a:srgbClr val="000000"/>
                </a:solidFill>
                <a:latin typeface="Corbel"/>
                <a:cs typeface="Corbel"/>
              </a:rPr>
              <a:t> </a:t>
            </a:r>
            <a:r>
              <a:rPr sz="2400" b="1" spc="-10" dirty="0">
                <a:solidFill>
                  <a:srgbClr val="000000"/>
                </a:solidFill>
                <a:latin typeface="Corbel"/>
                <a:cs typeface="Corbel"/>
              </a:rPr>
              <a:t>Breakdown</a:t>
            </a:r>
            <a:endParaRPr sz="2400">
              <a:latin typeface="Corbel"/>
              <a:cs typeface="Corbel"/>
            </a:endParaRPr>
          </a:p>
        </p:txBody>
      </p:sp>
    </p:spTree>
    <p:extLst>
      <p:ext uri="{BB962C8B-B14F-4D97-AF65-F5344CB8AC3E}">
        <p14:creationId xmlns:p14="http://schemas.microsoft.com/office/powerpoint/2010/main" val="330277182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3081909"/>
            <a:ext cx="1970405" cy="574040"/>
          </a:xfrm>
          <a:prstGeom prst="rect">
            <a:avLst/>
          </a:prstGeom>
        </p:spPr>
        <p:txBody>
          <a:bodyPr vert="horz" wrap="square" lIns="0" tIns="12700" rIns="0" bIns="0" rtlCol="0">
            <a:spAutoFit/>
          </a:bodyPr>
          <a:lstStyle/>
          <a:p>
            <a:pPr marL="12700">
              <a:lnSpc>
                <a:spcPct val="100000"/>
              </a:lnSpc>
              <a:spcBef>
                <a:spcPts val="100"/>
              </a:spcBef>
            </a:pPr>
            <a:r>
              <a:rPr spc="-60" dirty="0"/>
              <a:t>More</a:t>
            </a:r>
            <a:r>
              <a:rPr spc="-105" dirty="0"/>
              <a:t> </a:t>
            </a:r>
            <a:r>
              <a:rPr spc="-25" dirty="0"/>
              <a:t>Data</a:t>
            </a:r>
          </a:p>
        </p:txBody>
      </p:sp>
      <p:graphicFrame>
        <p:nvGraphicFramePr>
          <p:cNvPr id="3" name="object 3"/>
          <p:cNvGraphicFramePr>
            <a:graphicFrameLocks noGrp="1"/>
          </p:cNvGraphicFramePr>
          <p:nvPr/>
        </p:nvGraphicFramePr>
        <p:xfrm>
          <a:off x="4294885" y="1416219"/>
          <a:ext cx="5137149" cy="3919855"/>
        </p:xfrm>
        <a:graphic>
          <a:graphicData uri="http://schemas.openxmlformats.org/drawingml/2006/table">
            <a:tbl>
              <a:tblPr firstRow="1" bandRow="1">
                <a:tableStyleId>{2D5ABB26-0587-4C30-8999-92F81FD0307C}</a:tableStyleId>
              </a:tblPr>
              <a:tblGrid>
                <a:gridCol w="4551045">
                  <a:extLst>
                    <a:ext uri="{9D8B030D-6E8A-4147-A177-3AD203B41FA5}">
                      <a16:colId xmlns:a16="http://schemas.microsoft.com/office/drawing/2014/main" val="20000"/>
                    </a:ext>
                  </a:extLst>
                </a:gridCol>
                <a:gridCol w="586104">
                  <a:extLst>
                    <a:ext uri="{9D8B030D-6E8A-4147-A177-3AD203B41FA5}">
                      <a16:colId xmlns:a16="http://schemas.microsoft.com/office/drawing/2014/main" val="20001"/>
                    </a:ext>
                  </a:extLst>
                </a:gridCol>
              </a:tblGrid>
              <a:tr h="637540">
                <a:tc>
                  <a:txBody>
                    <a:bodyPr/>
                    <a:lstStyle/>
                    <a:p>
                      <a:pPr marL="31750">
                        <a:lnSpc>
                          <a:spcPts val="3025"/>
                        </a:lnSpc>
                      </a:pPr>
                      <a:r>
                        <a:rPr sz="3200" b="1" spc="-20" dirty="0">
                          <a:solidFill>
                            <a:srgbClr val="585858"/>
                          </a:solidFill>
                          <a:latin typeface="Corbel"/>
                          <a:cs typeface="Corbel"/>
                        </a:rPr>
                        <a:t>Most</a:t>
                      </a:r>
                      <a:r>
                        <a:rPr sz="3200" b="1" spc="-130" dirty="0">
                          <a:solidFill>
                            <a:srgbClr val="585858"/>
                          </a:solidFill>
                          <a:latin typeface="Corbel"/>
                          <a:cs typeface="Corbel"/>
                        </a:rPr>
                        <a:t> </a:t>
                      </a:r>
                      <a:r>
                        <a:rPr sz="3200" b="1" dirty="0">
                          <a:solidFill>
                            <a:srgbClr val="585858"/>
                          </a:solidFill>
                          <a:latin typeface="Corbel"/>
                          <a:cs typeface="Corbel"/>
                        </a:rPr>
                        <a:t>Common</a:t>
                      </a:r>
                      <a:r>
                        <a:rPr sz="3200" b="1" spc="-20" dirty="0">
                          <a:solidFill>
                            <a:srgbClr val="585858"/>
                          </a:solidFill>
                          <a:latin typeface="Corbel"/>
                          <a:cs typeface="Corbel"/>
                        </a:rPr>
                        <a:t> </a:t>
                      </a:r>
                      <a:r>
                        <a:rPr sz="3200" b="1" spc="-10" dirty="0">
                          <a:solidFill>
                            <a:srgbClr val="585858"/>
                          </a:solidFill>
                          <a:latin typeface="Corbel"/>
                          <a:cs typeface="Corbel"/>
                        </a:rPr>
                        <a:t>Diagnoses</a:t>
                      </a:r>
                      <a:endParaRPr sz="3200">
                        <a:latin typeface="Corbel"/>
                        <a:cs typeface="Corbel"/>
                      </a:endParaRPr>
                    </a:p>
                  </a:txBody>
                  <a:tcPr marL="0" marR="0" marT="0" marB="0"/>
                </a:tc>
                <a:tc>
                  <a:txBody>
                    <a:bodyPr/>
                    <a:lstStyle/>
                    <a:p>
                      <a:pPr>
                        <a:lnSpc>
                          <a:spcPct val="100000"/>
                        </a:lnSpc>
                      </a:pPr>
                      <a:endParaRPr sz="2100">
                        <a:latin typeface="Times New Roman"/>
                        <a:cs typeface="Times New Roman"/>
                      </a:endParaRPr>
                    </a:p>
                  </a:txBody>
                  <a:tcPr marL="0" marR="0" marT="0" marB="0"/>
                </a:tc>
                <a:extLst>
                  <a:ext uri="{0D108BD9-81ED-4DB2-BD59-A6C34878D82A}">
                    <a16:rowId xmlns:a16="http://schemas.microsoft.com/office/drawing/2014/main" val="10000"/>
                  </a:ext>
                </a:extLst>
              </a:tr>
              <a:tr h="568325">
                <a:tc>
                  <a:txBody>
                    <a:bodyPr/>
                    <a:lstStyle/>
                    <a:p>
                      <a:pPr marL="31750">
                        <a:lnSpc>
                          <a:spcPct val="100000"/>
                        </a:lnSpc>
                        <a:spcBef>
                          <a:spcPts val="1505"/>
                        </a:spcBef>
                      </a:pPr>
                      <a:r>
                        <a:rPr sz="2000" dirty="0">
                          <a:solidFill>
                            <a:srgbClr val="40B9D2"/>
                          </a:solidFill>
                          <a:latin typeface="Segoe UI Symbol"/>
                          <a:cs typeface="Segoe UI Symbol"/>
                        </a:rPr>
                        <a:t>🞄</a:t>
                      </a:r>
                      <a:r>
                        <a:rPr sz="2000" spc="160" dirty="0">
                          <a:solidFill>
                            <a:srgbClr val="40B9D2"/>
                          </a:solidFill>
                          <a:latin typeface="Segoe UI Symbol"/>
                          <a:cs typeface="Segoe UI Symbol"/>
                        </a:rPr>
                        <a:t> </a:t>
                      </a:r>
                      <a:r>
                        <a:rPr sz="2000" dirty="0">
                          <a:solidFill>
                            <a:srgbClr val="585858"/>
                          </a:solidFill>
                          <a:latin typeface="Corbel"/>
                          <a:cs typeface="Corbel"/>
                        </a:rPr>
                        <a:t>PTSD</a:t>
                      </a:r>
                      <a:r>
                        <a:rPr sz="2000" spc="-25"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91135" marB="0"/>
                </a:tc>
                <a:tc>
                  <a:txBody>
                    <a:bodyPr/>
                    <a:lstStyle/>
                    <a:p>
                      <a:pPr marL="52705">
                        <a:lnSpc>
                          <a:spcPct val="100000"/>
                        </a:lnSpc>
                        <a:spcBef>
                          <a:spcPts val="1505"/>
                        </a:spcBef>
                      </a:pPr>
                      <a:r>
                        <a:rPr sz="2000" spc="-25" dirty="0">
                          <a:solidFill>
                            <a:srgbClr val="585858"/>
                          </a:solidFill>
                          <a:latin typeface="Corbel"/>
                          <a:cs typeface="Corbel"/>
                        </a:rPr>
                        <a:t>22%</a:t>
                      </a:r>
                      <a:endParaRPr sz="2000">
                        <a:latin typeface="Corbel"/>
                        <a:cs typeface="Corbel"/>
                      </a:endParaRPr>
                    </a:p>
                  </a:txBody>
                  <a:tcPr marL="0" marR="0" marT="191135" marB="0"/>
                </a:tc>
                <a:extLst>
                  <a:ext uri="{0D108BD9-81ED-4DB2-BD59-A6C34878D82A}">
                    <a16:rowId xmlns:a16="http://schemas.microsoft.com/office/drawing/2014/main" val="10001"/>
                  </a:ext>
                </a:extLst>
              </a:tr>
              <a:tr h="395605">
                <a:tc>
                  <a:txBody>
                    <a:bodyPr/>
                    <a:lstStyle/>
                    <a:p>
                      <a:pPr marL="31750">
                        <a:lnSpc>
                          <a:spcPct val="100000"/>
                        </a:lnSpc>
                        <a:spcBef>
                          <a:spcPts val="145"/>
                        </a:spcBef>
                      </a:pPr>
                      <a:r>
                        <a:rPr sz="2000" dirty="0">
                          <a:solidFill>
                            <a:srgbClr val="40B9D2"/>
                          </a:solidFill>
                          <a:latin typeface="Segoe UI Symbol"/>
                          <a:cs typeface="Segoe UI Symbol"/>
                        </a:rPr>
                        <a:t>🞄</a:t>
                      </a:r>
                      <a:r>
                        <a:rPr sz="2000" spc="70" dirty="0">
                          <a:solidFill>
                            <a:srgbClr val="40B9D2"/>
                          </a:solidFill>
                          <a:latin typeface="Segoe UI Symbol"/>
                          <a:cs typeface="Segoe UI Symbol"/>
                        </a:rPr>
                        <a:t> </a:t>
                      </a:r>
                      <a:r>
                        <a:rPr sz="2000" dirty="0">
                          <a:solidFill>
                            <a:srgbClr val="585858"/>
                          </a:solidFill>
                          <a:latin typeface="Corbel"/>
                          <a:cs typeface="Corbel"/>
                        </a:rPr>
                        <a:t>Adjustment</a:t>
                      </a:r>
                      <a:r>
                        <a:rPr sz="2000" spc="-20" dirty="0">
                          <a:solidFill>
                            <a:srgbClr val="585858"/>
                          </a:solidFill>
                          <a:latin typeface="Corbel"/>
                          <a:cs typeface="Corbel"/>
                        </a:rPr>
                        <a:t> </a:t>
                      </a:r>
                      <a:r>
                        <a:rPr sz="2000" dirty="0">
                          <a:solidFill>
                            <a:srgbClr val="585858"/>
                          </a:solidFill>
                          <a:latin typeface="Corbel"/>
                          <a:cs typeface="Corbel"/>
                        </a:rPr>
                        <a:t>Disorders</a:t>
                      </a:r>
                      <a:r>
                        <a:rPr sz="2000" spc="-50" dirty="0">
                          <a:solidFill>
                            <a:srgbClr val="585858"/>
                          </a:solidFill>
                          <a:latin typeface="Corbel"/>
                          <a:cs typeface="Corbel"/>
                        </a:rPr>
                        <a:t> -</a:t>
                      </a:r>
                      <a:endParaRPr sz="2000">
                        <a:latin typeface="Corbel"/>
                        <a:cs typeface="Corbel"/>
                      </a:endParaRPr>
                    </a:p>
                  </a:txBody>
                  <a:tcPr marL="0" marR="0" marT="18415" marB="0"/>
                </a:tc>
                <a:tc>
                  <a:txBody>
                    <a:bodyPr/>
                    <a:lstStyle/>
                    <a:p>
                      <a:pPr marL="52705">
                        <a:lnSpc>
                          <a:spcPct val="100000"/>
                        </a:lnSpc>
                        <a:spcBef>
                          <a:spcPts val="145"/>
                        </a:spcBef>
                      </a:pPr>
                      <a:r>
                        <a:rPr sz="2000" spc="-25" dirty="0">
                          <a:solidFill>
                            <a:srgbClr val="585858"/>
                          </a:solidFill>
                          <a:latin typeface="Corbel"/>
                          <a:cs typeface="Corbel"/>
                        </a:rPr>
                        <a:t>15%</a:t>
                      </a:r>
                      <a:endParaRPr sz="2000">
                        <a:latin typeface="Corbel"/>
                        <a:cs typeface="Corbel"/>
                      </a:endParaRPr>
                    </a:p>
                  </a:txBody>
                  <a:tcPr marL="0" marR="0" marT="18415" marB="0"/>
                </a:tc>
                <a:extLst>
                  <a:ext uri="{0D108BD9-81ED-4DB2-BD59-A6C34878D82A}">
                    <a16:rowId xmlns:a16="http://schemas.microsoft.com/office/drawing/2014/main" val="10002"/>
                  </a:ext>
                </a:extLst>
              </a:tr>
              <a:tr h="396240">
                <a:tc>
                  <a:txBody>
                    <a:bodyPr/>
                    <a:lstStyle/>
                    <a:p>
                      <a:pPr marL="31750">
                        <a:lnSpc>
                          <a:spcPct val="100000"/>
                        </a:lnSpc>
                        <a:spcBef>
                          <a:spcPts val="145"/>
                        </a:spcBef>
                      </a:pPr>
                      <a:r>
                        <a:rPr sz="2000" dirty="0">
                          <a:solidFill>
                            <a:srgbClr val="40B9D2"/>
                          </a:solidFill>
                          <a:latin typeface="Segoe UI Symbol"/>
                          <a:cs typeface="Segoe UI Symbol"/>
                        </a:rPr>
                        <a:t>🞄</a:t>
                      </a:r>
                      <a:r>
                        <a:rPr sz="2000" spc="90" dirty="0">
                          <a:solidFill>
                            <a:srgbClr val="40B9D2"/>
                          </a:solidFill>
                          <a:latin typeface="Segoe UI Symbol"/>
                          <a:cs typeface="Segoe UI Symbol"/>
                        </a:rPr>
                        <a:t> </a:t>
                      </a:r>
                      <a:r>
                        <a:rPr sz="2000" dirty="0">
                          <a:solidFill>
                            <a:srgbClr val="585858"/>
                          </a:solidFill>
                          <a:latin typeface="Corbel"/>
                          <a:cs typeface="Corbel"/>
                        </a:rPr>
                        <a:t>Generalized</a:t>
                      </a:r>
                      <a:r>
                        <a:rPr sz="2000" spc="-110" dirty="0">
                          <a:solidFill>
                            <a:srgbClr val="585858"/>
                          </a:solidFill>
                          <a:latin typeface="Corbel"/>
                          <a:cs typeface="Corbel"/>
                        </a:rPr>
                        <a:t> </a:t>
                      </a:r>
                      <a:r>
                        <a:rPr sz="2000" dirty="0">
                          <a:solidFill>
                            <a:srgbClr val="585858"/>
                          </a:solidFill>
                          <a:latin typeface="Corbel"/>
                          <a:cs typeface="Corbel"/>
                        </a:rPr>
                        <a:t>Anxiety</a:t>
                      </a:r>
                      <a:r>
                        <a:rPr sz="2000" spc="-25" dirty="0">
                          <a:solidFill>
                            <a:srgbClr val="585858"/>
                          </a:solidFill>
                          <a:latin typeface="Corbel"/>
                          <a:cs typeface="Corbel"/>
                        </a:rPr>
                        <a:t> </a:t>
                      </a:r>
                      <a:r>
                        <a:rPr sz="2000" dirty="0">
                          <a:solidFill>
                            <a:srgbClr val="585858"/>
                          </a:solidFill>
                          <a:latin typeface="Corbel"/>
                          <a:cs typeface="Corbel"/>
                        </a:rPr>
                        <a:t>Disorder</a:t>
                      </a:r>
                      <a:r>
                        <a:rPr sz="2000" spc="-35"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8415" marB="0"/>
                </a:tc>
                <a:tc>
                  <a:txBody>
                    <a:bodyPr/>
                    <a:lstStyle/>
                    <a:p>
                      <a:pPr marL="52705">
                        <a:lnSpc>
                          <a:spcPct val="100000"/>
                        </a:lnSpc>
                        <a:spcBef>
                          <a:spcPts val="145"/>
                        </a:spcBef>
                      </a:pPr>
                      <a:r>
                        <a:rPr sz="2000" spc="-25" dirty="0">
                          <a:solidFill>
                            <a:srgbClr val="585858"/>
                          </a:solidFill>
                          <a:latin typeface="Corbel"/>
                          <a:cs typeface="Corbel"/>
                        </a:rPr>
                        <a:t>14%</a:t>
                      </a:r>
                      <a:endParaRPr sz="2000">
                        <a:latin typeface="Corbel"/>
                        <a:cs typeface="Corbel"/>
                      </a:endParaRPr>
                    </a:p>
                  </a:txBody>
                  <a:tcPr marL="0" marR="0" marT="18415" marB="0"/>
                </a:tc>
                <a:extLst>
                  <a:ext uri="{0D108BD9-81ED-4DB2-BD59-A6C34878D82A}">
                    <a16:rowId xmlns:a16="http://schemas.microsoft.com/office/drawing/2014/main" val="10003"/>
                  </a:ext>
                </a:extLst>
              </a:tr>
              <a:tr h="396240">
                <a:tc>
                  <a:txBody>
                    <a:bodyPr/>
                    <a:lstStyle/>
                    <a:p>
                      <a:pPr marL="31750">
                        <a:lnSpc>
                          <a:spcPct val="100000"/>
                        </a:lnSpc>
                        <a:spcBef>
                          <a:spcPts val="150"/>
                        </a:spcBef>
                      </a:pPr>
                      <a:r>
                        <a:rPr sz="2000" dirty="0">
                          <a:solidFill>
                            <a:srgbClr val="40B9D2"/>
                          </a:solidFill>
                          <a:latin typeface="Segoe UI Symbol"/>
                          <a:cs typeface="Segoe UI Symbol"/>
                        </a:rPr>
                        <a:t>🞄</a:t>
                      </a:r>
                      <a:r>
                        <a:rPr sz="2000" spc="155" dirty="0">
                          <a:solidFill>
                            <a:srgbClr val="40B9D2"/>
                          </a:solidFill>
                          <a:latin typeface="Segoe UI Symbol"/>
                          <a:cs typeface="Segoe UI Symbol"/>
                        </a:rPr>
                        <a:t> </a:t>
                      </a:r>
                      <a:r>
                        <a:rPr sz="2000" dirty="0">
                          <a:solidFill>
                            <a:srgbClr val="585858"/>
                          </a:solidFill>
                          <a:latin typeface="Corbel"/>
                          <a:cs typeface="Corbel"/>
                        </a:rPr>
                        <a:t>Alcohol</a:t>
                      </a:r>
                      <a:r>
                        <a:rPr sz="2000" spc="-30" dirty="0">
                          <a:solidFill>
                            <a:srgbClr val="585858"/>
                          </a:solidFill>
                          <a:latin typeface="Corbel"/>
                          <a:cs typeface="Corbel"/>
                        </a:rPr>
                        <a:t> </a:t>
                      </a:r>
                      <a:r>
                        <a:rPr sz="2000" dirty="0">
                          <a:solidFill>
                            <a:srgbClr val="585858"/>
                          </a:solidFill>
                          <a:latin typeface="Corbel"/>
                          <a:cs typeface="Corbel"/>
                        </a:rPr>
                        <a:t>Dependence</a:t>
                      </a:r>
                      <a:r>
                        <a:rPr sz="2000" spc="-20"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9050" marB="0"/>
                </a:tc>
                <a:tc>
                  <a:txBody>
                    <a:bodyPr/>
                    <a:lstStyle/>
                    <a:p>
                      <a:pPr marL="52705">
                        <a:lnSpc>
                          <a:spcPct val="100000"/>
                        </a:lnSpc>
                        <a:spcBef>
                          <a:spcPts val="150"/>
                        </a:spcBef>
                      </a:pPr>
                      <a:r>
                        <a:rPr sz="2000" spc="-25" dirty="0">
                          <a:solidFill>
                            <a:srgbClr val="585858"/>
                          </a:solidFill>
                          <a:latin typeface="Corbel"/>
                          <a:cs typeface="Corbel"/>
                        </a:rPr>
                        <a:t>11%</a:t>
                      </a:r>
                      <a:endParaRPr sz="2000">
                        <a:latin typeface="Corbel"/>
                        <a:cs typeface="Corbel"/>
                      </a:endParaRPr>
                    </a:p>
                  </a:txBody>
                  <a:tcPr marL="0" marR="0" marT="19050" marB="0"/>
                </a:tc>
                <a:extLst>
                  <a:ext uri="{0D108BD9-81ED-4DB2-BD59-A6C34878D82A}">
                    <a16:rowId xmlns:a16="http://schemas.microsoft.com/office/drawing/2014/main" val="10004"/>
                  </a:ext>
                </a:extLst>
              </a:tr>
              <a:tr h="396240">
                <a:tc>
                  <a:txBody>
                    <a:bodyPr/>
                    <a:lstStyle/>
                    <a:p>
                      <a:pPr marL="31750">
                        <a:lnSpc>
                          <a:spcPct val="100000"/>
                        </a:lnSpc>
                        <a:spcBef>
                          <a:spcPts val="145"/>
                        </a:spcBef>
                      </a:pPr>
                      <a:r>
                        <a:rPr sz="2000" dirty="0">
                          <a:solidFill>
                            <a:srgbClr val="40B9D2"/>
                          </a:solidFill>
                          <a:latin typeface="Segoe UI Symbol"/>
                          <a:cs typeface="Segoe UI Symbol"/>
                        </a:rPr>
                        <a:t>🞄</a:t>
                      </a:r>
                      <a:r>
                        <a:rPr sz="2000" spc="75" dirty="0">
                          <a:solidFill>
                            <a:srgbClr val="40B9D2"/>
                          </a:solidFill>
                          <a:latin typeface="Segoe UI Symbol"/>
                          <a:cs typeface="Segoe UI Symbol"/>
                        </a:rPr>
                        <a:t> </a:t>
                      </a:r>
                      <a:r>
                        <a:rPr sz="2000" dirty="0">
                          <a:solidFill>
                            <a:srgbClr val="585858"/>
                          </a:solidFill>
                          <a:latin typeface="Corbel"/>
                          <a:cs typeface="Corbel"/>
                        </a:rPr>
                        <a:t>Major</a:t>
                      </a:r>
                      <a:r>
                        <a:rPr sz="2000" spc="-65" dirty="0">
                          <a:solidFill>
                            <a:srgbClr val="585858"/>
                          </a:solidFill>
                          <a:latin typeface="Corbel"/>
                          <a:cs typeface="Corbel"/>
                        </a:rPr>
                        <a:t> </a:t>
                      </a:r>
                      <a:r>
                        <a:rPr sz="2000" dirty="0">
                          <a:solidFill>
                            <a:srgbClr val="585858"/>
                          </a:solidFill>
                          <a:latin typeface="Corbel"/>
                          <a:cs typeface="Corbel"/>
                        </a:rPr>
                        <a:t>Depressive</a:t>
                      </a:r>
                      <a:r>
                        <a:rPr sz="2000" spc="-50" dirty="0">
                          <a:solidFill>
                            <a:srgbClr val="585858"/>
                          </a:solidFill>
                          <a:latin typeface="Corbel"/>
                          <a:cs typeface="Corbel"/>
                        </a:rPr>
                        <a:t> </a:t>
                      </a:r>
                      <a:r>
                        <a:rPr sz="2000" dirty="0">
                          <a:solidFill>
                            <a:srgbClr val="585858"/>
                          </a:solidFill>
                          <a:latin typeface="Corbel"/>
                          <a:cs typeface="Corbel"/>
                        </a:rPr>
                        <a:t>D/O,</a:t>
                      </a:r>
                      <a:r>
                        <a:rPr sz="2000" spc="-65" dirty="0">
                          <a:solidFill>
                            <a:srgbClr val="585858"/>
                          </a:solidFill>
                          <a:latin typeface="Corbel"/>
                          <a:cs typeface="Corbel"/>
                        </a:rPr>
                        <a:t> </a:t>
                      </a:r>
                      <a:r>
                        <a:rPr sz="2000" dirty="0">
                          <a:solidFill>
                            <a:srgbClr val="585858"/>
                          </a:solidFill>
                          <a:latin typeface="Corbel"/>
                          <a:cs typeface="Corbel"/>
                        </a:rPr>
                        <a:t>Recurrent</a:t>
                      </a:r>
                      <a:r>
                        <a:rPr sz="2000" spc="-25"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8415" marB="0"/>
                </a:tc>
                <a:tc>
                  <a:txBody>
                    <a:bodyPr/>
                    <a:lstStyle/>
                    <a:p>
                      <a:pPr marR="24765" algn="r">
                        <a:lnSpc>
                          <a:spcPct val="100000"/>
                        </a:lnSpc>
                        <a:spcBef>
                          <a:spcPts val="145"/>
                        </a:spcBef>
                      </a:pPr>
                      <a:r>
                        <a:rPr sz="2000" spc="-25" dirty="0">
                          <a:solidFill>
                            <a:srgbClr val="585858"/>
                          </a:solidFill>
                          <a:latin typeface="Corbel"/>
                          <a:cs typeface="Corbel"/>
                        </a:rPr>
                        <a:t>10%</a:t>
                      </a:r>
                      <a:endParaRPr sz="2000">
                        <a:latin typeface="Corbel"/>
                        <a:cs typeface="Corbel"/>
                      </a:endParaRPr>
                    </a:p>
                  </a:txBody>
                  <a:tcPr marL="0" marR="0" marT="18415" marB="0"/>
                </a:tc>
                <a:extLst>
                  <a:ext uri="{0D108BD9-81ED-4DB2-BD59-A6C34878D82A}">
                    <a16:rowId xmlns:a16="http://schemas.microsoft.com/office/drawing/2014/main" val="10005"/>
                  </a:ext>
                </a:extLst>
              </a:tr>
              <a:tr h="395605">
                <a:tc>
                  <a:txBody>
                    <a:bodyPr/>
                    <a:lstStyle/>
                    <a:p>
                      <a:pPr marL="31750">
                        <a:lnSpc>
                          <a:spcPct val="100000"/>
                        </a:lnSpc>
                        <a:spcBef>
                          <a:spcPts val="145"/>
                        </a:spcBef>
                      </a:pPr>
                      <a:r>
                        <a:rPr sz="2000" dirty="0">
                          <a:solidFill>
                            <a:srgbClr val="40B9D2"/>
                          </a:solidFill>
                          <a:latin typeface="Segoe UI Symbol"/>
                          <a:cs typeface="Segoe UI Symbol"/>
                        </a:rPr>
                        <a:t>🞄</a:t>
                      </a:r>
                      <a:r>
                        <a:rPr sz="2000" spc="120" dirty="0">
                          <a:solidFill>
                            <a:srgbClr val="40B9D2"/>
                          </a:solidFill>
                          <a:latin typeface="Segoe UI Symbol"/>
                          <a:cs typeface="Segoe UI Symbol"/>
                        </a:rPr>
                        <a:t> </a:t>
                      </a:r>
                      <a:r>
                        <a:rPr sz="2000" dirty="0">
                          <a:solidFill>
                            <a:srgbClr val="585858"/>
                          </a:solidFill>
                          <a:latin typeface="Corbel"/>
                          <a:cs typeface="Corbel"/>
                        </a:rPr>
                        <a:t>Cannabis</a:t>
                      </a:r>
                      <a:r>
                        <a:rPr sz="2000" spc="-100" dirty="0">
                          <a:solidFill>
                            <a:srgbClr val="585858"/>
                          </a:solidFill>
                          <a:latin typeface="Corbel"/>
                          <a:cs typeface="Corbel"/>
                        </a:rPr>
                        <a:t> </a:t>
                      </a:r>
                      <a:r>
                        <a:rPr sz="2000" dirty="0">
                          <a:solidFill>
                            <a:srgbClr val="585858"/>
                          </a:solidFill>
                          <a:latin typeface="Corbel"/>
                          <a:cs typeface="Corbel"/>
                        </a:rPr>
                        <a:t>Use</a:t>
                      </a:r>
                      <a:r>
                        <a:rPr sz="2000" spc="-20" dirty="0">
                          <a:solidFill>
                            <a:srgbClr val="585858"/>
                          </a:solidFill>
                          <a:latin typeface="Corbel"/>
                          <a:cs typeface="Corbel"/>
                        </a:rPr>
                        <a:t> </a:t>
                      </a:r>
                      <a:r>
                        <a:rPr sz="2000" dirty="0">
                          <a:solidFill>
                            <a:srgbClr val="585858"/>
                          </a:solidFill>
                          <a:latin typeface="Corbel"/>
                          <a:cs typeface="Corbel"/>
                        </a:rPr>
                        <a:t>Disorder</a:t>
                      </a:r>
                      <a:r>
                        <a:rPr sz="2000" spc="-30" dirty="0">
                          <a:solidFill>
                            <a:srgbClr val="585858"/>
                          </a:solidFill>
                          <a:latin typeface="Corbel"/>
                          <a:cs typeface="Corbel"/>
                        </a:rPr>
                        <a:t> </a:t>
                      </a:r>
                      <a:r>
                        <a:rPr sz="2000" dirty="0">
                          <a:solidFill>
                            <a:srgbClr val="585858"/>
                          </a:solidFill>
                          <a:latin typeface="Corbel"/>
                          <a:cs typeface="Corbel"/>
                        </a:rPr>
                        <a:t>–</a:t>
                      </a:r>
                      <a:r>
                        <a:rPr sz="2000" spc="-80" dirty="0">
                          <a:solidFill>
                            <a:srgbClr val="585858"/>
                          </a:solidFill>
                          <a:latin typeface="Corbel"/>
                          <a:cs typeface="Corbel"/>
                        </a:rPr>
                        <a:t> </a:t>
                      </a:r>
                      <a:r>
                        <a:rPr sz="2000" dirty="0">
                          <a:solidFill>
                            <a:srgbClr val="585858"/>
                          </a:solidFill>
                          <a:latin typeface="Corbel"/>
                          <a:cs typeface="Corbel"/>
                        </a:rPr>
                        <a:t>Severe</a:t>
                      </a:r>
                      <a:r>
                        <a:rPr sz="2000" spc="-10"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8415" marB="0"/>
                </a:tc>
                <a:tc>
                  <a:txBody>
                    <a:bodyPr/>
                    <a:lstStyle/>
                    <a:p>
                      <a:pPr marR="24130" algn="r">
                        <a:lnSpc>
                          <a:spcPct val="100000"/>
                        </a:lnSpc>
                        <a:spcBef>
                          <a:spcPts val="145"/>
                        </a:spcBef>
                      </a:pPr>
                      <a:r>
                        <a:rPr sz="2000" spc="-25" dirty="0">
                          <a:solidFill>
                            <a:srgbClr val="585858"/>
                          </a:solidFill>
                          <a:latin typeface="Corbel"/>
                          <a:cs typeface="Corbel"/>
                        </a:rPr>
                        <a:t>10%</a:t>
                      </a:r>
                      <a:endParaRPr sz="2000">
                        <a:latin typeface="Corbel"/>
                        <a:cs typeface="Corbel"/>
                      </a:endParaRPr>
                    </a:p>
                  </a:txBody>
                  <a:tcPr marL="0" marR="0" marT="18415" marB="0"/>
                </a:tc>
                <a:extLst>
                  <a:ext uri="{0D108BD9-81ED-4DB2-BD59-A6C34878D82A}">
                    <a16:rowId xmlns:a16="http://schemas.microsoft.com/office/drawing/2014/main" val="10006"/>
                  </a:ext>
                </a:extLst>
              </a:tr>
              <a:tr h="396240">
                <a:tc>
                  <a:txBody>
                    <a:bodyPr/>
                    <a:lstStyle/>
                    <a:p>
                      <a:pPr marL="31750">
                        <a:lnSpc>
                          <a:spcPct val="100000"/>
                        </a:lnSpc>
                        <a:spcBef>
                          <a:spcPts val="150"/>
                        </a:spcBef>
                      </a:pPr>
                      <a:r>
                        <a:rPr sz="2000" dirty="0">
                          <a:solidFill>
                            <a:srgbClr val="40B9D2"/>
                          </a:solidFill>
                          <a:latin typeface="Segoe UI Symbol"/>
                          <a:cs typeface="Segoe UI Symbol"/>
                        </a:rPr>
                        <a:t>🞄</a:t>
                      </a:r>
                      <a:r>
                        <a:rPr sz="2000" spc="120" dirty="0">
                          <a:solidFill>
                            <a:srgbClr val="40B9D2"/>
                          </a:solidFill>
                          <a:latin typeface="Segoe UI Symbol"/>
                          <a:cs typeface="Segoe UI Symbol"/>
                        </a:rPr>
                        <a:t> </a:t>
                      </a:r>
                      <a:r>
                        <a:rPr sz="2000" dirty="0">
                          <a:solidFill>
                            <a:srgbClr val="585858"/>
                          </a:solidFill>
                          <a:latin typeface="Corbel"/>
                          <a:cs typeface="Corbel"/>
                        </a:rPr>
                        <a:t>Problems</a:t>
                      </a:r>
                      <a:r>
                        <a:rPr sz="2000" spc="-10" dirty="0">
                          <a:solidFill>
                            <a:srgbClr val="585858"/>
                          </a:solidFill>
                          <a:latin typeface="Corbel"/>
                          <a:cs typeface="Corbel"/>
                        </a:rPr>
                        <a:t> </a:t>
                      </a:r>
                      <a:r>
                        <a:rPr sz="2000" dirty="0">
                          <a:solidFill>
                            <a:srgbClr val="585858"/>
                          </a:solidFill>
                          <a:latin typeface="Corbel"/>
                          <a:cs typeface="Corbel"/>
                        </a:rPr>
                        <a:t>Related</a:t>
                      </a:r>
                      <a:r>
                        <a:rPr sz="2000" spc="-25" dirty="0">
                          <a:solidFill>
                            <a:srgbClr val="585858"/>
                          </a:solidFill>
                          <a:latin typeface="Corbel"/>
                          <a:cs typeface="Corbel"/>
                        </a:rPr>
                        <a:t> </a:t>
                      </a:r>
                      <a:r>
                        <a:rPr sz="2000" dirty="0">
                          <a:solidFill>
                            <a:srgbClr val="585858"/>
                          </a:solidFill>
                          <a:latin typeface="Corbel"/>
                          <a:cs typeface="Corbel"/>
                        </a:rPr>
                        <a:t>to</a:t>
                      </a:r>
                      <a:r>
                        <a:rPr sz="2000" spc="-30" dirty="0">
                          <a:solidFill>
                            <a:srgbClr val="585858"/>
                          </a:solidFill>
                          <a:latin typeface="Corbel"/>
                          <a:cs typeface="Corbel"/>
                        </a:rPr>
                        <a:t> </a:t>
                      </a:r>
                      <a:r>
                        <a:rPr sz="2000" dirty="0">
                          <a:solidFill>
                            <a:srgbClr val="585858"/>
                          </a:solidFill>
                          <a:latin typeface="Corbel"/>
                          <a:cs typeface="Corbel"/>
                        </a:rPr>
                        <a:t>Legal</a:t>
                      </a:r>
                      <a:r>
                        <a:rPr sz="2000" spc="-35" dirty="0">
                          <a:solidFill>
                            <a:srgbClr val="585858"/>
                          </a:solidFill>
                          <a:latin typeface="Corbel"/>
                          <a:cs typeface="Corbel"/>
                        </a:rPr>
                        <a:t> </a:t>
                      </a:r>
                      <a:r>
                        <a:rPr sz="2000" dirty="0">
                          <a:solidFill>
                            <a:srgbClr val="585858"/>
                          </a:solidFill>
                          <a:latin typeface="Corbel"/>
                          <a:cs typeface="Corbel"/>
                        </a:rPr>
                        <a:t>Issues</a:t>
                      </a:r>
                      <a:r>
                        <a:rPr sz="2000" spc="-20"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9050" marB="0"/>
                </a:tc>
                <a:tc>
                  <a:txBody>
                    <a:bodyPr/>
                    <a:lstStyle/>
                    <a:p>
                      <a:pPr marR="24130" algn="r">
                        <a:lnSpc>
                          <a:spcPct val="100000"/>
                        </a:lnSpc>
                        <a:spcBef>
                          <a:spcPts val="150"/>
                        </a:spcBef>
                      </a:pPr>
                      <a:r>
                        <a:rPr sz="2000" spc="-25" dirty="0">
                          <a:solidFill>
                            <a:srgbClr val="585858"/>
                          </a:solidFill>
                          <a:latin typeface="Corbel"/>
                          <a:cs typeface="Corbel"/>
                        </a:rPr>
                        <a:t>10%</a:t>
                      </a:r>
                      <a:endParaRPr sz="2000">
                        <a:latin typeface="Corbel"/>
                        <a:cs typeface="Corbel"/>
                      </a:endParaRPr>
                    </a:p>
                  </a:txBody>
                  <a:tcPr marL="0" marR="0" marT="19050" marB="0"/>
                </a:tc>
                <a:extLst>
                  <a:ext uri="{0D108BD9-81ED-4DB2-BD59-A6C34878D82A}">
                    <a16:rowId xmlns:a16="http://schemas.microsoft.com/office/drawing/2014/main" val="10007"/>
                  </a:ext>
                </a:extLst>
              </a:tr>
              <a:tr h="337820">
                <a:tc>
                  <a:txBody>
                    <a:bodyPr/>
                    <a:lstStyle/>
                    <a:p>
                      <a:pPr marL="31750">
                        <a:lnSpc>
                          <a:spcPct val="100000"/>
                        </a:lnSpc>
                        <a:spcBef>
                          <a:spcPts val="150"/>
                        </a:spcBef>
                      </a:pPr>
                      <a:r>
                        <a:rPr sz="2000" dirty="0">
                          <a:solidFill>
                            <a:srgbClr val="40B9D2"/>
                          </a:solidFill>
                          <a:latin typeface="Segoe UI Symbol"/>
                          <a:cs typeface="Segoe UI Symbol"/>
                        </a:rPr>
                        <a:t>🞄</a:t>
                      </a:r>
                      <a:r>
                        <a:rPr sz="2000" spc="150" dirty="0">
                          <a:solidFill>
                            <a:srgbClr val="40B9D2"/>
                          </a:solidFill>
                          <a:latin typeface="Segoe UI Symbol"/>
                          <a:cs typeface="Segoe UI Symbol"/>
                        </a:rPr>
                        <a:t> </a:t>
                      </a:r>
                      <a:r>
                        <a:rPr sz="2000" dirty="0">
                          <a:solidFill>
                            <a:srgbClr val="585858"/>
                          </a:solidFill>
                          <a:latin typeface="Corbel"/>
                          <a:cs typeface="Corbel"/>
                        </a:rPr>
                        <a:t>Low</a:t>
                      </a:r>
                      <a:r>
                        <a:rPr sz="2000" spc="-30" dirty="0">
                          <a:solidFill>
                            <a:srgbClr val="585858"/>
                          </a:solidFill>
                          <a:latin typeface="Corbel"/>
                          <a:cs typeface="Corbel"/>
                        </a:rPr>
                        <a:t> </a:t>
                      </a:r>
                      <a:r>
                        <a:rPr sz="2000" dirty="0">
                          <a:solidFill>
                            <a:srgbClr val="585858"/>
                          </a:solidFill>
                          <a:latin typeface="Corbel"/>
                          <a:cs typeface="Corbel"/>
                        </a:rPr>
                        <a:t>Income</a:t>
                      </a:r>
                      <a:r>
                        <a:rPr sz="2000" spc="-15" dirty="0">
                          <a:solidFill>
                            <a:srgbClr val="585858"/>
                          </a:solidFill>
                          <a:latin typeface="Corbel"/>
                          <a:cs typeface="Corbel"/>
                        </a:rPr>
                        <a:t> </a:t>
                      </a:r>
                      <a:r>
                        <a:rPr sz="2000" spc="-50" dirty="0">
                          <a:solidFill>
                            <a:srgbClr val="585858"/>
                          </a:solidFill>
                          <a:latin typeface="Corbel"/>
                          <a:cs typeface="Corbel"/>
                        </a:rPr>
                        <a:t>-</a:t>
                      </a:r>
                      <a:endParaRPr sz="2000">
                        <a:latin typeface="Corbel"/>
                        <a:cs typeface="Corbel"/>
                      </a:endParaRPr>
                    </a:p>
                  </a:txBody>
                  <a:tcPr marL="0" marR="0" marT="19050" marB="0"/>
                </a:tc>
                <a:tc>
                  <a:txBody>
                    <a:bodyPr/>
                    <a:lstStyle/>
                    <a:p>
                      <a:pPr marR="50800" algn="r">
                        <a:lnSpc>
                          <a:spcPct val="100000"/>
                        </a:lnSpc>
                        <a:spcBef>
                          <a:spcPts val="150"/>
                        </a:spcBef>
                      </a:pPr>
                      <a:r>
                        <a:rPr sz="2000" spc="-25" dirty="0">
                          <a:solidFill>
                            <a:srgbClr val="585858"/>
                          </a:solidFill>
                          <a:latin typeface="Corbel"/>
                          <a:cs typeface="Corbel"/>
                        </a:rPr>
                        <a:t>3%</a:t>
                      </a:r>
                      <a:endParaRPr sz="2000">
                        <a:latin typeface="Corbel"/>
                        <a:cs typeface="Corbel"/>
                      </a:endParaRPr>
                    </a:p>
                  </a:txBody>
                  <a:tcPr marL="0" marR="0" marT="1905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88168091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31724" y="3081909"/>
            <a:ext cx="2398395" cy="57404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sz="3600" b="0" i="0" u="none" strike="noStrike" kern="0" cap="none" spc="-85" normalizeH="0" baseline="0" noProof="0" dirty="0">
                <a:ln>
                  <a:noFill/>
                </a:ln>
                <a:solidFill>
                  <a:srgbClr val="FFFFFF"/>
                </a:solidFill>
                <a:effectLst/>
                <a:uLnTx/>
                <a:uFillTx/>
                <a:latin typeface="Corbel"/>
                <a:ea typeface="+mn-ea"/>
                <a:cs typeface="Corbel"/>
              </a:rPr>
              <a:t>What’s</a:t>
            </a:r>
            <a:r>
              <a:rPr kumimoji="0" sz="3600" b="0" i="0" u="none" strike="noStrike" kern="0" cap="none" spc="-80" normalizeH="0" baseline="0" noProof="0" dirty="0">
                <a:ln>
                  <a:noFill/>
                </a:ln>
                <a:solidFill>
                  <a:srgbClr val="FFFFFF"/>
                </a:solidFill>
                <a:effectLst/>
                <a:uLnTx/>
                <a:uFillTx/>
                <a:latin typeface="Corbel"/>
                <a:ea typeface="+mn-ea"/>
                <a:cs typeface="Corbel"/>
              </a:rPr>
              <a:t> </a:t>
            </a:r>
            <a:r>
              <a:rPr kumimoji="0" sz="3600" b="0" i="0" u="none" strike="noStrike" kern="0" cap="none" spc="-40" normalizeH="0" baseline="0" noProof="0" dirty="0">
                <a:ln>
                  <a:noFill/>
                </a:ln>
                <a:solidFill>
                  <a:srgbClr val="FFFFFF"/>
                </a:solidFill>
                <a:effectLst/>
                <a:uLnTx/>
                <a:uFillTx/>
                <a:latin typeface="Corbel"/>
                <a:ea typeface="+mn-ea"/>
                <a:cs typeface="Corbel"/>
              </a:rPr>
              <a:t>New?</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3" name="object 3"/>
          <p:cNvSpPr txBox="1"/>
          <p:nvPr/>
        </p:nvSpPr>
        <p:spPr>
          <a:xfrm>
            <a:off x="3948429" y="1939289"/>
            <a:ext cx="4192904"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3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20" normalizeH="0" baseline="0" noProof="0" dirty="0">
                <a:ln>
                  <a:noFill/>
                </a:ln>
                <a:solidFill>
                  <a:srgbClr val="585858"/>
                </a:solidFill>
                <a:effectLst/>
                <a:uLnTx/>
                <a:uFillTx/>
                <a:latin typeface="Corbel"/>
                <a:ea typeface="+mn-ea"/>
                <a:cs typeface="Corbel"/>
              </a:rPr>
              <a:t>Expressive</a:t>
            </a:r>
            <a:r>
              <a:rPr kumimoji="0" sz="2800" b="0" i="0" u="none" strike="noStrike" kern="0" cap="none" spc="-105"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Arts</a:t>
            </a:r>
            <a:r>
              <a:rPr kumimoji="0" sz="2800" b="0" i="0" u="none" strike="noStrike" kern="0" cap="none" spc="-80"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Grief</a:t>
            </a:r>
            <a:r>
              <a:rPr kumimoji="0" sz="2800" b="0" i="0" u="none" strike="noStrike" kern="0" cap="none" spc="-90"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Group</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descr="$PPTXTitle"/>
          <p:cNvSpPr txBox="1">
            <a:spLocks noGrp="1"/>
          </p:cNvSpPr>
          <p:nvPr>
            <p:ph type="title"/>
          </p:nvPr>
        </p:nvSpPr>
        <p:spPr>
          <a:xfrm>
            <a:off x="3948429" y="2704033"/>
            <a:ext cx="4335780" cy="452120"/>
          </a:xfrm>
          <a:prstGeom prst="rect">
            <a:avLst/>
          </a:prstGeom>
        </p:spPr>
        <p:txBody>
          <a:bodyPr vert="horz" wrap="square" lIns="0" tIns="12065" rIns="0" bIns="0" rtlCol="0">
            <a:spAutoFit/>
          </a:bodyPr>
          <a:lstStyle/>
          <a:p>
            <a:pPr marL="12700">
              <a:lnSpc>
                <a:spcPct val="100000"/>
              </a:lnSpc>
              <a:spcBef>
                <a:spcPts val="95"/>
              </a:spcBef>
            </a:pPr>
            <a:r>
              <a:rPr sz="2800" spc="-20" dirty="0">
                <a:solidFill>
                  <a:srgbClr val="40B9D2"/>
                </a:solidFill>
                <a:latin typeface="Segoe UI Symbol"/>
                <a:cs typeface="Segoe UI Symbol"/>
              </a:rPr>
              <a:t>🞄</a:t>
            </a:r>
            <a:r>
              <a:rPr sz="2800" spc="-340" dirty="0">
                <a:solidFill>
                  <a:srgbClr val="40B9D2"/>
                </a:solidFill>
                <a:latin typeface="Segoe UI Symbol"/>
                <a:cs typeface="Segoe UI Symbol"/>
              </a:rPr>
              <a:t> </a:t>
            </a:r>
            <a:r>
              <a:rPr sz="2800" dirty="0">
                <a:solidFill>
                  <a:srgbClr val="585858"/>
                </a:solidFill>
              </a:rPr>
              <a:t>Parenting</a:t>
            </a:r>
            <a:r>
              <a:rPr sz="2800" spc="-90" dirty="0">
                <a:solidFill>
                  <a:srgbClr val="585858"/>
                </a:solidFill>
              </a:rPr>
              <a:t> </a:t>
            </a:r>
            <a:r>
              <a:rPr sz="2800" spc="-10" dirty="0">
                <a:solidFill>
                  <a:srgbClr val="585858"/>
                </a:solidFill>
              </a:rPr>
              <a:t>Education</a:t>
            </a:r>
            <a:r>
              <a:rPr sz="2800" spc="-130" dirty="0">
                <a:solidFill>
                  <a:srgbClr val="585858"/>
                </a:solidFill>
              </a:rPr>
              <a:t> </a:t>
            </a:r>
            <a:r>
              <a:rPr sz="2800" spc="-10" dirty="0">
                <a:solidFill>
                  <a:srgbClr val="585858"/>
                </a:solidFill>
              </a:rPr>
              <a:t>Classes</a:t>
            </a:r>
            <a:endParaRPr sz="2800">
              <a:latin typeface="Segoe UI Symbol"/>
              <a:cs typeface="Segoe UI Symbol"/>
            </a:endParaRPr>
          </a:p>
        </p:txBody>
      </p:sp>
      <p:sp>
        <p:nvSpPr>
          <p:cNvPr id="5" name="object 5"/>
          <p:cNvSpPr txBox="1"/>
          <p:nvPr/>
        </p:nvSpPr>
        <p:spPr>
          <a:xfrm>
            <a:off x="3948429" y="3469640"/>
            <a:ext cx="745172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4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0" normalizeH="0" baseline="0" noProof="0" dirty="0">
                <a:ln>
                  <a:noFill/>
                </a:ln>
                <a:solidFill>
                  <a:srgbClr val="585858"/>
                </a:solidFill>
                <a:effectLst/>
                <a:uLnTx/>
                <a:uFillTx/>
                <a:latin typeface="Corbel"/>
                <a:ea typeface="+mn-ea"/>
                <a:cs typeface="Corbel"/>
              </a:rPr>
              <a:t>Child</a:t>
            </a:r>
            <a:r>
              <a:rPr kumimoji="0" sz="2800" b="0" i="0" u="none" strike="noStrike" kern="0" cap="none" spc="-2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&amp;</a:t>
            </a:r>
            <a:r>
              <a:rPr kumimoji="0" sz="2800" b="0" i="0" u="none" strike="noStrike" kern="0" cap="none" spc="-125" normalizeH="0" baseline="0" noProof="0" dirty="0">
                <a:ln>
                  <a:noFill/>
                </a:ln>
                <a:solidFill>
                  <a:srgbClr val="585858"/>
                </a:solidFill>
                <a:effectLst/>
                <a:uLnTx/>
                <a:uFillTx/>
                <a:latin typeface="Corbel"/>
                <a:ea typeface="+mn-ea"/>
                <a:cs typeface="Corbel"/>
              </a:rPr>
              <a:t> </a:t>
            </a:r>
            <a:r>
              <a:rPr kumimoji="0" sz="2800" b="0" i="0" u="none" strike="noStrike" kern="0" cap="none" spc="-20" normalizeH="0" baseline="0" noProof="0" dirty="0">
                <a:ln>
                  <a:noFill/>
                </a:ln>
                <a:solidFill>
                  <a:srgbClr val="585858"/>
                </a:solidFill>
                <a:effectLst/>
                <a:uLnTx/>
                <a:uFillTx/>
                <a:latin typeface="Corbel"/>
                <a:ea typeface="+mn-ea"/>
                <a:cs typeface="Corbel"/>
              </a:rPr>
              <a:t>Adolescent</a:t>
            </a:r>
            <a:r>
              <a:rPr kumimoji="0" sz="2800" b="0" i="0" u="none" strike="noStrike" kern="0" cap="none" spc="-12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Counseling</a:t>
            </a:r>
            <a:r>
              <a:rPr kumimoji="0" sz="2800" b="0" i="0" u="none" strike="noStrike" kern="0" cap="none" spc="-15" normalizeH="0" baseline="0" noProof="0" dirty="0">
                <a:ln>
                  <a:noFill/>
                </a:ln>
                <a:solidFill>
                  <a:srgbClr val="585858"/>
                </a:solidFill>
                <a:effectLst/>
                <a:uLnTx/>
                <a:uFillTx/>
                <a:latin typeface="Corbel"/>
                <a:ea typeface="+mn-ea"/>
                <a:cs typeface="Corbel"/>
              </a:rPr>
              <a:t> </a:t>
            </a:r>
            <a:r>
              <a:rPr kumimoji="0" sz="2800" b="0" i="0" u="none" strike="noStrike" kern="0" cap="none" spc="-20" normalizeH="0" baseline="0" noProof="0" dirty="0">
                <a:ln>
                  <a:noFill/>
                </a:ln>
                <a:solidFill>
                  <a:srgbClr val="585858"/>
                </a:solidFill>
                <a:effectLst/>
                <a:uLnTx/>
                <a:uFillTx/>
                <a:latin typeface="Corbel"/>
                <a:ea typeface="+mn-ea"/>
                <a:cs typeface="Corbel"/>
              </a:rPr>
              <a:t>(including</a:t>
            </a:r>
            <a:r>
              <a:rPr kumimoji="0" sz="2800" b="0" i="0" u="none" strike="noStrike" kern="0" cap="none" spc="-180"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TF-</a:t>
            </a:r>
            <a:r>
              <a:rPr kumimoji="0" sz="2800" b="0" i="0" u="none" strike="noStrike" kern="0" cap="none" spc="-20" normalizeH="0" baseline="0" noProof="0" dirty="0">
                <a:ln>
                  <a:noFill/>
                </a:ln>
                <a:solidFill>
                  <a:srgbClr val="585858"/>
                </a:solidFill>
                <a:effectLst/>
                <a:uLnTx/>
                <a:uFillTx/>
                <a:latin typeface="Corbel"/>
                <a:ea typeface="+mn-ea"/>
                <a:cs typeface="Corbel"/>
              </a:rPr>
              <a:t>CBT)</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948429" y="4234941"/>
            <a:ext cx="413702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4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50" normalizeH="0" baseline="0" noProof="0" dirty="0">
                <a:ln>
                  <a:noFill/>
                </a:ln>
                <a:solidFill>
                  <a:srgbClr val="585858"/>
                </a:solidFill>
                <a:effectLst/>
                <a:uLnTx/>
                <a:uFillTx/>
                <a:latin typeface="Corbel"/>
                <a:ea typeface="+mn-ea"/>
                <a:cs typeface="Corbel"/>
              </a:rPr>
              <a:t>Trauma</a:t>
            </a:r>
            <a:r>
              <a:rPr kumimoji="0" sz="2800" b="0" i="0" u="none" strike="noStrike" kern="0" cap="none" spc="-9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Case </a:t>
            </a:r>
            <a:r>
              <a:rPr kumimoji="0" sz="2800" b="0" i="0" u="none" strike="noStrike" kern="0" cap="none" spc="-10" normalizeH="0" baseline="0" noProof="0" dirty="0">
                <a:ln>
                  <a:noFill/>
                </a:ln>
                <a:solidFill>
                  <a:srgbClr val="585858"/>
                </a:solidFill>
                <a:effectLst/>
                <a:uLnTx/>
                <a:uFillTx/>
                <a:latin typeface="Corbel"/>
                <a:ea typeface="+mn-ea"/>
                <a:cs typeface="Corbel"/>
              </a:rPr>
              <a:t>Management</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375542457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31724" y="2094103"/>
            <a:ext cx="2398395" cy="963930"/>
          </a:xfrm>
          <a:prstGeom prst="rect">
            <a:avLst/>
          </a:prstGeom>
        </p:spPr>
        <p:txBody>
          <a:bodyPr vert="horz" wrap="square" lIns="0" tIns="12700" rIns="0" bIns="0" rtlCol="0">
            <a:spAutoFit/>
          </a:bodyPr>
          <a:lstStyle/>
          <a:p>
            <a:pPr marL="12700">
              <a:lnSpc>
                <a:spcPts val="4175"/>
              </a:lnSpc>
              <a:spcBef>
                <a:spcPts val="100"/>
              </a:spcBef>
            </a:pPr>
            <a:r>
              <a:rPr spc="-85" dirty="0"/>
              <a:t>What’s</a:t>
            </a:r>
            <a:r>
              <a:rPr spc="-80" dirty="0"/>
              <a:t> </a:t>
            </a:r>
            <a:r>
              <a:rPr spc="-40" dirty="0"/>
              <a:t>New?</a:t>
            </a:r>
          </a:p>
          <a:p>
            <a:pPr marL="12700">
              <a:lnSpc>
                <a:spcPts val="3215"/>
              </a:lnSpc>
            </a:pPr>
            <a:r>
              <a:rPr sz="2800" i="1" spc="-10" dirty="0">
                <a:latin typeface="Corbel"/>
                <a:cs typeface="Corbel"/>
              </a:rPr>
              <a:t>Continued</a:t>
            </a:r>
            <a:endParaRPr sz="2800">
              <a:latin typeface="Corbel"/>
              <a:cs typeface="Corbel"/>
            </a:endParaRPr>
          </a:p>
        </p:txBody>
      </p:sp>
      <p:sp>
        <p:nvSpPr>
          <p:cNvPr id="3" name="object 3"/>
          <p:cNvSpPr txBox="1"/>
          <p:nvPr/>
        </p:nvSpPr>
        <p:spPr>
          <a:xfrm>
            <a:off x="331724" y="3456813"/>
            <a:ext cx="2747010" cy="1183640"/>
          </a:xfrm>
          <a:prstGeom prst="rect">
            <a:avLst/>
          </a:prstGeom>
        </p:spPr>
        <p:txBody>
          <a:bodyPr vert="horz" wrap="square" lIns="0" tIns="81280" rIns="0" bIns="0" rtlCol="0">
            <a:spAutoFit/>
          </a:bodyPr>
          <a:lstStyle/>
          <a:p>
            <a:pPr marL="12700" marR="5080" lvl="0" indent="0" algn="l" defTabSz="914400" rtl="0" eaLnBrk="1" fontAlgn="auto" latinLnBrk="0" hangingPunct="1">
              <a:lnSpc>
                <a:spcPts val="4320"/>
              </a:lnSpc>
              <a:spcBef>
                <a:spcPts val="640"/>
              </a:spcBef>
              <a:spcAft>
                <a:spcPts val="0"/>
              </a:spcAft>
              <a:buClrTx/>
              <a:buSzTx/>
              <a:buFontTx/>
              <a:buNone/>
              <a:tabLst/>
              <a:defRPr/>
            </a:pPr>
            <a:r>
              <a:rPr kumimoji="0" sz="4000" b="1" i="0" u="none" strike="noStrike" kern="0" cap="none" spc="-10" normalizeH="0" baseline="0" noProof="0" dirty="0">
                <a:ln>
                  <a:noFill/>
                </a:ln>
                <a:solidFill>
                  <a:srgbClr val="FFFFFF"/>
                </a:solidFill>
                <a:effectLst/>
                <a:uLnTx/>
                <a:uFillTx/>
                <a:latin typeface="Corbel"/>
                <a:ea typeface="+mn-ea"/>
                <a:cs typeface="Corbel"/>
              </a:rPr>
              <a:t>Planned </a:t>
            </a:r>
            <a:r>
              <a:rPr kumimoji="0" sz="4000" b="1" i="0" u="none" strike="noStrike" kern="0" cap="none" spc="-70" normalizeH="0" baseline="0" noProof="0" dirty="0">
                <a:ln>
                  <a:noFill/>
                </a:ln>
                <a:solidFill>
                  <a:srgbClr val="FFFFFF"/>
                </a:solidFill>
                <a:effectLst/>
                <a:uLnTx/>
                <a:uFillTx/>
                <a:latin typeface="Corbel"/>
                <a:ea typeface="+mn-ea"/>
                <a:cs typeface="Corbel"/>
              </a:rPr>
              <a:t>Later</a:t>
            </a:r>
            <a:r>
              <a:rPr kumimoji="0" sz="4000" b="1" i="0" u="none" strike="noStrike" kern="0" cap="none" spc="-140" normalizeH="0" baseline="0" noProof="0" dirty="0">
                <a:ln>
                  <a:noFill/>
                </a:ln>
                <a:solidFill>
                  <a:srgbClr val="FFFFFF"/>
                </a:solidFill>
                <a:effectLst/>
                <a:uLnTx/>
                <a:uFillTx/>
                <a:latin typeface="Corbel"/>
                <a:ea typeface="+mn-ea"/>
                <a:cs typeface="Corbel"/>
              </a:rPr>
              <a:t> </a:t>
            </a:r>
            <a:r>
              <a:rPr kumimoji="0" sz="4000" b="1" i="0" u="none" strike="noStrike" kern="0" cap="none" spc="0" normalizeH="0" baseline="0" noProof="0" dirty="0">
                <a:ln>
                  <a:noFill/>
                </a:ln>
                <a:solidFill>
                  <a:srgbClr val="FFFFFF"/>
                </a:solidFill>
                <a:effectLst/>
                <a:uLnTx/>
                <a:uFillTx/>
                <a:latin typeface="Corbel"/>
                <a:ea typeface="+mn-ea"/>
                <a:cs typeface="Corbel"/>
              </a:rPr>
              <a:t>in</a:t>
            </a:r>
            <a:r>
              <a:rPr kumimoji="0" sz="4000" b="1" i="0" u="none" strike="noStrike" kern="0" cap="none" spc="-165" normalizeH="0" baseline="0" noProof="0" dirty="0">
                <a:ln>
                  <a:noFill/>
                </a:ln>
                <a:solidFill>
                  <a:srgbClr val="FFFFFF"/>
                </a:solidFill>
                <a:effectLst/>
                <a:uLnTx/>
                <a:uFillTx/>
                <a:latin typeface="Corbel"/>
                <a:ea typeface="+mn-ea"/>
                <a:cs typeface="Corbel"/>
              </a:rPr>
              <a:t> </a:t>
            </a:r>
            <a:r>
              <a:rPr kumimoji="0" sz="4000" b="1" i="0" u="none" strike="noStrike" kern="0" cap="none" spc="-75" normalizeH="0" baseline="0" noProof="0" dirty="0">
                <a:ln>
                  <a:noFill/>
                </a:ln>
                <a:solidFill>
                  <a:srgbClr val="FFFFFF"/>
                </a:solidFill>
                <a:effectLst/>
                <a:uLnTx/>
                <a:uFillTx/>
                <a:latin typeface="Corbel"/>
                <a:ea typeface="+mn-ea"/>
                <a:cs typeface="Corbel"/>
              </a:rPr>
              <a:t>2026</a:t>
            </a:r>
            <a:endParaRPr kumimoji="0" sz="4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4" name="object 4"/>
          <p:cNvSpPr txBox="1"/>
          <p:nvPr/>
        </p:nvSpPr>
        <p:spPr>
          <a:xfrm>
            <a:off x="3948429" y="2207513"/>
            <a:ext cx="604075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4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35" normalizeH="0" baseline="0" noProof="0" dirty="0">
                <a:ln>
                  <a:noFill/>
                </a:ln>
                <a:solidFill>
                  <a:srgbClr val="585858"/>
                </a:solidFill>
                <a:effectLst/>
                <a:uLnTx/>
                <a:uFillTx/>
                <a:latin typeface="Corbel"/>
                <a:ea typeface="+mn-ea"/>
                <a:cs typeface="Corbel"/>
              </a:rPr>
              <a:t>Yoga,</a:t>
            </a:r>
            <a:r>
              <a:rPr kumimoji="0" sz="2800" b="0" i="0" u="none" strike="noStrike" kern="0" cap="none" spc="-110"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movement</a:t>
            </a:r>
            <a:r>
              <a:rPr kumimoji="0" sz="2800" b="0" i="0" u="none" strike="noStrike" kern="0" cap="none" spc="-6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&amp;</a:t>
            </a:r>
            <a:r>
              <a:rPr kumimoji="0" sz="2800" b="0" i="0" u="none" strike="noStrike" kern="0" cap="none" spc="-6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music</a:t>
            </a:r>
            <a:r>
              <a:rPr kumimoji="0" sz="2800" b="0" i="0" u="none" strike="noStrike" kern="0" cap="none" spc="-4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trauma</a:t>
            </a:r>
            <a:r>
              <a:rPr kumimoji="0" sz="2800" b="0" i="0" u="none" strike="noStrike" kern="0" cap="none" spc="-45"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group</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3948429" y="3049016"/>
            <a:ext cx="664527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4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0" normalizeH="0" baseline="0" noProof="0" dirty="0">
                <a:ln>
                  <a:noFill/>
                </a:ln>
                <a:solidFill>
                  <a:srgbClr val="585858"/>
                </a:solidFill>
                <a:effectLst/>
                <a:uLnTx/>
                <a:uFillTx/>
                <a:latin typeface="Corbel"/>
                <a:ea typeface="+mn-ea"/>
                <a:cs typeface="Corbel"/>
              </a:rPr>
              <a:t>Group</a:t>
            </a:r>
            <a:r>
              <a:rPr kumimoji="0" sz="2800" b="0" i="0" u="none" strike="noStrike" kern="0" cap="none" spc="-9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counseling</a:t>
            </a:r>
            <a:r>
              <a:rPr kumimoji="0" sz="2800" b="0" i="0" u="none" strike="noStrike" kern="0" cap="none" spc="-5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for</a:t>
            </a:r>
            <a:r>
              <a:rPr kumimoji="0" sz="2800" b="0" i="0" u="none" strike="noStrike" kern="0" cap="none" spc="-6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children</a:t>
            </a:r>
            <a:r>
              <a:rPr kumimoji="0" sz="2800" b="0" i="0" u="none" strike="noStrike" kern="0" cap="none" spc="-6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&amp;</a:t>
            </a:r>
            <a:r>
              <a:rPr kumimoji="0" sz="2800" b="0" i="0" u="none" strike="noStrike" kern="0" cap="none" spc="-50"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adolescents</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948429" y="3889959"/>
            <a:ext cx="6419215" cy="452120"/>
          </a:xfrm>
          <a:prstGeom prst="rect">
            <a:avLst/>
          </a:prstGeom>
        </p:spPr>
        <p:txBody>
          <a:bodyPr vert="horz" wrap="square" lIns="0" tIns="12065" rIns="0" bIns="0" rtlCol="0">
            <a:spAutoFit/>
          </a:bodyPr>
          <a:lstStyle/>
          <a:p>
            <a:pPr marL="12700" marR="0" lvl="0" indent="0" algn="l" defTabSz="914400" rtl="0" eaLnBrk="1" fontAlgn="auto" latinLnBrk="0" hangingPunct="1">
              <a:lnSpc>
                <a:spcPct val="100000"/>
              </a:lnSpc>
              <a:spcBef>
                <a:spcPts val="95"/>
              </a:spcBef>
              <a:spcAft>
                <a:spcPts val="0"/>
              </a:spcAft>
              <a:buClrTx/>
              <a:buSzTx/>
              <a:buFontTx/>
              <a:buNone/>
              <a:tabLst/>
              <a:defRPr/>
            </a:pPr>
            <a:r>
              <a:rPr kumimoji="0" sz="2800" b="0" i="0" u="none" strike="noStrike" kern="0" cap="none" spc="-20" normalizeH="0" baseline="0" noProof="0" dirty="0">
                <a:ln>
                  <a:noFill/>
                </a:ln>
                <a:solidFill>
                  <a:srgbClr val="40B9D2"/>
                </a:solidFill>
                <a:effectLst/>
                <a:uLnTx/>
                <a:uFillTx/>
                <a:latin typeface="Segoe UI Symbol"/>
                <a:ea typeface="+mn-ea"/>
                <a:cs typeface="Segoe UI Symbol"/>
              </a:rPr>
              <a:t>🞄</a:t>
            </a:r>
            <a:r>
              <a:rPr kumimoji="0" sz="2800" b="0" i="0" u="none" strike="noStrike" kern="0" cap="none" spc="-340" normalizeH="0" baseline="0" noProof="0" dirty="0">
                <a:ln>
                  <a:noFill/>
                </a:ln>
                <a:solidFill>
                  <a:srgbClr val="40B9D2"/>
                </a:solidFill>
                <a:effectLst/>
                <a:uLnTx/>
                <a:uFillTx/>
                <a:latin typeface="Segoe UI Symbol"/>
                <a:ea typeface="+mn-ea"/>
                <a:cs typeface="Segoe UI Symbol"/>
              </a:rPr>
              <a:t> </a:t>
            </a:r>
            <a:r>
              <a:rPr kumimoji="0" sz="2800" b="0" i="0" u="none" strike="noStrike" kern="0" cap="none" spc="0" normalizeH="0" baseline="0" noProof="0" dirty="0">
                <a:ln>
                  <a:noFill/>
                </a:ln>
                <a:solidFill>
                  <a:srgbClr val="585858"/>
                </a:solidFill>
                <a:effectLst/>
                <a:uLnTx/>
                <a:uFillTx/>
                <a:latin typeface="Corbel"/>
                <a:ea typeface="+mn-ea"/>
                <a:cs typeface="Corbel"/>
              </a:rPr>
              <a:t>Substance</a:t>
            </a:r>
            <a:r>
              <a:rPr kumimoji="0" sz="2800" b="0" i="0" u="none" strike="noStrike" kern="0" cap="none" spc="-9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use</a:t>
            </a:r>
            <a:r>
              <a:rPr kumimoji="0" sz="2800" b="0" i="0" u="none" strike="noStrike" kern="0" cap="none" spc="-6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groups</a:t>
            </a:r>
            <a:r>
              <a:rPr kumimoji="0" sz="2800" b="0" i="0" u="none" strike="noStrike" kern="0" cap="none" spc="-50"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for</a:t>
            </a:r>
            <a:r>
              <a:rPr kumimoji="0" sz="2800" b="0" i="0" u="none" strike="noStrike" kern="0" cap="none" spc="-65" normalizeH="0" baseline="0" noProof="0" dirty="0">
                <a:ln>
                  <a:noFill/>
                </a:ln>
                <a:solidFill>
                  <a:srgbClr val="585858"/>
                </a:solidFill>
                <a:effectLst/>
                <a:uLnTx/>
                <a:uFillTx/>
                <a:latin typeface="Corbel"/>
                <a:ea typeface="+mn-ea"/>
                <a:cs typeface="Corbel"/>
              </a:rPr>
              <a:t> </a:t>
            </a:r>
            <a:r>
              <a:rPr kumimoji="0" sz="2800" b="0" i="0" u="none" strike="noStrike" kern="0" cap="none" spc="0" normalizeH="0" baseline="0" noProof="0" dirty="0">
                <a:ln>
                  <a:noFill/>
                </a:ln>
                <a:solidFill>
                  <a:srgbClr val="585858"/>
                </a:solidFill>
                <a:effectLst/>
                <a:uLnTx/>
                <a:uFillTx/>
                <a:latin typeface="Corbel"/>
                <a:ea typeface="+mn-ea"/>
                <a:cs typeface="Corbel"/>
              </a:rPr>
              <a:t>trauma</a:t>
            </a:r>
            <a:r>
              <a:rPr kumimoji="0" sz="2800" b="0" i="0" u="none" strike="noStrike" kern="0" cap="none" spc="-45" normalizeH="0" baseline="0" noProof="0" dirty="0">
                <a:ln>
                  <a:noFill/>
                </a:ln>
                <a:solidFill>
                  <a:srgbClr val="585858"/>
                </a:solidFill>
                <a:effectLst/>
                <a:uLnTx/>
                <a:uFillTx/>
                <a:latin typeface="Corbel"/>
                <a:ea typeface="+mn-ea"/>
                <a:cs typeface="Corbel"/>
              </a:rPr>
              <a:t> </a:t>
            </a:r>
            <a:r>
              <a:rPr kumimoji="0" sz="2800" b="0" i="0" u="none" strike="noStrike" kern="0" cap="none" spc="-10" normalizeH="0" baseline="0" noProof="0" dirty="0">
                <a:ln>
                  <a:noFill/>
                </a:ln>
                <a:solidFill>
                  <a:srgbClr val="585858"/>
                </a:solidFill>
                <a:effectLst/>
                <a:uLnTx/>
                <a:uFillTx/>
                <a:latin typeface="Corbel"/>
                <a:ea typeface="+mn-ea"/>
                <a:cs typeface="Corbel"/>
              </a:rPr>
              <a:t>survivors</a:t>
            </a:r>
            <a:endParaRPr kumimoji="0" sz="28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232501193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758951"/>
            <a:ext cx="3444240" cy="5331460"/>
          </a:xfrm>
          <a:custGeom>
            <a:avLst/>
            <a:gdLst/>
            <a:ahLst/>
            <a:cxnLst/>
            <a:rect l="l" t="t" r="r" b="b"/>
            <a:pathLst>
              <a:path w="3444240" h="5331460">
                <a:moveTo>
                  <a:pt x="3444240" y="0"/>
                </a:moveTo>
                <a:lnTo>
                  <a:pt x="0" y="0"/>
                </a:lnTo>
                <a:lnTo>
                  <a:pt x="0" y="5330952"/>
                </a:lnTo>
                <a:lnTo>
                  <a:pt x="3444240" y="5330952"/>
                </a:lnTo>
                <a:lnTo>
                  <a:pt x="3444240" y="0"/>
                </a:lnTo>
                <a:close/>
              </a:path>
            </a:pathLst>
          </a:custGeom>
          <a:solidFill>
            <a:srgbClr val="40B9D2"/>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3" name="object 3"/>
          <p:cNvSpPr/>
          <p:nvPr/>
        </p:nvSpPr>
        <p:spPr>
          <a:xfrm>
            <a:off x="11815571" y="758951"/>
            <a:ext cx="376555" cy="5331460"/>
          </a:xfrm>
          <a:custGeom>
            <a:avLst/>
            <a:gdLst/>
            <a:ahLst/>
            <a:cxnLst/>
            <a:rect l="l" t="t" r="r" b="b"/>
            <a:pathLst>
              <a:path w="376554" h="5331460">
                <a:moveTo>
                  <a:pt x="376427" y="0"/>
                </a:moveTo>
                <a:lnTo>
                  <a:pt x="0" y="0"/>
                </a:lnTo>
                <a:lnTo>
                  <a:pt x="0" y="5330952"/>
                </a:lnTo>
                <a:lnTo>
                  <a:pt x="376427" y="5330952"/>
                </a:lnTo>
                <a:lnTo>
                  <a:pt x="376427" y="0"/>
                </a:lnTo>
                <a:close/>
              </a:path>
            </a:pathLst>
          </a:custGeom>
          <a:solidFill>
            <a:srgbClr val="C7C7C7">
              <a:alpha val="49803"/>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4" name="object 4"/>
          <p:cNvSpPr txBox="1"/>
          <p:nvPr/>
        </p:nvSpPr>
        <p:spPr>
          <a:xfrm>
            <a:off x="331724" y="2587574"/>
            <a:ext cx="2157730" cy="1562735"/>
          </a:xfrm>
          <a:prstGeom prst="rect">
            <a:avLst/>
          </a:prstGeom>
        </p:spPr>
        <p:txBody>
          <a:bodyPr vert="horz" wrap="square" lIns="0" tIns="74930" rIns="0" bIns="0" rtlCol="0">
            <a:spAutoFit/>
          </a:bodyPr>
          <a:lstStyle/>
          <a:p>
            <a:pPr marL="12700" marR="43180" lvl="0" indent="0" algn="l" defTabSz="914400" rtl="0" eaLnBrk="1" fontAlgn="auto" latinLnBrk="0" hangingPunct="1">
              <a:lnSpc>
                <a:spcPts val="3890"/>
              </a:lnSpc>
              <a:spcBef>
                <a:spcPts val="590"/>
              </a:spcBef>
              <a:spcAft>
                <a:spcPts val="0"/>
              </a:spcAft>
              <a:buClrTx/>
              <a:buSzTx/>
              <a:buFontTx/>
              <a:buNone/>
              <a:tabLst/>
              <a:defRPr/>
            </a:pPr>
            <a:r>
              <a:rPr kumimoji="0" sz="3600" b="0" i="0" u="none" strike="noStrike" kern="0" cap="none" spc="-60" normalizeH="0" baseline="0" noProof="0" dirty="0">
                <a:ln>
                  <a:noFill/>
                </a:ln>
                <a:solidFill>
                  <a:srgbClr val="FFFFFF"/>
                </a:solidFill>
                <a:effectLst/>
                <a:uLnTx/>
                <a:uFillTx/>
                <a:latin typeface="Corbel"/>
                <a:ea typeface="+mn-ea"/>
                <a:cs typeface="Corbel"/>
              </a:rPr>
              <a:t>Ryan</a:t>
            </a:r>
            <a:r>
              <a:rPr kumimoji="0" sz="3600" b="0" i="0" u="none" strike="noStrike" kern="0" cap="none" spc="-295" normalizeH="0" baseline="0" noProof="0" dirty="0">
                <a:ln>
                  <a:noFill/>
                </a:ln>
                <a:solidFill>
                  <a:srgbClr val="FFFFFF"/>
                </a:solidFill>
                <a:effectLst/>
                <a:uLnTx/>
                <a:uFillTx/>
                <a:latin typeface="Corbel"/>
                <a:ea typeface="+mn-ea"/>
                <a:cs typeface="Corbel"/>
              </a:rPr>
              <a:t> </a:t>
            </a:r>
            <a:r>
              <a:rPr kumimoji="0" sz="3600" b="0" i="0" u="none" strike="noStrike" kern="0" cap="none" spc="-50" normalizeH="0" baseline="0" noProof="0" dirty="0">
                <a:ln>
                  <a:noFill/>
                </a:ln>
                <a:solidFill>
                  <a:srgbClr val="FFFFFF"/>
                </a:solidFill>
                <a:effectLst/>
                <a:uLnTx/>
                <a:uFillTx/>
                <a:latin typeface="Corbel"/>
                <a:ea typeface="+mn-ea"/>
                <a:cs typeface="Corbel"/>
              </a:rPr>
              <a:t>White </a:t>
            </a:r>
            <a:r>
              <a:rPr kumimoji="0" sz="3600" b="0" i="0" u="none" strike="noStrike" kern="0" cap="none" spc="-60" normalizeH="0" baseline="0" noProof="0" dirty="0">
                <a:ln>
                  <a:noFill/>
                </a:ln>
                <a:solidFill>
                  <a:srgbClr val="FFFFFF"/>
                </a:solidFill>
                <a:effectLst/>
                <a:uLnTx/>
                <a:uFillTx/>
                <a:latin typeface="Corbel"/>
                <a:ea typeface="+mn-ea"/>
                <a:cs typeface="Corbel"/>
              </a:rPr>
              <a:t>Part</a:t>
            </a:r>
            <a:r>
              <a:rPr kumimoji="0" sz="3600" b="0" i="0" u="none" strike="noStrike" kern="0" cap="none" spc="-250" normalizeH="0" baseline="0" noProof="0" dirty="0">
                <a:ln>
                  <a:noFill/>
                </a:ln>
                <a:solidFill>
                  <a:srgbClr val="FFFFFF"/>
                </a:solidFill>
                <a:effectLst/>
                <a:uLnTx/>
                <a:uFillTx/>
                <a:latin typeface="Corbel"/>
                <a:ea typeface="+mn-ea"/>
                <a:cs typeface="Corbel"/>
              </a:rPr>
              <a:t> </a:t>
            </a:r>
            <a:r>
              <a:rPr kumimoji="0" sz="3600" b="0" i="0" u="none" strike="noStrike" kern="0" cap="none" spc="-50" normalizeH="0" baseline="0" noProof="0" dirty="0">
                <a:ln>
                  <a:noFill/>
                </a:ln>
                <a:solidFill>
                  <a:srgbClr val="FFFFFF"/>
                </a:solidFill>
                <a:effectLst/>
                <a:uLnTx/>
                <a:uFillTx/>
                <a:latin typeface="Corbel"/>
                <a:ea typeface="+mn-ea"/>
                <a:cs typeface="Corbel"/>
              </a:rPr>
              <a:t>A</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ts val="3829"/>
              </a:lnSpc>
              <a:spcBef>
                <a:spcPts val="0"/>
              </a:spcBef>
              <a:spcAft>
                <a:spcPts val="0"/>
              </a:spcAft>
              <a:buClrTx/>
              <a:buSzTx/>
              <a:buFontTx/>
              <a:buNone/>
              <a:tabLst/>
              <a:defRPr/>
            </a:pPr>
            <a:r>
              <a:rPr kumimoji="0" sz="3600" b="0" i="0" u="none" strike="noStrike" kern="0" cap="none" spc="-65" normalizeH="0" baseline="0" noProof="0" dirty="0">
                <a:ln>
                  <a:noFill/>
                </a:ln>
                <a:solidFill>
                  <a:srgbClr val="FFFFFF"/>
                </a:solidFill>
                <a:effectLst/>
                <a:uLnTx/>
                <a:uFillTx/>
                <a:latin typeface="Corbel"/>
                <a:ea typeface="+mn-ea"/>
                <a:cs typeface="Corbel"/>
              </a:rPr>
              <a:t>Staff</a:t>
            </a:r>
            <a:r>
              <a:rPr kumimoji="0" sz="3600" b="0" i="0" u="none" strike="noStrike" kern="0" cap="none" spc="-90" normalizeH="0" baseline="0" noProof="0" dirty="0">
                <a:ln>
                  <a:noFill/>
                </a:ln>
                <a:solidFill>
                  <a:srgbClr val="FFFFFF"/>
                </a:solidFill>
                <a:effectLst/>
                <a:uLnTx/>
                <a:uFillTx/>
                <a:latin typeface="Corbel"/>
                <a:ea typeface="+mn-ea"/>
                <a:cs typeface="Corbel"/>
              </a:rPr>
              <a:t> </a:t>
            </a:r>
            <a:r>
              <a:rPr kumimoji="0" sz="3600" b="0" i="0" u="none" strike="noStrike" kern="0" cap="none" spc="-65" normalizeH="0" baseline="0" noProof="0" dirty="0">
                <a:ln>
                  <a:noFill/>
                </a:ln>
                <a:solidFill>
                  <a:srgbClr val="FFFFFF"/>
                </a:solidFill>
                <a:effectLst/>
                <a:uLnTx/>
                <a:uFillTx/>
                <a:latin typeface="Corbel"/>
                <a:ea typeface="+mn-ea"/>
                <a:cs typeface="Corbel"/>
              </a:rPr>
              <a:t>(2026)</a:t>
            </a:r>
            <a:endParaRPr kumimoji="0" sz="36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5" name="object 5"/>
          <p:cNvSpPr txBox="1"/>
          <p:nvPr/>
        </p:nvSpPr>
        <p:spPr>
          <a:xfrm>
            <a:off x="3925315" y="823666"/>
            <a:ext cx="5296535" cy="1398270"/>
          </a:xfrm>
          <a:prstGeom prst="rect">
            <a:avLst/>
          </a:prstGeom>
        </p:spPr>
        <p:txBody>
          <a:bodyPr vert="horz" wrap="square" lIns="0" tIns="161925" rIns="0" bIns="0" rtlCol="0">
            <a:spAutoFit/>
          </a:bodyPr>
          <a:lstStyle/>
          <a:p>
            <a:pPr marL="12700" marR="0" lvl="0" indent="0" algn="l" defTabSz="914400" rtl="0" eaLnBrk="1" fontAlgn="auto" latinLnBrk="0" hangingPunct="1">
              <a:lnSpc>
                <a:spcPct val="100000"/>
              </a:lnSpc>
              <a:spcBef>
                <a:spcPts val="1275"/>
              </a:spcBef>
              <a:spcAft>
                <a:spcPts val="0"/>
              </a:spcAft>
              <a:buClrTx/>
              <a:buSzTx/>
              <a:buFontTx/>
              <a:buNone/>
              <a:tabLst/>
              <a:defRPr/>
            </a:pPr>
            <a:r>
              <a:rPr kumimoji="0" sz="2400" b="1" i="0" u="none" strike="noStrike" kern="0" cap="none" spc="0" normalizeH="0" baseline="0" noProof="0" dirty="0">
                <a:ln>
                  <a:noFill/>
                </a:ln>
                <a:solidFill>
                  <a:srgbClr val="40B9D2"/>
                </a:solidFill>
                <a:effectLst/>
                <a:uLnTx/>
                <a:uFillTx/>
                <a:latin typeface="Corbel"/>
                <a:ea typeface="+mn-ea"/>
                <a:cs typeface="Corbel"/>
              </a:rPr>
              <a:t>BROOKE</a:t>
            </a:r>
            <a:r>
              <a:rPr kumimoji="0" sz="2400" b="1" i="0" u="none" strike="noStrike" kern="0" cap="none" spc="-105" normalizeH="0" baseline="0" noProof="0" dirty="0">
                <a:ln>
                  <a:noFill/>
                </a:ln>
                <a:solidFill>
                  <a:srgbClr val="40B9D2"/>
                </a:solidFill>
                <a:effectLst/>
                <a:uLnTx/>
                <a:uFillTx/>
                <a:latin typeface="Corbel"/>
                <a:ea typeface="+mn-ea"/>
                <a:cs typeface="Corbel"/>
              </a:rPr>
              <a:t> </a:t>
            </a:r>
            <a:r>
              <a:rPr kumimoji="0" sz="2400" b="1" i="0" u="none" strike="noStrike" kern="0" cap="none" spc="0" normalizeH="0" baseline="0" noProof="0" dirty="0">
                <a:ln>
                  <a:noFill/>
                </a:ln>
                <a:solidFill>
                  <a:srgbClr val="40B9D2"/>
                </a:solidFill>
                <a:effectLst/>
                <a:uLnTx/>
                <a:uFillTx/>
                <a:latin typeface="Corbel"/>
                <a:ea typeface="+mn-ea"/>
                <a:cs typeface="Corbel"/>
              </a:rPr>
              <a:t>SAFFLE,</a:t>
            </a:r>
            <a:r>
              <a:rPr kumimoji="0" sz="2400" b="1" i="0" u="none" strike="noStrike" kern="0" cap="none" spc="-40" normalizeH="0" baseline="0" noProof="0" dirty="0">
                <a:ln>
                  <a:noFill/>
                </a:ln>
                <a:solidFill>
                  <a:srgbClr val="40B9D2"/>
                </a:solidFill>
                <a:effectLst/>
                <a:uLnTx/>
                <a:uFillTx/>
                <a:latin typeface="Corbel"/>
                <a:ea typeface="+mn-ea"/>
                <a:cs typeface="Corbel"/>
              </a:rPr>
              <a:t> </a:t>
            </a:r>
            <a:r>
              <a:rPr kumimoji="0" sz="2400" b="1" i="0" u="none" strike="noStrike" kern="0" cap="none" spc="-20" normalizeH="0" baseline="0" noProof="0" dirty="0">
                <a:ln>
                  <a:noFill/>
                </a:ln>
                <a:solidFill>
                  <a:srgbClr val="40B9D2"/>
                </a:solidFill>
                <a:effectLst/>
                <a:uLnTx/>
                <a:uFillTx/>
                <a:latin typeface="Corbel"/>
                <a:ea typeface="+mn-ea"/>
                <a:cs typeface="Corbel"/>
              </a:rPr>
              <a:t>MSW, </a:t>
            </a:r>
            <a:r>
              <a:rPr kumimoji="0" sz="2400" b="1" i="0" u="none" strike="noStrike" kern="0" cap="none" spc="0" normalizeH="0" baseline="0" noProof="0" dirty="0">
                <a:ln>
                  <a:noFill/>
                </a:ln>
                <a:solidFill>
                  <a:srgbClr val="40B9D2"/>
                </a:solidFill>
                <a:effectLst/>
                <a:uLnTx/>
                <a:uFillTx/>
                <a:latin typeface="Corbel"/>
                <a:ea typeface="+mn-ea"/>
                <a:cs typeface="Corbel"/>
              </a:rPr>
              <a:t>LSW</a:t>
            </a:r>
            <a:r>
              <a:rPr kumimoji="0" sz="2400" b="1" i="0" u="none" strike="noStrike" kern="0" cap="none" spc="-30" normalizeH="0" baseline="0" noProof="0" dirty="0">
                <a:ln>
                  <a:noFill/>
                </a:ln>
                <a:solidFill>
                  <a:srgbClr val="40B9D2"/>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a:t>
            </a:r>
            <a:r>
              <a:rPr kumimoji="0" sz="2400" b="0" i="0" u="none" strike="noStrike" kern="0" cap="none" spc="-3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therapist</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9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hlinkClick r:id="rId2"/>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hlinkClick r:id="rId2"/>
              </a:rPr>
              <a:t> </a:t>
            </a:r>
            <a:r>
              <a:rPr kumimoji="0" sz="2000" b="0" i="0" u="sng" strike="noStrike" kern="0" cap="none" spc="-10" normalizeH="0" baseline="0" noProof="0" dirty="0">
                <a:ln>
                  <a:noFill/>
                </a:ln>
                <a:solidFill>
                  <a:srgbClr val="90BA22"/>
                </a:solidFill>
                <a:effectLst/>
                <a:uLnTx/>
                <a:uFill>
                  <a:solidFill>
                    <a:srgbClr val="90BA22"/>
                  </a:solidFill>
                </a:uFill>
                <a:latin typeface="Corbel"/>
                <a:ea typeface="+mn-ea"/>
                <a:cs typeface="Corbel"/>
                <a:hlinkClick r:id="rId2"/>
              </a:rPr>
              <a:t>bsaffle@maydugancenter.org</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95" normalizeH="0" baseline="0" noProof="0" dirty="0">
                <a:ln>
                  <a:noFill/>
                </a:ln>
                <a:solidFill>
                  <a:srgbClr val="40B9D2"/>
                </a:solidFill>
                <a:effectLst/>
                <a:uLnTx/>
                <a:uFillTx/>
                <a:latin typeface="Segoe UI Symbol"/>
                <a:ea typeface="+mn-ea"/>
                <a:cs typeface="Segoe UI Symbol"/>
              </a:rPr>
              <a:t> </a:t>
            </a:r>
            <a:r>
              <a:rPr kumimoji="0" sz="2000" b="0" i="0" u="none" strike="noStrike" kern="0" cap="none" spc="-10" normalizeH="0" baseline="0" noProof="0" dirty="0">
                <a:ln>
                  <a:noFill/>
                </a:ln>
                <a:solidFill>
                  <a:srgbClr val="585858"/>
                </a:solidFill>
                <a:effectLst/>
                <a:uLnTx/>
                <a:uFillTx/>
                <a:latin typeface="Corbel"/>
                <a:ea typeface="+mn-ea"/>
                <a:cs typeface="Corbel"/>
              </a:rPr>
              <a:t>216-</a:t>
            </a:r>
            <a:r>
              <a:rPr kumimoji="0" sz="2000" b="0" i="0" u="none" strike="noStrike" kern="0" cap="none" spc="-20" normalizeH="0" baseline="0" noProof="0" dirty="0">
                <a:ln>
                  <a:noFill/>
                </a:ln>
                <a:solidFill>
                  <a:srgbClr val="585858"/>
                </a:solidFill>
                <a:effectLst/>
                <a:uLnTx/>
                <a:uFillTx/>
                <a:latin typeface="Corbel"/>
                <a:ea typeface="+mn-ea"/>
                <a:cs typeface="Corbel"/>
              </a:rPr>
              <a:t>403-1296</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6" name="object 6"/>
          <p:cNvSpPr txBox="1"/>
          <p:nvPr/>
        </p:nvSpPr>
        <p:spPr>
          <a:xfrm>
            <a:off x="3925315" y="2585663"/>
            <a:ext cx="7228840" cy="1398270"/>
          </a:xfrm>
          <a:prstGeom prst="rect">
            <a:avLst/>
          </a:prstGeom>
        </p:spPr>
        <p:txBody>
          <a:bodyPr vert="horz" wrap="square" lIns="0" tIns="161925" rIns="0" bIns="0" rtlCol="0">
            <a:spAutoFit/>
          </a:bodyPr>
          <a:lstStyle/>
          <a:p>
            <a:pPr marL="12700" marR="0" lvl="0" indent="0" algn="l" defTabSz="914400" rtl="0" eaLnBrk="1" fontAlgn="auto" latinLnBrk="0" hangingPunct="1">
              <a:lnSpc>
                <a:spcPct val="100000"/>
              </a:lnSpc>
              <a:spcBef>
                <a:spcPts val="1275"/>
              </a:spcBef>
              <a:spcAft>
                <a:spcPts val="0"/>
              </a:spcAft>
              <a:buClrTx/>
              <a:buSzTx/>
              <a:buFontTx/>
              <a:buNone/>
              <a:tabLst/>
              <a:defRPr/>
            </a:pPr>
            <a:r>
              <a:rPr kumimoji="0" sz="2400" b="1" i="0" u="none" strike="noStrike" kern="0" cap="none" spc="0" normalizeH="0" baseline="0" noProof="0" dirty="0">
                <a:ln>
                  <a:noFill/>
                </a:ln>
                <a:solidFill>
                  <a:srgbClr val="40B9D2"/>
                </a:solidFill>
                <a:effectLst/>
                <a:uLnTx/>
                <a:uFillTx/>
                <a:latin typeface="Corbel"/>
                <a:ea typeface="+mn-ea"/>
                <a:cs typeface="Corbel"/>
              </a:rPr>
              <a:t>ANNE</a:t>
            </a:r>
            <a:r>
              <a:rPr kumimoji="0" sz="2400" b="1" i="0" u="none" strike="noStrike" kern="0" cap="none" spc="-30" normalizeH="0" baseline="0" noProof="0" dirty="0">
                <a:ln>
                  <a:noFill/>
                </a:ln>
                <a:solidFill>
                  <a:srgbClr val="40B9D2"/>
                </a:solidFill>
                <a:effectLst/>
                <a:uLnTx/>
                <a:uFillTx/>
                <a:latin typeface="Corbel"/>
                <a:ea typeface="+mn-ea"/>
                <a:cs typeface="Corbel"/>
              </a:rPr>
              <a:t> </a:t>
            </a:r>
            <a:r>
              <a:rPr kumimoji="0" sz="2400" b="1" i="0" u="none" strike="noStrike" kern="0" cap="none" spc="0" normalizeH="0" baseline="0" noProof="0" dirty="0">
                <a:ln>
                  <a:noFill/>
                </a:ln>
                <a:solidFill>
                  <a:srgbClr val="40B9D2"/>
                </a:solidFill>
                <a:effectLst/>
                <a:uLnTx/>
                <a:uFillTx/>
                <a:latin typeface="Corbel"/>
                <a:ea typeface="+mn-ea"/>
                <a:cs typeface="Corbel"/>
              </a:rPr>
              <a:t>M.</a:t>
            </a:r>
            <a:r>
              <a:rPr kumimoji="0" sz="2400" b="1" i="0" u="none" strike="noStrike" kern="0" cap="none" spc="-80" normalizeH="0" baseline="0" noProof="0" dirty="0">
                <a:ln>
                  <a:noFill/>
                </a:ln>
                <a:solidFill>
                  <a:srgbClr val="40B9D2"/>
                </a:solidFill>
                <a:effectLst/>
                <a:uLnTx/>
                <a:uFillTx/>
                <a:latin typeface="Corbel"/>
                <a:ea typeface="+mn-ea"/>
                <a:cs typeface="Corbel"/>
              </a:rPr>
              <a:t> </a:t>
            </a:r>
            <a:r>
              <a:rPr kumimoji="0" sz="2400" b="1" i="0" u="none" strike="noStrike" kern="0" cap="none" spc="0" normalizeH="0" baseline="0" noProof="0" dirty="0">
                <a:ln>
                  <a:noFill/>
                </a:ln>
                <a:solidFill>
                  <a:srgbClr val="40B9D2"/>
                </a:solidFill>
                <a:effectLst/>
                <a:uLnTx/>
                <a:uFillTx/>
                <a:latin typeface="Corbel"/>
                <a:ea typeface="+mn-ea"/>
                <a:cs typeface="Corbel"/>
              </a:rPr>
              <a:t>SPELIC,</a:t>
            </a:r>
            <a:r>
              <a:rPr kumimoji="0" sz="2400" b="1" i="0" u="none" strike="noStrike" kern="0" cap="none" spc="-40" normalizeH="0" baseline="0" noProof="0" dirty="0">
                <a:ln>
                  <a:noFill/>
                </a:ln>
                <a:solidFill>
                  <a:srgbClr val="40B9D2"/>
                </a:solidFill>
                <a:effectLst/>
                <a:uLnTx/>
                <a:uFillTx/>
                <a:latin typeface="Corbel"/>
                <a:ea typeface="+mn-ea"/>
                <a:cs typeface="Corbel"/>
              </a:rPr>
              <a:t> </a:t>
            </a:r>
            <a:r>
              <a:rPr kumimoji="0" sz="2400" b="1" i="0" u="none" strike="noStrike" kern="0" cap="none" spc="-20" normalizeH="0" baseline="0" noProof="0" dirty="0">
                <a:ln>
                  <a:noFill/>
                </a:ln>
                <a:solidFill>
                  <a:srgbClr val="40B9D2"/>
                </a:solidFill>
                <a:effectLst/>
                <a:uLnTx/>
                <a:uFillTx/>
                <a:latin typeface="Corbel"/>
                <a:ea typeface="+mn-ea"/>
                <a:cs typeface="Corbel"/>
              </a:rPr>
              <a:t>LISW-</a:t>
            </a:r>
            <a:r>
              <a:rPr kumimoji="0" sz="2400" b="1" i="0" u="none" strike="noStrike" kern="0" cap="none" spc="0" normalizeH="0" baseline="0" noProof="0" dirty="0">
                <a:ln>
                  <a:noFill/>
                </a:ln>
                <a:solidFill>
                  <a:srgbClr val="40B9D2"/>
                </a:solidFill>
                <a:effectLst/>
                <a:uLnTx/>
                <a:uFillTx/>
                <a:latin typeface="Corbel"/>
                <a:ea typeface="+mn-ea"/>
                <a:cs typeface="Corbel"/>
              </a:rPr>
              <a:t>S</a:t>
            </a:r>
            <a:r>
              <a:rPr kumimoji="0" sz="2400" b="1" i="0" u="none" strike="noStrike" kern="0" cap="none" spc="-20" normalizeH="0" baseline="0" noProof="0" dirty="0">
                <a:ln>
                  <a:noFill/>
                </a:ln>
                <a:solidFill>
                  <a:srgbClr val="40B9D2"/>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a:t>
            </a:r>
            <a:r>
              <a:rPr kumimoji="0" sz="2400" b="0" i="0" u="none" strike="noStrike" kern="0" cap="none" spc="-40"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director</a:t>
            </a:r>
            <a:r>
              <a:rPr kumimoji="0" sz="2400" b="0" i="0" u="none" strike="noStrike" kern="0" cap="none" spc="-35"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of</a:t>
            </a:r>
            <a:r>
              <a:rPr kumimoji="0" sz="2400" b="0" i="0" u="none" strike="noStrike" kern="0" cap="none" spc="-50"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behavioral</a:t>
            </a:r>
            <a:r>
              <a:rPr kumimoji="0" sz="2400" b="0" i="0" u="none" strike="noStrike" kern="0" cap="none" spc="-30"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health</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9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hlinkClick r:id="rId3"/>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hlinkClick r:id="rId3"/>
              </a:rPr>
              <a:t> </a:t>
            </a:r>
            <a:r>
              <a:rPr kumimoji="0" sz="2000" b="0" i="0" u="sng" strike="noStrike" kern="0" cap="none" spc="-10" normalizeH="0" baseline="0" noProof="0" dirty="0">
                <a:ln>
                  <a:noFill/>
                </a:ln>
                <a:solidFill>
                  <a:srgbClr val="90BA22"/>
                </a:solidFill>
                <a:effectLst/>
                <a:uLnTx/>
                <a:uFill>
                  <a:solidFill>
                    <a:srgbClr val="90BA22"/>
                  </a:solidFill>
                </a:uFill>
                <a:latin typeface="Corbel"/>
                <a:ea typeface="+mn-ea"/>
                <a:cs typeface="Corbel"/>
                <a:hlinkClick r:id="rId3"/>
              </a:rPr>
              <a:t>aspelic@maydugancenter.org</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80" normalizeH="0" baseline="0" noProof="0" dirty="0">
                <a:ln>
                  <a:noFill/>
                </a:ln>
                <a:solidFill>
                  <a:srgbClr val="40B9D2"/>
                </a:solidFill>
                <a:effectLst/>
                <a:uLnTx/>
                <a:uFillTx/>
                <a:latin typeface="Segoe UI Symbol"/>
                <a:ea typeface="+mn-ea"/>
                <a:cs typeface="Segoe UI Symbol"/>
              </a:rPr>
              <a:t> </a:t>
            </a:r>
            <a:r>
              <a:rPr kumimoji="0" sz="2000" b="0" i="0" u="none" strike="noStrike" kern="0" cap="none" spc="-10" normalizeH="0" baseline="0" noProof="0" dirty="0">
                <a:ln>
                  <a:noFill/>
                </a:ln>
                <a:solidFill>
                  <a:srgbClr val="585858"/>
                </a:solidFill>
                <a:effectLst/>
                <a:uLnTx/>
                <a:uFillTx/>
                <a:latin typeface="Corbel"/>
                <a:ea typeface="+mn-ea"/>
                <a:cs typeface="Corbel"/>
              </a:rPr>
              <a:t>216-631-</a:t>
            </a:r>
            <a:r>
              <a:rPr kumimoji="0" sz="2000" b="0" i="0" u="none" strike="noStrike" kern="0" cap="none" spc="0" normalizeH="0" baseline="0" noProof="0" dirty="0">
                <a:ln>
                  <a:noFill/>
                </a:ln>
                <a:solidFill>
                  <a:srgbClr val="585858"/>
                </a:solidFill>
                <a:effectLst/>
                <a:uLnTx/>
                <a:uFillTx/>
                <a:latin typeface="Corbel"/>
                <a:ea typeface="+mn-ea"/>
                <a:cs typeface="Corbel"/>
              </a:rPr>
              <a:t>5800,</a:t>
            </a:r>
            <a:r>
              <a:rPr kumimoji="0" sz="2000" b="0" i="0" u="none" strike="noStrike" kern="0" cap="none" spc="-40" normalizeH="0" baseline="0" noProof="0" dirty="0">
                <a:ln>
                  <a:noFill/>
                </a:ln>
                <a:solidFill>
                  <a:srgbClr val="585858"/>
                </a:solidFill>
                <a:effectLst/>
                <a:uLnTx/>
                <a:uFillTx/>
                <a:latin typeface="Corbel"/>
                <a:ea typeface="+mn-ea"/>
                <a:cs typeface="Corbel"/>
              </a:rPr>
              <a:t> </a:t>
            </a:r>
            <a:r>
              <a:rPr kumimoji="0" sz="2000" b="0" i="0" u="none" strike="noStrike" kern="0" cap="none" spc="-20" normalizeH="0" baseline="0" noProof="0" dirty="0">
                <a:ln>
                  <a:noFill/>
                </a:ln>
                <a:solidFill>
                  <a:srgbClr val="585858"/>
                </a:solidFill>
                <a:effectLst/>
                <a:uLnTx/>
                <a:uFillTx/>
                <a:latin typeface="Corbel"/>
                <a:ea typeface="+mn-ea"/>
                <a:cs typeface="Corbel"/>
              </a:rPr>
              <a:t>x111</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
        <p:nvSpPr>
          <p:cNvPr id="7" name="object 7"/>
          <p:cNvSpPr txBox="1"/>
          <p:nvPr/>
        </p:nvSpPr>
        <p:spPr>
          <a:xfrm>
            <a:off x="3925315" y="4347484"/>
            <a:ext cx="4525645" cy="1398905"/>
          </a:xfrm>
          <a:prstGeom prst="rect">
            <a:avLst/>
          </a:prstGeom>
        </p:spPr>
        <p:txBody>
          <a:bodyPr vert="horz" wrap="square" lIns="0" tIns="162560" rIns="0" bIns="0" rtlCol="0">
            <a:spAutoFit/>
          </a:bodyPr>
          <a:lstStyle/>
          <a:p>
            <a:pPr marL="12700" marR="0" lvl="0" indent="0" algn="l" defTabSz="914400" rtl="0" eaLnBrk="1" fontAlgn="auto" latinLnBrk="0" hangingPunct="1">
              <a:lnSpc>
                <a:spcPct val="100000"/>
              </a:lnSpc>
              <a:spcBef>
                <a:spcPts val="1280"/>
              </a:spcBef>
              <a:spcAft>
                <a:spcPts val="0"/>
              </a:spcAft>
              <a:buClrTx/>
              <a:buSzTx/>
              <a:buFontTx/>
              <a:buNone/>
              <a:tabLst/>
              <a:defRPr/>
            </a:pPr>
            <a:r>
              <a:rPr kumimoji="0" sz="2400" b="1" i="0" u="none" strike="noStrike" kern="0" cap="none" spc="-25" normalizeH="0" baseline="0" noProof="0" dirty="0">
                <a:ln>
                  <a:noFill/>
                </a:ln>
                <a:solidFill>
                  <a:srgbClr val="40B9D2"/>
                </a:solidFill>
                <a:effectLst/>
                <a:uLnTx/>
                <a:uFillTx/>
                <a:latin typeface="Corbel"/>
                <a:ea typeface="+mn-ea"/>
                <a:cs typeface="Corbel"/>
              </a:rPr>
              <a:t>ANDY</a:t>
            </a:r>
            <a:r>
              <a:rPr kumimoji="0" sz="2400" b="1" i="0" u="none" strike="noStrike" kern="0" cap="none" spc="-160" normalizeH="0" baseline="0" noProof="0" dirty="0">
                <a:ln>
                  <a:noFill/>
                </a:ln>
                <a:solidFill>
                  <a:srgbClr val="40B9D2"/>
                </a:solidFill>
                <a:effectLst/>
                <a:uLnTx/>
                <a:uFillTx/>
                <a:latin typeface="Corbel"/>
                <a:ea typeface="+mn-ea"/>
                <a:cs typeface="Corbel"/>
              </a:rPr>
              <a:t> </a:t>
            </a:r>
            <a:r>
              <a:rPr kumimoji="0" sz="2400" b="1" i="0" u="none" strike="noStrike" kern="0" cap="none" spc="0" normalizeH="0" baseline="0" noProof="0" dirty="0">
                <a:ln>
                  <a:noFill/>
                </a:ln>
                <a:solidFill>
                  <a:srgbClr val="40B9D2"/>
                </a:solidFill>
                <a:effectLst/>
                <a:uLnTx/>
                <a:uFillTx/>
                <a:latin typeface="Corbel"/>
                <a:ea typeface="+mn-ea"/>
                <a:cs typeface="Corbel"/>
              </a:rPr>
              <a:t>TRARES</a:t>
            </a:r>
            <a:r>
              <a:rPr kumimoji="0" sz="2400" b="1" i="0" u="none" strike="noStrike" kern="0" cap="none" spc="-50" normalizeH="0" baseline="0" noProof="0" dirty="0">
                <a:ln>
                  <a:noFill/>
                </a:ln>
                <a:solidFill>
                  <a:srgbClr val="40B9D2"/>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a:t>
            </a:r>
            <a:r>
              <a:rPr kumimoji="0" sz="2400" b="0" i="0" u="none" strike="noStrike" kern="0" cap="none" spc="-45" normalizeH="0" baseline="0" noProof="0" dirty="0">
                <a:ln>
                  <a:noFill/>
                </a:ln>
                <a:solidFill>
                  <a:srgbClr val="585858"/>
                </a:solidFill>
                <a:effectLst/>
                <a:uLnTx/>
                <a:uFillTx/>
                <a:latin typeface="Corbel"/>
                <a:ea typeface="+mn-ea"/>
                <a:cs typeface="Corbel"/>
              </a:rPr>
              <a:t> </a:t>
            </a:r>
            <a:r>
              <a:rPr kumimoji="0" sz="2400" b="0" i="0" u="none" strike="noStrike" kern="0" cap="none" spc="0" normalizeH="0" baseline="0" noProof="0" dirty="0">
                <a:ln>
                  <a:noFill/>
                </a:ln>
                <a:solidFill>
                  <a:srgbClr val="585858"/>
                </a:solidFill>
                <a:effectLst/>
                <a:uLnTx/>
                <a:uFillTx/>
                <a:latin typeface="Corbel"/>
                <a:ea typeface="+mn-ea"/>
                <a:cs typeface="Corbel"/>
              </a:rPr>
              <a:t>executive</a:t>
            </a:r>
            <a:r>
              <a:rPr kumimoji="0" sz="2400" b="0" i="0" u="none" strike="noStrike" kern="0" cap="none" spc="-35" normalizeH="0" baseline="0" noProof="0" dirty="0">
                <a:ln>
                  <a:noFill/>
                </a:ln>
                <a:solidFill>
                  <a:srgbClr val="585858"/>
                </a:solidFill>
                <a:effectLst/>
                <a:uLnTx/>
                <a:uFillTx/>
                <a:latin typeface="Corbel"/>
                <a:ea typeface="+mn-ea"/>
                <a:cs typeface="Corbel"/>
              </a:rPr>
              <a:t> </a:t>
            </a:r>
            <a:r>
              <a:rPr kumimoji="0" sz="2400" b="0" i="0" u="none" strike="noStrike" kern="0" cap="none" spc="-10" normalizeH="0" baseline="0" noProof="0" dirty="0">
                <a:ln>
                  <a:noFill/>
                </a:ln>
                <a:solidFill>
                  <a:srgbClr val="585858"/>
                </a:solidFill>
                <a:effectLst/>
                <a:uLnTx/>
                <a:uFillTx/>
                <a:latin typeface="Corbel"/>
                <a:ea typeface="+mn-ea"/>
                <a:cs typeface="Corbel"/>
              </a:rPr>
              <a:t>director</a:t>
            </a:r>
            <a:endParaRPr kumimoji="0" sz="24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9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hlinkClick r:id="rId4"/>
              </a:rPr>
              <a:t>🞄</a:t>
            </a:r>
            <a:r>
              <a:rPr kumimoji="0" sz="2000" b="0" i="0" u="none" strike="noStrike" kern="0" cap="none" spc="155" normalizeH="0" baseline="0" noProof="0" dirty="0">
                <a:ln>
                  <a:noFill/>
                </a:ln>
                <a:solidFill>
                  <a:srgbClr val="40B9D2"/>
                </a:solidFill>
                <a:effectLst/>
                <a:uLnTx/>
                <a:uFillTx/>
                <a:latin typeface="Segoe UI Symbol"/>
                <a:ea typeface="+mn-ea"/>
                <a:cs typeface="Segoe UI Symbol"/>
                <a:hlinkClick r:id="rId4"/>
              </a:rPr>
              <a:t> </a:t>
            </a:r>
            <a:r>
              <a:rPr kumimoji="0" sz="2000" b="0" i="0" u="sng" strike="noStrike" kern="0" cap="none" spc="-10" normalizeH="0" baseline="0" noProof="0" dirty="0">
                <a:ln>
                  <a:noFill/>
                </a:ln>
                <a:solidFill>
                  <a:srgbClr val="90BA22"/>
                </a:solidFill>
                <a:effectLst/>
                <a:uLnTx/>
                <a:uFill>
                  <a:solidFill>
                    <a:srgbClr val="90BA22"/>
                  </a:solidFill>
                </a:uFill>
                <a:latin typeface="Corbel"/>
                <a:ea typeface="+mn-ea"/>
                <a:cs typeface="Corbel"/>
                <a:hlinkClick r:id="rId4"/>
              </a:rPr>
              <a:t>atrares@maydugancenter.org</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a:p>
            <a:pPr marL="12700" marR="0" lvl="0" indent="0" algn="l" defTabSz="914400" rtl="0" eaLnBrk="1" fontAlgn="auto" latinLnBrk="0" hangingPunct="1">
              <a:lnSpc>
                <a:spcPct val="100000"/>
              </a:lnSpc>
              <a:spcBef>
                <a:spcPts val="960"/>
              </a:spcBef>
              <a:spcAft>
                <a:spcPts val="0"/>
              </a:spcAft>
              <a:buClrTx/>
              <a:buSzTx/>
              <a:buFontTx/>
              <a:buNone/>
              <a:tabLst/>
              <a:defRPr/>
            </a:pPr>
            <a:r>
              <a:rPr kumimoji="0" sz="2000" b="0" i="0" u="none" strike="noStrike" kern="0" cap="none" spc="0" normalizeH="0" baseline="0" noProof="0" dirty="0">
                <a:ln>
                  <a:noFill/>
                </a:ln>
                <a:solidFill>
                  <a:srgbClr val="40B9D2"/>
                </a:solidFill>
                <a:effectLst/>
                <a:uLnTx/>
                <a:uFillTx/>
                <a:latin typeface="Segoe UI Symbol"/>
                <a:ea typeface="+mn-ea"/>
                <a:cs typeface="Segoe UI Symbol"/>
              </a:rPr>
              <a:t>🞄</a:t>
            </a:r>
            <a:r>
              <a:rPr kumimoji="0" sz="2000" b="0" i="0" u="none" strike="noStrike" kern="0" cap="none" spc="170" normalizeH="0" baseline="0" noProof="0" dirty="0">
                <a:ln>
                  <a:noFill/>
                </a:ln>
                <a:solidFill>
                  <a:srgbClr val="40B9D2"/>
                </a:solidFill>
                <a:effectLst/>
                <a:uLnTx/>
                <a:uFillTx/>
                <a:latin typeface="Segoe UI Symbol"/>
                <a:ea typeface="+mn-ea"/>
                <a:cs typeface="Segoe UI Symbol"/>
              </a:rPr>
              <a:t> </a:t>
            </a:r>
            <a:r>
              <a:rPr kumimoji="0" sz="2000" b="0" i="0" u="none" strike="noStrike" kern="0" cap="none" spc="-10" normalizeH="0" baseline="0" noProof="0" dirty="0">
                <a:ln>
                  <a:noFill/>
                </a:ln>
                <a:solidFill>
                  <a:srgbClr val="585858"/>
                </a:solidFill>
                <a:effectLst/>
                <a:uLnTx/>
                <a:uFillTx/>
                <a:latin typeface="Corbel"/>
                <a:ea typeface="+mn-ea"/>
                <a:cs typeface="Corbel"/>
              </a:rPr>
              <a:t>216-631-</a:t>
            </a:r>
            <a:r>
              <a:rPr kumimoji="0" sz="2000" b="0" i="0" u="none" strike="noStrike" kern="0" cap="none" spc="0" normalizeH="0" baseline="0" noProof="0" dirty="0">
                <a:ln>
                  <a:noFill/>
                </a:ln>
                <a:solidFill>
                  <a:srgbClr val="585858"/>
                </a:solidFill>
                <a:effectLst/>
                <a:uLnTx/>
                <a:uFillTx/>
                <a:latin typeface="Corbel"/>
                <a:ea typeface="+mn-ea"/>
                <a:cs typeface="Corbel"/>
              </a:rPr>
              <a:t>5800,</a:t>
            </a:r>
            <a:r>
              <a:rPr kumimoji="0" sz="2000" b="0" i="0" u="none" strike="noStrike" kern="0" cap="none" spc="-45" normalizeH="0" baseline="0" noProof="0" dirty="0">
                <a:ln>
                  <a:noFill/>
                </a:ln>
                <a:solidFill>
                  <a:srgbClr val="585858"/>
                </a:solidFill>
                <a:effectLst/>
                <a:uLnTx/>
                <a:uFillTx/>
                <a:latin typeface="Corbel"/>
                <a:ea typeface="+mn-ea"/>
                <a:cs typeface="Corbel"/>
              </a:rPr>
              <a:t> </a:t>
            </a:r>
            <a:r>
              <a:rPr kumimoji="0" sz="2000" b="0" i="0" u="none" strike="noStrike" kern="0" cap="none" spc="-20" normalizeH="0" baseline="0" noProof="0" dirty="0">
                <a:ln>
                  <a:noFill/>
                </a:ln>
                <a:solidFill>
                  <a:srgbClr val="585858"/>
                </a:solidFill>
                <a:effectLst/>
                <a:uLnTx/>
                <a:uFillTx/>
                <a:latin typeface="Corbel"/>
                <a:ea typeface="+mn-ea"/>
                <a:cs typeface="Corbel"/>
              </a:rPr>
              <a:t>x102</a:t>
            </a:r>
            <a:endParaRPr kumimoji="0" sz="2000" b="0" i="0" u="none" strike="noStrike" kern="0" cap="none" spc="0" normalizeH="0" baseline="0" noProof="0">
              <a:ln>
                <a:noFill/>
              </a:ln>
              <a:solidFill>
                <a:sysClr val="windowText" lastClr="000000"/>
              </a:solidFill>
              <a:effectLst/>
              <a:uLnTx/>
              <a:uFillTx/>
              <a:latin typeface="Corbel"/>
              <a:ea typeface="+mn-ea"/>
              <a:cs typeface="Corbel"/>
            </a:endParaRPr>
          </a:p>
        </p:txBody>
      </p:sp>
    </p:spTree>
    <p:extLst>
      <p:ext uri="{BB962C8B-B14F-4D97-AF65-F5344CB8AC3E}">
        <p14:creationId xmlns:p14="http://schemas.microsoft.com/office/powerpoint/2010/main" val="29240044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4" name="Picture 3"/>
          <p:cNvPicPr>
            <a:picLocks noChangeAspect="1"/>
          </p:cNvPicPr>
          <p:nvPr/>
        </p:nvPicPr>
        <p:blipFill>
          <a:blip r:embed="rId4"/>
          <a:stretch>
            <a:fillRect/>
          </a:stretch>
        </p:blipFill>
        <p:spPr>
          <a:xfrm>
            <a:off x="4281200" y="2977806"/>
            <a:ext cx="4125682" cy="847743"/>
          </a:xfrm>
          <a:prstGeom prst="rect">
            <a:avLst/>
          </a:prstGeom>
        </p:spPr>
      </p:pic>
    </p:spTree>
    <p:extLst>
      <p:ext uri="{BB962C8B-B14F-4D97-AF65-F5344CB8AC3E}">
        <p14:creationId xmlns:p14="http://schemas.microsoft.com/office/powerpoint/2010/main" val="98027417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8923867" cy="2306637"/>
          </a:xfrm>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9" name="Picture 18">
            <a:extLst>
              <a:ext uri="{FF2B5EF4-FFF2-40B4-BE49-F238E27FC236}">
                <a16:creationId xmlns:a16="http://schemas.microsoft.com/office/drawing/2014/main" id="{04E89FC9-31FE-39F3-5218-8D11436CBCED}"/>
              </a:ext>
            </a:extLst>
          </p:cNvPr>
          <p:cNvPicPr>
            <a:picLocks noChangeAspect="1"/>
          </p:cNvPicPr>
          <p:nvPr/>
        </p:nvPicPr>
        <p:blipFill>
          <a:blip r:embed="rId3"/>
          <a:stretch>
            <a:fillRect/>
          </a:stretch>
        </p:blipFill>
        <p:spPr>
          <a:xfrm>
            <a:off x="-232318" y="-522051"/>
            <a:ext cx="12440453" cy="7630532"/>
          </a:xfrm>
          <a:prstGeom prst="rect">
            <a:avLst/>
          </a:prstGeom>
        </p:spPr>
      </p:pic>
    </p:spTree>
    <p:extLst>
      <p:ext uri="{BB962C8B-B14F-4D97-AF65-F5344CB8AC3E}">
        <p14:creationId xmlns:p14="http://schemas.microsoft.com/office/powerpoint/2010/main" val="26576801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Content Placeholder 6" descr="Mountains and a lake">
            <a:extLst>
              <a:ext uri="{FF2B5EF4-FFF2-40B4-BE49-F238E27FC236}">
                <a16:creationId xmlns:a16="http://schemas.microsoft.com/office/drawing/2014/main" id="{DC7F2180-F587-EC48-C110-55B2174B3981}"/>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rcRect l="6589" r="-1" b="-1"/>
          <a:stretch/>
        </p:blipFill>
        <p:spPr>
          <a:xfrm>
            <a:off x="1" y="-1786756"/>
            <a:ext cx="12188950" cy="8644756"/>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7379210" y="-955040"/>
            <a:ext cx="4210301" cy="7305039"/>
          </a:xfrm>
        </p:spPr>
        <p:txBody>
          <a:bodyPr vert="horz" lIns="91440" tIns="45720" rIns="91440" bIns="45720" rtlCol="0" anchor="ctr">
            <a:normAutofit/>
          </a:bodyPr>
          <a:lstStyle/>
          <a:p>
            <a:pPr algn="ctr"/>
            <a:r>
              <a:rPr lang="en-US" sz="2000" b="1" dirty="0">
                <a:latin typeface="Times New Roman"/>
                <a:cs typeface="Times New Roman"/>
              </a:rPr>
              <a:t>MISSION STATEMENT</a:t>
            </a:r>
            <a:r>
              <a:rPr lang="en-US" sz="2000" b="1" dirty="0">
                <a:latin typeface="Times New Roman" panose="02020603050405020304" pitchFamily="18" charset="0"/>
                <a:cs typeface="Times New Roman" panose="02020603050405020304" pitchFamily="18" charset="0"/>
              </a:rPr>
              <a:t/>
            </a:r>
            <a:br>
              <a:rPr lang="en-US" sz="20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
            </a:r>
            <a:br>
              <a:rPr lang="en-US" sz="2000" b="1" dirty="0">
                <a:latin typeface="Times New Roman" panose="02020603050405020304" pitchFamily="18" charset="0"/>
                <a:cs typeface="Times New Roman" panose="02020603050405020304" pitchFamily="18" charset="0"/>
              </a:rPr>
            </a:br>
            <a:r>
              <a:rPr lang="en-US" sz="2000" dirty="0">
                <a:latin typeface="Times New Roman"/>
                <a:cs typeface="Times New Roman"/>
              </a:rPr>
              <a:t>Bon Secours Mercy Health extends the compassionate ministry of Jesus by improving the health and well-being of our communities and brings good help to those in need, especially people who are poor, dying and underserved</a:t>
            </a:r>
            <a:r>
              <a:rPr lang="en-US" sz="2000" b="1" dirty="0">
                <a:latin typeface="Times New Roman" panose="02020603050405020304" pitchFamily="18" charset="0"/>
                <a:cs typeface="Times New Roman" panose="02020603050405020304" pitchFamily="18" charset="0"/>
              </a:rPr>
              <a:t/>
            </a:r>
            <a:br>
              <a:rPr lang="en-US" sz="2000" b="1" dirty="0">
                <a:latin typeface="Times New Roman" panose="02020603050405020304" pitchFamily="18" charset="0"/>
                <a:cs typeface="Times New Roman" panose="02020603050405020304" pitchFamily="18" charset="0"/>
              </a:rPr>
            </a:br>
            <a:r>
              <a:rPr lang="en-US" sz="2000" b="1" dirty="0">
                <a:latin typeface="Times New Roman" panose="02020603050405020304" pitchFamily="18" charset="0"/>
                <a:cs typeface="Times New Roman" panose="02020603050405020304" pitchFamily="18" charset="0"/>
              </a:rPr>
              <a:t/>
            </a:r>
            <a:br>
              <a:rPr lang="en-US" sz="2000" b="1" dirty="0">
                <a:latin typeface="Times New Roman" panose="02020603050405020304" pitchFamily="18" charset="0"/>
                <a:cs typeface="Times New Roman" panose="02020603050405020304" pitchFamily="18" charset="0"/>
              </a:rPr>
            </a:br>
            <a:endParaRPr lang="en-US" sz="2000" b="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65756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10DD70-75BE-C2E9-376C-A8C5B64CF5E1}"/>
              </a:ext>
            </a:extLst>
          </p:cNvPr>
          <p:cNvSpPr txBox="1"/>
          <p:nvPr/>
        </p:nvSpPr>
        <p:spPr>
          <a:xfrm>
            <a:off x="170159" y="578334"/>
            <a:ext cx="60254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Calibri"/>
                <a:cs typeface="Calibri"/>
              </a:rPr>
              <a:t>Outpatient Ambulatory Health Services</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112C610-D011-FB93-9167-F30773ABD130}"/>
              </a:ext>
            </a:extLst>
          </p:cNvPr>
          <p:cNvSpPr txBox="1"/>
          <p:nvPr/>
        </p:nvSpPr>
        <p:spPr>
          <a:xfrm>
            <a:off x="170161" y="1432518"/>
            <a:ext cx="566371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Primary Care appointment assistance for the uninsured</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Laboratory cost assistance for the uninsured.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RN and LPN Coordination</a:t>
            </a:r>
          </a:p>
          <a:p>
            <a:pPr marL="800100" marR="0" lvl="1" indent="-342900" algn="l" defTabSz="914400" rtl="0" eaLnBrk="1" fontAlgn="auto" latinLnBrk="0" hangingPunct="1">
              <a:lnSpc>
                <a:spcPct val="100000"/>
              </a:lnSpc>
              <a:spcBef>
                <a:spcPts val="0"/>
              </a:spcBef>
              <a:spcAft>
                <a:spcPts val="0"/>
              </a:spcAft>
              <a:buClrTx/>
              <a:buSzTx/>
              <a:buFont typeface="Wingdings"/>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Intakes for established or newly diagnosed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Appointment and Lab Reminder Calls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1 X 1 Consultations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Education (Diagnoses, Lab Work, Medications and Vaccines—at length)</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Courtesy Med Box refills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Update Data Collection (Care Ware)</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ODH VMIT Follow Up Paperwork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4" name="TextBox 3">
            <a:extLst>
              <a:ext uri="{FF2B5EF4-FFF2-40B4-BE49-F238E27FC236}">
                <a16:creationId xmlns:a16="http://schemas.microsoft.com/office/drawing/2014/main" id="{D6CEF6E5-F861-75FF-1F2A-5C4640A63E39}"/>
              </a:ext>
            </a:extLst>
          </p:cNvPr>
          <p:cNvSpPr txBox="1"/>
          <p:nvPr/>
        </p:nvSpPr>
        <p:spPr>
          <a:xfrm>
            <a:off x="339994" y="5056150"/>
            <a:ext cx="557944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Calibri"/>
                <a:cs typeface="Calibri"/>
              </a:rPr>
              <a:t>This allows a more improved RETENTION in care, thus allowing our clients to become more engaged in their care and remain COMPLIANT.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Doctor speaking with elderly patient">
            <a:extLst>
              <a:ext uri="{FF2B5EF4-FFF2-40B4-BE49-F238E27FC236}">
                <a16:creationId xmlns:a16="http://schemas.microsoft.com/office/drawing/2014/main" id="{6D01B139-3AEA-F28D-D586-CE4632893B70}"/>
              </a:ext>
            </a:extLst>
          </p:cNvPr>
          <p:cNvPicPr>
            <a:picLocks noChangeAspect="1"/>
          </p:cNvPicPr>
          <p:nvPr/>
        </p:nvPicPr>
        <p:blipFill>
          <a:blip r:embed="rId3"/>
          <a:stretch>
            <a:fillRect/>
          </a:stretch>
        </p:blipFill>
        <p:spPr>
          <a:xfrm>
            <a:off x="6272563" y="118763"/>
            <a:ext cx="5919162" cy="66173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4991586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Placeholder 5" descr="Notebook and laptop on desk">
            <a:extLst>
              <a:ext uri="{FF2B5EF4-FFF2-40B4-BE49-F238E27FC236}">
                <a16:creationId xmlns:a16="http://schemas.microsoft.com/office/drawing/2014/main" id="{1586117E-A75F-F1A6-E716-4E583A772480}"/>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884" r="-1" b="-1"/>
          <a:stretch>
            <a:fillRect/>
          </a:stretch>
        </p:blipFill>
        <p:spPr>
          <a:xfrm>
            <a:off x="-1" y="10"/>
            <a:ext cx="12191999" cy="6857990"/>
          </a:xfrm>
          <a:prstGeom prst="rect">
            <a:avLst/>
          </a:prstGeom>
        </p:spPr>
      </p:pic>
      <p:sp>
        <p:nvSpPr>
          <p:cNvPr id="23" name="Rectangle 22">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114421-E85C-B366-7958-0699B5C5D095}"/>
              </a:ext>
            </a:extLst>
          </p:cNvPr>
          <p:cNvSpPr>
            <a:spLocks noGrp="1"/>
          </p:cNvSpPr>
          <p:nvPr>
            <p:ph type="title"/>
          </p:nvPr>
        </p:nvSpPr>
        <p:spPr>
          <a:xfrm>
            <a:off x="838200" y="1"/>
            <a:ext cx="3822189" cy="1490472"/>
          </a:xfrm>
        </p:spPr>
        <p:txBody>
          <a:bodyPr vert="horz" lIns="91440" tIns="45720" rIns="91440" bIns="45720" rtlCol="0" anchor="ctr">
            <a:normAutofit/>
          </a:bodyPr>
          <a:lstStyle/>
          <a:p>
            <a:r>
              <a:rPr lang="en-US" sz="4000" b="1" dirty="0"/>
              <a:t>MEDICAL CASE MANAGEMENT</a:t>
            </a:r>
          </a:p>
        </p:txBody>
      </p:sp>
      <p:sp>
        <p:nvSpPr>
          <p:cNvPr id="4" name="Text Placeholder 3">
            <a:extLst>
              <a:ext uri="{FF2B5EF4-FFF2-40B4-BE49-F238E27FC236}">
                <a16:creationId xmlns:a16="http://schemas.microsoft.com/office/drawing/2014/main" id="{5DE7D590-D235-EF20-70E7-7949E61FA719}"/>
              </a:ext>
            </a:extLst>
          </p:cNvPr>
          <p:cNvSpPr>
            <a:spLocks noGrp="1"/>
          </p:cNvSpPr>
          <p:nvPr>
            <p:ph type="body" sz="half" idx="2"/>
          </p:nvPr>
        </p:nvSpPr>
        <p:spPr>
          <a:xfrm>
            <a:off x="338328" y="1408176"/>
            <a:ext cx="4322061" cy="4882896"/>
          </a:xfrm>
        </p:spPr>
        <p:txBody>
          <a:bodyPr vert="horz" lIns="91440" tIns="45720" rIns="91440" bIns="45720" rtlCol="0" anchor="t">
            <a:noAutofit/>
          </a:bodyPr>
          <a:lstStyle/>
          <a:p>
            <a:pPr marL="171450" indent="-22860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Complete Intakes and Assessments of client needs</a:t>
            </a:r>
          </a:p>
          <a:p>
            <a:pPr marL="171450" indent="-228600">
              <a:buFont typeface="Arial" panose="020B0604020202020204" pitchFamily="34" charset="0"/>
              <a:buChar char="•"/>
            </a:pPr>
            <a:r>
              <a:rPr lang="en-US" sz="1400" dirty="0">
                <a:latin typeface="Times New Roman"/>
                <a:cs typeface="Times New Roman"/>
              </a:rPr>
              <a:t>Assist with Applications for clients to maintain </a:t>
            </a:r>
            <a:r>
              <a:rPr lang="en-US" sz="1400">
                <a:latin typeface="Times New Roman"/>
                <a:cs typeface="Times New Roman"/>
              </a:rPr>
              <a:t>or semedication </a:t>
            </a:r>
            <a:r>
              <a:rPr lang="en-US" sz="1400" dirty="0">
                <a:latin typeface="Times New Roman"/>
                <a:cs typeface="Times New Roman"/>
              </a:rPr>
              <a:t>assistance via ODAP/P.A.P.</a:t>
            </a:r>
          </a:p>
          <a:p>
            <a:pPr marL="171450" indent="-228600">
              <a:buFont typeface="Arial" panose="020B0604020202020204" pitchFamily="34" charset="0"/>
              <a:buChar char="•"/>
            </a:pPr>
            <a:r>
              <a:rPr lang="en-US" sz="1400" dirty="0">
                <a:latin typeface="Times New Roman"/>
                <a:cs typeface="Times New Roman"/>
              </a:rPr>
              <a:t>Coordination of services with Local Resources, to </a:t>
            </a:r>
            <a:r>
              <a:rPr lang="en-US" sz="1400">
                <a:latin typeface="Times New Roman"/>
                <a:cs typeface="Times New Roman"/>
              </a:rPr>
              <a:t>reach plan of care</a:t>
            </a:r>
            <a:r>
              <a:rPr lang="en-US" sz="1400" dirty="0">
                <a:latin typeface="Times New Roman"/>
                <a:cs typeface="Times New Roman"/>
              </a:rPr>
              <a:t> goals per ISP</a:t>
            </a:r>
          </a:p>
          <a:p>
            <a:pPr marL="628650" lvl="1" indent="-2286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ACA Navigation</a:t>
            </a:r>
          </a:p>
          <a:p>
            <a:pPr marL="628650" lvl="1" indent="-228600">
              <a:buFont typeface="Arial" panose="020B0604020202020204" pitchFamily="34" charset="0"/>
              <a:buChar char="•"/>
            </a:pPr>
            <a:r>
              <a:rPr lang="en-US">
                <a:latin typeface="Times New Roman"/>
                <a:cs typeface="Times New Roman"/>
              </a:rPr>
              <a:t>Insurance changes if needed</a:t>
            </a:r>
            <a:endParaRPr lang="en-US">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a:latin typeface="Times New Roman"/>
                <a:cs typeface="Times New Roman"/>
              </a:rPr>
              <a:t>Housing/Utility Assistance and Referrals </a:t>
            </a:r>
          </a:p>
          <a:p>
            <a:pPr marL="628650" lvl="1" indent="-228600">
              <a:buFont typeface="Arial" panose="020B0604020202020204" pitchFamily="34" charset="0"/>
              <a:buChar char="•"/>
            </a:pPr>
            <a:r>
              <a:rPr lang="en-US">
                <a:latin typeface="Times New Roman"/>
                <a:cs typeface="Times New Roman"/>
              </a:rPr>
              <a:t>Mental Health R</a:t>
            </a:r>
            <a:r>
              <a:rPr lang="en-US" dirty="0">
                <a:latin typeface="Times New Roman"/>
                <a:cs typeface="Times New Roman"/>
              </a:rPr>
              <a:t>eferrals or Consoling. </a:t>
            </a:r>
            <a:endParaRPr lang="en-US" dirty="0">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dirty="0">
                <a:latin typeface="Times New Roman"/>
                <a:cs typeface="Times New Roman"/>
              </a:rPr>
              <a:t>LCDJFS assistance as needed</a:t>
            </a:r>
            <a:endParaRPr lang="en-US">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a:latin typeface="Times New Roman"/>
                <a:cs typeface="Times New Roman"/>
              </a:rPr>
              <a:t>Dental Referral and follow up</a:t>
            </a:r>
            <a:endParaRPr lang="en-US">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a:latin typeface="Times New Roman"/>
                <a:cs typeface="Times New Roman"/>
              </a:rPr>
              <a:t>Social Security application as needed</a:t>
            </a:r>
            <a:endParaRPr lang="en-US">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a:latin typeface="Times New Roman"/>
                <a:cs typeface="Times New Roman"/>
              </a:rPr>
              <a:t>Legal Assistance Referrals</a:t>
            </a:r>
            <a:endParaRPr lang="en-US">
              <a:latin typeface="Times New Roman" panose="02020603050405020304" pitchFamily="18" charset="0"/>
              <a:cs typeface="Times New Roman" panose="02020603050405020304" pitchFamily="18" charset="0"/>
            </a:endParaRPr>
          </a:p>
          <a:p>
            <a:pPr marL="628650" lvl="1" indent="-2286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Transportation</a:t>
            </a:r>
          </a:p>
          <a:p>
            <a:pPr marL="628650" lvl="1" indent="-2286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Resource Linkage</a:t>
            </a:r>
          </a:p>
          <a:p>
            <a:pPr marL="171450" indent="-22860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Client Support– 1 x 1</a:t>
            </a:r>
          </a:p>
          <a:p>
            <a:pPr marL="171450" indent="-22860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Client Advocate</a:t>
            </a:r>
          </a:p>
          <a:p>
            <a:pPr lvl="1" indent="-2286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8448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E768E3-E177-558B-A576-F55CB4EC89F4}"/>
              </a:ext>
            </a:extLst>
          </p:cNvPr>
          <p:cNvSpPr txBox="1">
            <a:spLocks noGrp="1"/>
          </p:cNvSpPr>
          <p:nvPr>
            <p:ph idx="1"/>
          </p:nvPr>
        </p:nvSpPr>
        <p:spPr>
          <a:xfrm>
            <a:off x="838200" y="1825625"/>
            <a:ext cx="10515600" cy="5841599"/>
          </a:xfrm>
          <a:prstGeom prst="rect">
            <a:avLst/>
          </a:prstGeom>
          <a:noFill/>
        </p:spPr>
        <p:txBody>
          <a:bodyPr wrap="square" lIns="91440" tIns="45720" rIns="91440" bIns="45720" rtlCol="0" anchor="t">
            <a:spAutoFit/>
          </a:bodyPr>
          <a:lstStyle/>
          <a:p>
            <a:endParaRPr lang="en-US" sz="2000" dirty="0">
              <a:solidFill>
                <a:schemeClr val="bg1"/>
              </a:solidFill>
            </a:endParaRPr>
          </a:p>
          <a:p>
            <a:endParaRPr lang="en-US" sz="2000" dirty="0">
              <a:solidFill>
                <a:schemeClr val="bg1"/>
              </a:solidFill>
            </a:endParaRPr>
          </a:p>
          <a:p>
            <a:r>
              <a:rPr lang="en-US" sz="2000" dirty="0">
                <a:solidFill>
                  <a:schemeClr val="bg1"/>
                </a:solidFill>
              </a:rPr>
              <a:t>Support groups are offered once </a:t>
            </a:r>
          </a:p>
          <a:p>
            <a:r>
              <a:rPr lang="en-US" sz="2000" dirty="0">
                <a:solidFill>
                  <a:schemeClr val="bg1"/>
                </a:solidFill>
              </a:rPr>
              <a:t>   a month at The Valor Home.</a:t>
            </a:r>
            <a:endParaRPr lang="en-US" sz="2000" dirty="0">
              <a:solidFill>
                <a:schemeClr val="bg1"/>
              </a:solidFill>
              <a:cs typeface="Calibri"/>
            </a:endParaRPr>
          </a:p>
          <a:p>
            <a:endParaRPr lang="en-US" sz="2000" dirty="0">
              <a:solidFill>
                <a:schemeClr val="bg1"/>
              </a:solidFill>
              <a:latin typeface="Broadway" panose="04040905080B02020502" pitchFamily="82" charset="0"/>
            </a:endParaRPr>
          </a:p>
          <a:p>
            <a:r>
              <a:rPr lang="en-US" dirty="0">
                <a:solidFill>
                  <a:schemeClr val="bg1"/>
                </a:solidFill>
                <a:latin typeface="Broadway"/>
              </a:rPr>
              <a:t>This provides socialization and support for our patients.</a:t>
            </a:r>
          </a:p>
          <a:p>
            <a:endParaRPr lang="en-US" sz="2000" dirty="0">
              <a:solidFill>
                <a:schemeClr val="bg1"/>
              </a:solidFill>
            </a:endParaRPr>
          </a:p>
          <a:p>
            <a:r>
              <a:rPr lang="en-US" sz="2000" b="1" dirty="0">
                <a:solidFill>
                  <a:schemeClr val="bg1"/>
                </a:solidFill>
              </a:rPr>
              <a:t>     </a:t>
            </a:r>
            <a:r>
              <a:rPr lang="en-US" sz="2000" b="1" dirty="0">
                <a:solidFill>
                  <a:schemeClr val="bg1"/>
                </a:solidFill>
                <a:latin typeface="Avenir Next LT Pro Light"/>
              </a:rPr>
              <a:t>Education is provided via handouts, </a:t>
            </a:r>
            <a:endParaRPr lang="en-US" sz="2000" b="1" dirty="0">
              <a:solidFill>
                <a:schemeClr val="bg1"/>
              </a:solidFill>
              <a:latin typeface="Avenir Next LT Pro Light" panose="020B0304020202020204" pitchFamily="34" charset="0"/>
            </a:endParaRPr>
          </a:p>
          <a:p>
            <a:r>
              <a:rPr lang="en-US" sz="2000" b="1" dirty="0">
                <a:solidFill>
                  <a:schemeClr val="bg1"/>
                </a:solidFill>
                <a:latin typeface="Avenir Next LT Pro Light"/>
              </a:rPr>
              <a:t>     guest speakers, and group discussions.</a:t>
            </a:r>
          </a:p>
          <a:p>
            <a:r>
              <a:rPr lang="en-US" sz="2000" b="1" dirty="0">
                <a:solidFill>
                  <a:schemeClr val="bg1"/>
                </a:solidFill>
                <a:latin typeface="Avenir Next LT Pro Light"/>
              </a:rPr>
              <a:t>    </a:t>
            </a:r>
            <a:endParaRPr lang="en-US" sz="2000" b="1" dirty="0">
              <a:solidFill>
                <a:schemeClr val="bg1"/>
              </a:solidFill>
              <a:latin typeface="Avenir Next LT Pro Light" panose="020B0304020202020204" pitchFamily="34" charset="0"/>
            </a:endParaRPr>
          </a:p>
          <a:p>
            <a:r>
              <a:rPr lang="en-US" sz="2000" b="1" dirty="0">
                <a:solidFill>
                  <a:schemeClr val="bg1"/>
                </a:solidFill>
                <a:latin typeface="Avenir Next LT Pro Light"/>
              </a:rPr>
              <a:t>    Meal is provided</a:t>
            </a:r>
          </a:p>
          <a:p>
            <a:endParaRPr lang="en-US" sz="2000" b="1" dirty="0">
              <a:solidFill>
                <a:schemeClr val="bg1"/>
              </a:solidFill>
              <a:latin typeface="Avenir Next LT Pro Light" panose="020B0304020202020204" pitchFamily="34" charset="0"/>
            </a:endParaRPr>
          </a:p>
          <a:p>
            <a:pPr marL="0" indent="0">
              <a:buNone/>
            </a:pPr>
            <a:endParaRPr lang="en-US" dirty="0"/>
          </a:p>
        </p:txBody>
      </p:sp>
      <p:sp>
        <p:nvSpPr>
          <p:cNvPr id="6" name="TextBox 5">
            <a:extLst>
              <a:ext uri="{FF2B5EF4-FFF2-40B4-BE49-F238E27FC236}">
                <a16:creationId xmlns:a16="http://schemas.microsoft.com/office/drawing/2014/main" id="{80A5FE19-FA85-27E4-2DA7-181383B4A0AF}"/>
              </a:ext>
            </a:extLst>
          </p:cNvPr>
          <p:cNvSpPr txBox="1"/>
          <p:nvPr/>
        </p:nvSpPr>
        <p:spPr>
          <a:xfrm>
            <a:off x="170330" y="462698"/>
            <a:ext cx="11949951" cy="433965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Support groups are offered once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rPr>
              <a:t>   a month at The Valor Home.</a:t>
            </a:r>
            <a:endParaRPr kumimoji="0" lang="en-US" sz="2000" b="0" i="0" u="none" strike="noStrike" kern="0" cap="none" spc="0" normalizeH="0" baseline="0" noProof="0" dirty="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Broadway" panose="04040905080B02020502" pitchFamily="8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Broadway"/>
                <a:ea typeface="+mn-ea"/>
                <a:cs typeface="+mn-cs"/>
              </a:rPr>
              <a:t>This provides socialization and support for our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Calibri" panose="020F0502020204030204"/>
                <a:ea typeface="+mn-ea"/>
                <a:cs typeface="+mn-cs"/>
              </a:rPr>
              <a:t>     </a:t>
            </a:r>
            <a:r>
              <a:rPr kumimoji="0" lang="en-US" sz="2000" b="1" i="0" u="none" strike="noStrike" kern="0" cap="none" spc="0" normalizeH="0" baseline="0" noProof="0" dirty="0">
                <a:ln>
                  <a:noFill/>
                </a:ln>
                <a:solidFill>
                  <a:prstClr val="white"/>
                </a:solidFill>
                <a:effectLst/>
                <a:uLnTx/>
                <a:uFillTx/>
                <a:latin typeface="Avenir Next LT Pro Light"/>
                <a:ea typeface="+mn-ea"/>
                <a:cs typeface="+mn-cs"/>
              </a:rPr>
              <a:t>Education is provided via handouts, </a:t>
            </a:r>
            <a:endParaRPr kumimoji="0" lang="en-US" sz="2000" b="1" i="0" u="none" strike="noStrike" kern="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Avenir Next LT Pro Light"/>
                <a:ea typeface="+mn-ea"/>
                <a:cs typeface="+mn-cs"/>
              </a:rPr>
              <a:t>     guest speakers, and group discussions.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Avenir Next LT Pro Light"/>
                <a:ea typeface="+mn-ea"/>
                <a:cs typeface="+mn-cs"/>
              </a:rPr>
              <a:t>    </a:t>
            </a:r>
            <a:endParaRPr kumimoji="0" lang="en-US" sz="2000" b="1" i="0" u="none" strike="noStrike" kern="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Avenir Next LT Pro Light"/>
                <a:ea typeface="+mn-ea"/>
                <a:cs typeface="+mn-cs"/>
              </a:rPr>
              <a:t>    Meal is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Avenir Next LT Pro Light"/>
                <a:ea typeface="+mn-ea"/>
                <a:cs typeface="+mn-cs"/>
              </a:rPr>
              <a:t>    Transportation is offered as last resort. </a:t>
            </a:r>
            <a:endParaRPr kumimoji="0" lang="en-US" sz="2000" b="1" i="0" u="none" strike="noStrike" kern="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3EFC875-3F02-868B-C8D3-81D18B5789D8}"/>
              </a:ext>
            </a:extLst>
          </p:cNvPr>
          <p:cNvPicPr>
            <a:picLocks noChangeAspect="1"/>
          </p:cNvPicPr>
          <p:nvPr/>
        </p:nvPicPr>
        <p:blipFill>
          <a:blip r:embed="rId3"/>
          <a:stretch>
            <a:fillRect/>
          </a:stretch>
        </p:blipFill>
        <p:spPr>
          <a:xfrm>
            <a:off x="87871" y="1258636"/>
            <a:ext cx="12016257" cy="4340728"/>
          </a:xfrm>
          <a:prstGeom prst="rect">
            <a:avLst/>
          </a:prstGeom>
        </p:spPr>
      </p:pic>
      <p:sp>
        <p:nvSpPr>
          <p:cNvPr id="8" name="TextBox 7">
            <a:extLst>
              <a:ext uri="{FF2B5EF4-FFF2-40B4-BE49-F238E27FC236}">
                <a16:creationId xmlns:a16="http://schemas.microsoft.com/office/drawing/2014/main" id="{68DB4F30-226D-9C5D-1BB8-9FB3E63F13DE}"/>
              </a:ext>
            </a:extLst>
          </p:cNvPr>
          <p:cNvSpPr txBox="1"/>
          <p:nvPr/>
        </p:nvSpPr>
        <p:spPr>
          <a:xfrm>
            <a:off x="322730" y="615098"/>
            <a:ext cx="11949951" cy="433965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Support groups are offered once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 month at The Valor Home.</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Broadway" panose="04040905080B02020502" pitchFamily="8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Broadway"/>
                <a:ea typeface="+mn-ea"/>
                <a:cs typeface="+mn-cs"/>
              </a:rPr>
              <a:t>This provides socialization and support for our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prstClr val="white"/>
                </a:solidFill>
                <a:effectLst/>
                <a:uLnTx/>
                <a:uFillTx/>
                <a:latin typeface="Avenir Next LT Pro Light"/>
                <a:ea typeface="+mn-ea"/>
                <a:cs typeface="+mn-cs"/>
              </a:rPr>
              <a:t>Education is provided via handouts, </a:t>
            </a:r>
            <a:endParaRPr kumimoji="0" lang="en-US" sz="2000" b="1" i="0" u="none" strike="noStrike" kern="120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LT Pro Light"/>
                <a:ea typeface="+mn-ea"/>
                <a:cs typeface="+mn-cs"/>
              </a:rPr>
              <a:t>     guest speakers, and group discussions.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LT Pro Light"/>
                <a:ea typeface="+mn-ea"/>
                <a:cs typeface="+mn-cs"/>
              </a:rPr>
              <a:t>    </a:t>
            </a:r>
            <a:endParaRPr kumimoji="0" lang="en-US" sz="2000" b="1" i="0" u="none" strike="noStrike" kern="120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LT Pro Light"/>
                <a:ea typeface="+mn-ea"/>
                <a:cs typeface="+mn-cs"/>
              </a:rPr>
              <a:t>    Meal is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venir Next LT Pro Light"/>
                <a:ea typeface="+mn-ea"/>
                <a:cs typeface="+mn-cs"/>
              </a:rPr>
              <a:t>    Transportation is offered as last resort. </a:t>
            </a:r>
            <a:endParaRPr kumimoji="0" lang="en-US" sz="2000" b="1" i="0" u="none" strike="noStrike" kern="1200" cap="none" spc="0" normalizeH="0" baseline="0" noProof="0" dirty="0">
              <a:ln>
                <a:noFill/>
              </a:ln>
              <a:solidFill>
                <a:prstClr val="white"/>
              </a:solidFill>
              <a:effectLst/>
              <a:uLnTx/>
              <a:uFillTx/>
              <a:latin typeface="Avenir Next LT Pro Light" panose="020B03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0F9D37FE-C5B4-EFE6-3D10-B28F1E9AEF19}"/>
              </a:ext>
            </a:extLst>
          </p:cNvPr>
          <p:cNvPicPr>
            <a:picLocks noChangeAspect="1"/>
          </p:cNvPicPr>
          <p:nvPr/>
        </p:nvPicPr>
        <p:blipFill>
          <a:blip r:embed="rId3"/>
          <a:stretch>
            <a:fillRect/>
          </a:stretch>
        </p:blipFill>
        <p:spPr>
          <a:xfrm>
            <a:off x="240271" y="1411036"/>
            <a:ext cx="12016257" cy="4340728"/>
          </a:xfrm>
          <a:prstGeom prst="rect">
            <a:avLst/>
          </a:prstGeom>
        </p:spPr>
      </p:pic>
      <p:pic>
        <p:nvPicPr>
          <p:cNvPr id="15" name="Picture 14">
            <a:extLst>
              <a:ext uri="{FF2B5EF4-FFF2-40B4-BE49-F238E27FC236}">
                <a16:creationId xmlns:a16="http://schemas.microsoft.com/office/drawing/2014/main" id="{06D15BA7-86DA-05BF-B3CC-93658F5A1C0D}"/>
              </a:ext>
            </a:extLst>
          </p:cNvPr>
          <p:cNvPicPr>
            <a:picLocks noChangeAspect="1"/>
          </p:cNvPicPr>
          <p:nvPr/>
        </p:nvPicPr>
        <p:blipFill>
          <a:blip r:embed="rId3"/>
          <a:stretch>
            <a:fillRect/>
          </a:stretch>
        </p:blipFill>
        <p:spPr>
          <a:xfrm>
            <a:off x="392672" y="1563436"/>
            <a:ext cx="11591390" cy="4187250"/>
          </a:xfrm>
          <a:prstGeom prst="rect">
            <a:avLst/>
          </a:prstGeom>
        </p:spPr>
      </p:pic>
      <p:pic>
        <p:nvPicPr>
          <p:cNvPr id="16" name="Picture 15">
            <a:extLst>
              <a:ext uri="{FF2B5EF4-FFF2-40B4-BE49-F238E27FC236}">
                <a16:creationId xmlns:a16="http://schemas.microsoft.com/office/drawing/2014/main" id="{2AD715E7-20A7-3D05-E261-DD3F129E8D83}"/>
              </a:ext>
            </a:extLst>
          </p:cNvPr>
          <p:cNvPicPr>
            <a:picLocks noChangeAspect="1"/>
          </p:cNvPicPr>
          <p:nvPr/>
        </p:nvPicPr>
        <p:blipFill>
          <a:blip r:embed="rId4"/>
          <a:stretch>
            <a:fillRect/>
          </a:stretch>
        </p:blipFill>
        <p:spPr>
          <a:xfrm>
            <a:off x="49305" y="0"/>
            <a:ext cx="12192000" cy="6858000"/>
          </a:xfrm>
          <a:prstGeom prst="rect">
            <a:avLst/>
          </a:prstGeom>
        </p:spPr>
      </p:pic>
    </p:spTree>
    <p:extLst>
      <p:ext uri="{BB962C8B-B14F-4D97-AF65-F5344CB8AC3E}">
        <p14:creationId xmlns:p14="http://schemas.microsoft.com/office/powerpoint/2010/main" val="422134459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013FAB32-D1D6-C2B2-9A79-642F92A418EC}"/>
              </a:ext>
            </a:extLst>
          </p:cNvPr>
          <p:cNvPicPr>
            <a:picLocks noGrp="1" noChangeAspect="1"/>
          </p:cNvPicPr>
          <p:nvPr>
            <p:ph idx="1"/>
          </p:nvPr>
        </p:nvPicPr>
        <p:blipFill>
          <a:blip r:embed="rId3"/>
          <a:srcRect t="19"/>
          <a:stretch/>
        </p:blipFill>
        <p:spPr>
          <a:xfrm>
            <a:off x="-173716" y="1282"/>
            <a:ext cx="12365716" cy="6856718"/>
          </a:xfrm>
          <a:prstGeom prst="rect">
            <a:avLst/>
          </a:prstGeom>
        </p:spPr>
      </p:pic>
    </p:spTree>
    <p:extLst>
      <p:ext uri="{BB962C8B-B14F-4D97-AF65-F5344CB8AC3E}">
        <p14:creationId xmlns:p14="http://schemas.microsoft.com/office/powerpoint/2010/main" val="7120718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14ED94A-C85D-4CD3-4205-438D21CE6B38}"/>
              </a:ext>
              <a:ext uri="{C183D7F6-B498-43B3-948B-1728B52AA6E4}">
                <adec:decorative xmlns:adec="http://schemas.microsoft.com/office/drawing/2017/decorative" xmlns="" val="1"/>
              </a:ext>
            </a:extLst>
          </p:cNvPr>
          <p:cNvGrpSpPr>
            <a:grpSpLocks noChangeAspect="1"/>
          </p:cNvGrpSpPr>
          <p:nvPr>
            <p:extLst>
              <p:ext uri="{386F3935-93C4-4BCD-93E2-E3B085C9AB24}">
                <p16:designElem xmlns:p16="http://schemas.microsoft.com/office/powerpoint/2015/main" val="1"/>
              </p:ext>
            </p:extLst>
          </p:nvPr>
        </p:nvGrpSpPr>
        <p:grpSpPr>
          <a:xfrm>
            <a:off x="-250224" y="-131439"/>
            <a:ext cx="5293862" cy="6989439"/>
            <a:chOff x="-19217" y="-1"/>
            <a:chExt cx="5213267" cy="6883030"/>
          </a:xfrm>
        </p:grpSpPr>
        <p:sp>
          <p:nvSpPr>
            <p:cNvPr id="11" name="Rectangle 10">
              <a:extLst>
                <a:ext uri="{FF2B5EF4-FFF2-40B4-BE49-F238E27FC236}">
                  <a16:creationId xmlns:a16="http://schemas.microsoft.com/office/drawing/2014/main" id="{E642BDB2-BF67-1D53-1C70-0B41D709E485}"/>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8E0D8CE-5DBF-B664-EB48-C29BF8AB48E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FD140CE-7DE2-C88F-5EAE-F45EB69E6A8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57E87E3-413F-10EF-63D8-6016E986C966}"/>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title"/>
          </p:nvPr>
        </p:nvSpPr>
        <p:spPr>
          <a:xfrm>
            <a:off x="524477" y="759105"/>
            <a:ext cx="3759820" cy="1571904"/>
          </a:xfrm>
        </p:spPr>
        <p:txBody>
          <a:bodyPr vert="horz" lIns="91440" tIns="45720" rIns="91440" bIns="45720" rtlCol="0" anchor="b">
            <a:normAutofit/>
          </a:bodyPr>
          <a:lstStyle/>
          <a:p>
            <a:r>
              <a:rPr lang="en-US" kern="1200">
                <a:solidFill>
                  <a:srgbClr val="FFFFFF"/>
                </a:solidFill>
                <a:latin typeface="+mj-lt"/>
                <a:ea typeface="+mj-ea"/>
                <a:cs typeface="+mj-cs"/>
              </a:rPr>
              <a:t>Data</a:t>
            </a:r>
          </a:p>
        </p:txBody>
      </p:sp>
      <p:sp>
        <p:nvSpPr>
          <p:cNvPr id="3" name="Content Placeholder 2"/>
          <p:cNvSpPr>
            <a:spLocks noGrp="1"/>
          </p:cNvSpPr>
          <p:nvPr>
            <p:ph type="body" sz="half" idx="2"/>
          </p:nvPr>
        </p:nvSpPr>
        <p:spPr>
          <a:xfrm>
            <a:off x="524477" y="2530700"/>
            <a:ext cx="3759819" cy="3428210"/>
          </a:xfrm>
        </p:spPr>
        <p:txBody>
          <a:bodyPr vert="horz" lIns="91440" tIns="45720" rIns="91440" bIns="45720" rtlCol="0">
            <a:normAutofit/>
          </a:bodyPr>
          <a:lstStyle/>
          <a:p>
            <a:pPr indent="-228600">
              <a:buFont typeface="Arial" panose="020B0604020202020204" pitchFamily="34" charset="0"/>
              <a:buChar char="•"/>
            </a:pPr>
            <a:r>
              <a:rPr lang="en-US" sz="2000" dirty="0">
                <a:solidFill>
                  <a:srgbClr val="FFFFFF"/>
                </a:solidFill>
              </a:rPr>
              <a:t>Mercy Retention in care is 90.07%</a:t>
            </a:r>
          </a:p>
          <a:p>
            <a:pPr indent="-228600">
              <a:buFont typeface="Arial" panose="020B0604020202020204" pitchFamily="34" charset="0"/>
              <a:buChar char="•"/>
            </a:pPr>
            <a:r>
              <a:rPr lang="en-US" sz="2000" dirty="0">
                <a:solidFill>
                  <a:srgbClr val="FFFFFF"/>
                </a:solidFill>
              </a:rPr>
              <a:t>Viral Load suppression rate is 94.38%</a:t>
            </a:r>
          </a:p>
          <a:p>
            <a:pPr indent="-228600">
              <a:buFont typeface="Arial" panose="020B0604020202020204" pitchFamily="34" charset="0"/>
              <a:buChar char="•"/>
            </a:pPr>
            <a:r>
              <a:rPr lang="en-US" sz="2000" dirty="0">
                <a:solidFill>
                  <a:srgbClr val="FFFFFF"/>
                </a:solidFill>
              </a:rPr>
              <a:t>Prescription ART rate is 100%</a:t>
            </a:r>
          </a:p>
          <a:p>
            <a:pPr indent="-228600">
              <a:buFont typeface="Arial" panose="020B0604020202020204" pitchFamily="34" charset="0"/>
              <a:buChar char="•"/>
            </a:pPr>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p:txBody>
      </p:sp>
      <p:graphicFrame>
        <p:nvGraphicFramePr>
          <p:cNvPr id="8" name="Chart 7">
            <a:extLst>
              <a:ext uri="{FF2B5EF4-FFF2-40B4-BE49-F238E27FC236}">
                <a16:creationId xmlns:a16="http://schemas.microsoft.com/office/drawing/2014/main" id="{F5DB9517-4F7D-F4B4-0F49-645D61589F0B}"/>
              </a:ext>
            </a:extLst>
          </p:cNvPr>
          <p:cNvGraphicFramePr/>
          <p:nvPr>
            <p:extLst/>
          </p:nvPr>
        </p:nvGraphicFramePr>
        <p:xfrm>
          <a:off x="5136288" y="-56883"/>
          <a:ext cx="6912837" cy="684714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293043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r>
              <a:rPr lang="en-US" sz="4000">
                <a:solidFill>
                  <a:srgbClr val="FFFFFF"/>
                </a:solidFill>
              </a:rPr>
              <a:t>Highlights	</a:t>
            </a:r>
          </a:p>
        </p:txBody>
      </p:sp>
      <p:graphicFrame>
        <p:nvGraphicFramePr>
          <p:cNvPr id="5" name="Content Placeholder 2">
            <a:extLst>
              <a:ext uri="{FF2B5EF4-FFF2-40B4-BE49-F238E27FC236}">
                <a16:creationId xmlns:a16="http://schemas.microsoft.com/office/drawing/2014/main" id="{625FA5F2-7761-8D5E-1708-19C8E5F8EF9F}"/>
              </a:ext>
            </a:extLst>
          </p:cNvPr>
          <p:cNvGraphicFramePr>
            <a:graphicFrameLocks noGrp="1"/>
          </p:cNvGraphicFramePr>
          <p:nvPr>
            <p:ph idx="1"/>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742270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9588DA8-065E-4F6F-8EFD-43104AB2E0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B9DFCF3D-6D44-6777-3271-79EF7969C3F1}"/>
              </a:ext>
            </a:extLst>
          </p:cNvPr>
          <p:cNvSpPr>
            <a:spLocks noGrp="1"/>
          </p:cNvSpPr>
          <p:nvPr>
            <p:ph type="title"/>
          </p:nvPr>
        </p:nvSpPr>
        <p:spPr>
          <a:xfrm>
            <a:off x="466722" y="648638"/>
            <a:ext cx="3160177" cy="2985903"/>
          </a:xfrm>
        </p:spPr>
        <p:txBody>
          <a:bodyPr anchor="b">
            <a:normAutofit/>
          </a:bodyPr>
          <a:lstStyle/>
          <a:p>
            <a:pPr algn="ctr"/>
            <a:r>
              <a:rPr lang="en-US" sz="4000" dirty="0">
                <a:solidFill>
                  <a:srgbClr val="FFFFFF"/>
                </a:solidFill>
                <a:ea typeface="Calibri Light"/>
                <a:cs typeface="Calibri Light"/>
              </a:rPr>
              <a:t>Staff</a:t>
            </a:r>
            <a:endParaRPr lang="en-US" dirty="0"/>
          </a:p>
          <a:p>
            <a:pPr algn="r"/>
            <a:endParaRPr lang="en-US" sz="4000">
              <a:solidFill>
                <a:srgbClr val="FFFFFF"/>
              </a:solidFill>
              <a:ea typeface="Calibri Light"/>
              <a:cs typeface="Calibri Light"/>
            </a:endParaRPr>
          </a:p>
        </p:txBody>
      </p:sp>
      <p:sp>
        <p:nvSpPr>
          <p:cNvPr id="24" name="Content Placeholder 4">
            <a:extLst>
              <a:ext uri="{FF2B5EF4-FFF2-40B4-BE49-F238E27FC236}">
                <a16:creationId xmlns:a16="http://schemas.microsoft.com/office/drawing/2014/main" id="{8607D9CA-6FA6-FFFE-8B97-02CED95E77F5}"/>
              </a:ext>
            </a:extLst>
          </p:cNvPr>
          <p:cNvSpPr>
            <a:spLocks noGrp="1"/>
          </p:cNvSpPr>
          <p:nvPr>
            <p:ph idx="1"/>
          </p:nvPr>
        </p:nvSpPr>
        <p:spPr>
          <a:xfrm>
            <a:off x="4810259" y="227291"/>
            <a:ext cx="6493564" cy="6616965"/>
          </a:xfrm>
        </p:spPr>
        <p:txBody>
          <a:bodyPr vert="horz" lIns="91440" tIns="45720" rIns="91440" bIns="45720" rtlCol="0" anchor="ctr">
            <a:normAutofit/>
          </a:bodyPr>
          <a:lstStyle/>
          <a:p>
            <a:pPr marL="0" indent="0" algn="ctr">
              <a:spcBef>
                <a:spcPts val="0"/>
              </a:spcBef>
              <a:buNone/>
            </a:pPr>
            <a:r>
              <a:rPr lang="en-US" sz="2000" b="1" dirty="0">
                <a:ea typeface="+mn-lt"/>
                <a:cs typeface="+mn-lt"/>
              </a:rPr>
              <a:t>Medical </a:t>
            </a:r>
            <a:endParaRPr lang="en-US" sz="2000" b="1" dirty="0">
              <a:ea typeface="Calibri" panose="020F0502020204030204"/>
              <a:cs typeface="Calibri" panose="020F0502020204030204"/>
            </a:endParaRPr>
          </a:p>
          <a:p>
            <a:pPr marL="0" indent="0" algn="ctr">
              <a:spcBef>
                <a:spcPts val="0"/>
              </a:spcBef>
              <a:buNone/>
            </a:pPr>
            <a:endParaRPr lang="en-US" sz="2000">
              <a:ea typeface="+mn-lt"/>
              <a:cs typeface="+mn-lt"/>
            </a:endParaRPr>
          </a:p>
          <a:p>
            <a:pPr lvl="1" algn="ctr">
              <a:spcBef>
                <a:spcPts val="0"/>
              </a:spcBef>
              <a:buFont typeface="Wingdings" panose="020B0604020202020204" pitchFamily="34" charset="0"/>
              <a:buChar char="Ø"/>
            </a:pPr>
            <a:r>
              <a:rPr lang="en-US" sz="2000">
                <a:ea typeface="+mn-lt"/>
                <a:cs typeface="+mn-lt"/>
              </a:rPr>
              <a:t> Summer Barnett RN- Program Supervisor</a:t>
            </a:r>
            <a:r>
              <a:rPr lang="en-US" sz="2000" dirty="0">
                <a:ea typeface="+mn-lt"/>
                <a:cs typeface="+mn-lt"/>
              </a:rPr>
              <a:t>  </a:t>
            </a:r>
          </a:p>
          <a:p>
            <a:pPr lvl="1" algn="ctr">
              <a:spcBef>
                <a:spcPts val="0"/>
              </a:spcBef>
              <a:buFont typeface="Wingdings" panose="020B0604020202020204" pitchFamily="34" charset="0"/>
              <a:buChar char="Ø"/>
            </a:pPr>
            <a:endParaRPr lang="en-US" sz="2000">
              <a:ea typeface="+mn-lt"/>
              <a:cs typeface="+mn-lt"/>
            </a:endParaRPr>
          </a:p>
          <a:p>
            <a:pPr algn="ctr">
              <a:spcBef>
                <a:spcPts val="0"/>
              </a:spcBef>
              <a:buFont typeface="Wingdings" panose="020B0604020202020204" pitchFamily="34" charset="0"/>
              <a:buChar char="Ø"/>
            </a:pPr>
            <a:r>
              <a:rPr lang="en-US" sz="2000" dirty="0">
                <a:ea typeface="+mn-lt"/>
                <a:cs typeface="+mn-lt"/>
              </a:rPr>
              <a:t> Stephaine Fillyaw LPN – Nurse Coordinator</a:t>
            </a:r>
          </a:p>
          <a:p>
            <a:pPr algn="ctr">
              <a:spcBef>
                <a:spcPts val="0"/>
              </a:spcBef>
              <a:buFont typeface="Wingdings" panose="020B0604020202020204" pitchFamily="34" charset="0"/>
              <a:buChar char="Ø"/>
            </a:pPr>
            <a:endParaRPr lang="en-US" sz="2000" dirty="0">
              <a:ea typeface="+mn-lt"/>
              <a:cs typeface="+mn-lt"/>
            </a:endParaRPr>
          </a:p>
          <a:p>
            <a:pPr algn="ctr">
              <a:spcBef>
                <a:spcPts val="0"/>
              </a:spcBef>
              <a:buFont typeface="Wingdings" panose="020B0604020202020204" pitchFamily="34" charset="0"/>
              <a:buChar char="Ø"/>
            </a:pPr>
            <a:endParaRPr lang="en-US" sz="2000" dirty="0">
              <a:ea typeface="+mn-lt"/>
              <a:cs typeface="+mn-lt"/>
            </a:endParaRPr>
          </a:p>
          <a:p>
            <a:pPr algn="ctr">
              <a:spcBef>
                <a:spcPts val="0"/>
              </a:spcBef>
              <a:buFont typeface="Wingdings" panose="020B0604020202020204" pitchFamily="34" charset="0"/>
              <a:buChar char="Ø"/>
            </a:pPr>
            <a:endParaRPr lang="en-US" sz="2000">
              <a:ea typeface="+mn-lt"/>
              <a:cs typeface="+mn-lt"/>
            </a:endParaRPr>
          </a:p>
          <a:p>
            <a:pPr marL="0" indent="0" algn="ctr">
              <a:spcBef>
                <a:spcPts val="0"/>
              </a:spcBef>
              <a:buNone/>
            </a:pPr>
            <a:r>
              <a:rPr lang="en-US" sz="2000" dirty="0">
                <a:ea typeface="+mn-lt"/>
                <a:cs typeface="+mn-lt"/>
              </a:rPr>
              <a:t> </a:t>
            </a:r>
            <a:r>
              <a:rPr lang="en-US" sz="2000" b="1" dirty="0">
                <a:ea typeface="+mn-lt"/>
                <a:cs typeface="+mn-lt"/>
              </a:rPr>
              <a:t>Medical Case Management</a:t>
            </a:r>
            <a:endParaRPr lang="en-US" sz="2000" b="1" dirty="0">
              <a:ea typeface="Calibri" panose="020F0502020204030204"/>
              <a:cs typeface="Calibri" panose="020F0502020204030204"/>
            </a:endParaRPr>
          </a:p>
          <a:p>
            <a:pPr marL="0" indent="0" algn="ctr">
              <a:spcBef>
                <a:spcPts val="0"/>
              </a:spcBef>
              <a:buNone/>
            </a:pPr>
            <a:endParaRPr lang="en-US" sz="2000">
              <a:ea typeface="+mn-lt"/>
              <a:cs typeface="+mn-lt"/>
            </a:endParaRPr>
          </a:p>
          <a:p>
            <a:pPr lvl="1" algn="ctr">
              <a:spcBef>
                <a:spcPts val="0"/>
              </a:spcBef>
              <a:buFont typeface="Wingdings" panose="020B0604020202020204" pitchFamily="34" charset="0"/>
              <a:buChar char="Ø"/>
            </a:pPr>
            <a:r>
              <a:rPr lang="en-US" sz="2000" dirty="0">
                <a:ea typeface="+mn-lt"/>
                <a:cs typeface="+mn-lt"/>
              </a:rPr>
              <a:t>Teresa Yuzon – MSSA, LSW– Case Manager</a:t>
            </a:r>
          </a:p>
          <a:p>
            <a:pPr lvl="1" algn="ctr">
              <a:spcBef>
                <a:spcPts val="0"/>
              </a:spcBef>
              <a:buFont typeface="Wingdings" panose="020B0604020202020204" pitchFamily="34" charset="0"/>
              <a:buChar char="Ø"/>
            </a:pPr>
            <a:endParaRPr lang="en-US" sz="2000" dirty="0">
              <a:ea typeface="+mn-lt"/>
              <a:cs typeface="+mn-lt"/>
            </a:endParaRPr>
          </a:p>
          <a:p>
            <a:pPr lvl="1" algn="ctr">
              <a:spcBef>
                <a:spcPts val="0"/>
              </a:spcBef>
              <a:buFont typeface="Wingdings" panose="020B0604020202020204" pitchFamily="34" charset="0"/>
              <a:buChar char="Ø"/>
            </a:pPr>
            <a:endParaRPr lang="en-US" sz="2000" dirty="0">
              <a:ea typeface="Calibri"/>
              <a:cs typeface="Calibri"/>
            </a:endParaRPr>
          </a:p>
          <a:p>
            <a:pPr marL="457200" lvl="1" indent="0" algn="ctr">
              <a:spcBef>
                <a:spcPts val="0"/>
              </a:spcBef>
              <a:buNone/>
            </a:pPr>
            <a:r>
              <a:rPr lang="en-US" sz="2000" b="1" dirty="0">
                <a:ea typeface="+mn-lt"/>
                <a:cs typeface="+mn-lt"/>
              </a:rPr>
              <a:t>Contact Information</a:t>
            </a:r>
          </a:p>
          <a:p>
            <a:pPr marL="457200" lvl="1" indent="0" algn="ctr">
              <a:spcBef>
                <a:spcPts val="0"/>
              </a:spcBef>
              <a:buNone/>
            </a:pPr>
            <a:endParaRPr lang="en-US" dirty="0">
              <a:ea typeface="+mn-lt"/>
              <a:cs typeface="+mn-lt"/>
            </a:endParaRPr>
          </a:p>
          <a:p>
            <a:pPr lvl="2" algn="ctr">
              <a:spcBef>
                <a:spcPts val="0"/>
              </a:spcBef>
              <a:buFont typeface="Wingdings" panose="020B0604020202020204" pitchFamily="34" charset="0"/>
              <a:buChar char="v"/>
            </a:pPr>
            <a:r>
              <a:rPr lang="en-US" dirty="0">
                <a:ea typeface="+mn-lt"/>
                <a:cs typeface="+mn-lt"/>
              </a:rPr>
              <a:t> 3600 Kolbe Rd Lorain 44053 STE 208</a:t>
            </a:r>
          </a:p>
          <a:p>
            <a:pPr marL="914400" lvl="2" indent="0" algn="ctr">
              <a:spcBef>
                <a:spcPts val="0"/>
              </a:spcBef>
              <a:buNone/>
            </a:pPr>
            <a:r>
              <a:rPr lang="en-US" dirty="0">
                <a:ea typeface="+mn-lt"/>
                <a:cs typeface="+mn-lt"/>
              </a:rPr>
              <a:t> (P) 440-233-0138 Ext. 2</a:t>
            </a:r>
          </a:p>
          <a:p>
            <a:pPr marL="914400" lvl="2" indent="0" algn="ctr">
              <a:spcBef>
                <a:spcPts val="0"/>
              </a:spcBef>
              <a:buNone/>
            </a:pPr>
            <a:r>
              <a:rPr lang="en-US" dirty="0">
                <a:ea typeface="+mn-lt"/>
                <a:cs typeface="+mn-lt"/>
              </a:rPr>
              <a:t> (F) 440-233-1051</a:t>
            </a:r>
            <a:endParaRPr lang="en-US" dirty="0">
              <a:ea typeface="Calibri" panose="020F0502020204030204"/>
              <a:cs typeface="Calibri" panose="020F0502020204030204"/>
            </a:endParaRPr>
          </a:p>
          <a:p>
            <a:pPr lvl="1" algn="ctr">
              <a:spcBef>
                <a:spcPts val="0"/>
              </a:spcBef>
              <a:buFont typeface="Wingdings" panose="020B0604020202020204" pitchFamily="34" charset="0"/>
              <a:buChar char="Ø"/>
            </a:pPr>
            <a:endParaRPr lang="en-US" sz="2000">
              <a:ea typeface="Calibri"/>
              <a:cs typeface="Calibri"/>
            </a:endParaRPr>
          </a:p>
          <a:p>
            <a:pPr lvl="1" algn="ctr">
              <a:spcBef>
                <a:spcPts val="0"/>
              </a:spcBef>
              <a:buFont typeface="Wingdings" panose="020B0604020202020204" pitchFamily="34" charset="0"/>
              <a:buChar char="Ø"/>
            </a:pPr>
            <a:endParaRPr lang="en-US" sz="2000">
              <a:ea typeface="Calibri"/>
              <a:cs typeface="Calibri"/>
            </a:endParaRPr>
          </a:p>
          <a:p>
            <a:pPr lvl="1" algn="ctr">
              <a:spcBef>
                <a:spcPts val="0"/>
              </a:spcBef>
              <a:buFont typeface="Wingdings" panose="020B0604020202020204" pitchFamily="34" charset="0"/>
              <a:buChar char="Ø"/>
            </a:pPr>
            <a:endParaRPr lang="en-US" sz="2000">
              <a:ea typeface="Calibri"/>
              <a:cs typeface="Calibri"/>
            </a:endParaRPr>
          </a:p>
          <a:p>
            <a:pPr algn="ctr">
              <a:buFont typeface="Wingdings" panose="020B0604020202020204" pitchFamily="34" charset="0"/>
              <a:buChar char="Ø"/>
            </a:pPr>
            <a:endParaRPr lang="en-US" sz="2000">
              <a:ea typeface="Calibri"/>
              <a:cs typeface="Calibri"/>
            </a:endParaRPr>
          </a:p>
        </p:txBody>
      </p:sp>
    </p:spTree>
    <p:extLst>
      <p:ext uri="{BB962C8B-B14F-4D97-AF65-F5344CB8AC3E}">
        <p14:creationId xmlns:p14="http://schemas.microsoft.com/office/powerpoint/2010/main" val="36747583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6" name="Picture 5" descr="crocus, &lt;strong&gt;flower&lt;/strong&gt;, &lt;strong&gt;spring&lt;/strong&gt;, &lt;strong&gt;spring&lt;/strong&gt; &lt;strong&gt;flower&lt;/strong&gt;, blossom, bloom, purple, early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
            <a:ext cx="12192000" cy="8160327"/>
          </a:xfrm>
          <a:prstGeom prst="rect">
            <a:avLst/>
          </a:prstGeom>
        </p:spPr>
      </p:pic>
      <p:sp>
        <p:nvSpPr>
          <p:cNvPr id="12" name="Google Shape;217;p29"/>
          <p:cNvSpPr txBox="1"/>
          <p:nvPr/>
        </p:nvSpPr>
        <p:spPr>
          <a:xfrm>
            <a:off x="2475036" y="733220"/>
            <a:ext cx="7241927" cy="116801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14992"/>
              </a:lnSpc>
              <a:spcBef>
                <a:spcPts val="0"/>
              </a:spcBef>
              <a:spcAft>
                <a:spcPts val="0"/>
              </a:spcAft>
              <a:buClrTx/>
              <a:buSzTx/>
              <a:buFontTx/>
              <a:buNone/>
              <a:tabLst/>
              <a:defRPr/>
            </a:pPr>
            <a:r>
              <a:rPr kumimoji="0" lang="en" sz="6600" b="1" i="0" u="none" strike="noStrike" kern="1200" cap="none" spc="0" normalizeH="0" baseline="0" noProof="0" dirty="0" smtClean="0">
                <a:ln>
                  <a:noFill/>
                </a:ln>
                <a:solidFill>
                  <a:schemeClr val="bg1"/>
                </a:solidFill>
                <a:effectLst/>
                <a:uLnTx/>
                <a:uFillTx/>
                <a:latin typeface="Calibri" panose="020F0502020204030204"/>
                <a:ea typeface="+mn-ea"/>
                <a:cs typeface="+mn-cs"/>
              </a:rPr>
              <a:t>10 Minute Break</a:t>
            </a:r>
            <a:endParaRPr kumimoji="0" sz="66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213919"/>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3990681" y="2628788"/>
            <a:ext cx="4210638" cy="1600423"/>
          </a:xfrm>
          <a:prstGeom prst="rect">
            <a:avLst/>
          </a:prstGeom>
        </p:spPr>
      </p:pic>
    </p:spTree>
    <p:extLst>
      <p:ext uri="{BB962C8B-B14F-4D97-AF65-F5344CB8AC3E}">
        <p14:creationId xmlns:p14="http://schemas.microsoft.com/office/powerpoint/2010/main" val="85452196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69579" y="5984673"/>
            <a:ext cx="7484745" cy="269875"/>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800" b="0" i="1" u="none" strike="noStrike" kern="0" cap="none" spc="0" normalizeH="0" baseline="0" noProof="0" dirty="0">
                <a:ln>
                  <a:noFill/>
                </a:ln>
                <a:solidFill>
                  <a:srgbClr val="005DAB"/>
                </a:solidFill>
                <a:effectLst/>
                <a:uLnTx/>
                <a:uFillTx/>
                <a:latin typeface="Calibri"/>
                <a:cs typeface="Calibri"/>
              </a:rPr>
              <a:t>The</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following</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report</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is</a:t>
            </a:r>
            <a:r>
              <a:rPr kumimoji="0" sz="800" b="0" i="1" u="none" strike="noStrike" kern="0" cap="none" spc="-2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proprietary </a:t>
            </a:r>
            <a:r>
              <a:rPr kumimoji="0" sz="800" b="0" i="1" u="none" strike="noStrike" kern="0" cap="none" spc="-10" normalizeH="0" baseline="0" noProof="0" dirty="0">
                <a:ln>
                  <a:noFill/>
                </a:ln>
                <a:solidFill>
                  <a:srgbClr val="005DAB"/>
                </a:solidFill>
                <a:effectLst/>
                <a:uLnTx/>
                <a:uFillTx/>
                <a:latin typeface="Calibri"/>
                <a:cs typeface="Calibri"/>
              </a:rPr>
              <a:t>information</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and</a:t>
            </a:r>
            <a:r>
              <a:rPr kumimoji="0" sz="800" b="0" i="1" u="none" strike="noStrike" kern="0" cap="none" spc="-10" normalizeH="0" baseline="0" noProof="0" dirty="0">
                <a:ln>
                  <a:noFill/>
                </a:ln>
                <a:solidFill>
                  <a:srgbClr val="005DAB"/>
                </a:solidFill>
                <a:effectLst/>
                <a:uLnTx/>
                <a:uFillTx/>
                <a:latin typeface="Calibri"/>
                <a:cs typeface="Calibri"/>
              </a:rPr>
              <a:t> constitutes</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trade</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secrets</a:t>
            </a:r>
            <a:r>
              <a:rPr kumimoji="0" sz="800" b="0" i="1" u="none" strike="noStrike" kern="0" cap="none" spc="-2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of</a:t>
            </a:r>
            <a:r>
              <a:rPr kumimoji="0" sz="800" b="0" i="1" u="none" strike="noStrike" kern="0" cap="none" spc="-1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the</a:t>
            </a:r>
            <a:r>
              <a:rPr kumimoji="0" sz="800" b="0" i="1" u="none" strike="noStrike" kern="0" cap="none" spc="-10" normalizeH="0" baseline="0" noProof="0" dirty="0">
                <a:ln>
                  <a:noFill/>
                </a:ln>
                <a:solidFill>
                  <a:srgbClr val="005DAB"/>
                </a:solidFill>
                <a:effectLst/>
                <a:uLnTx/>
                <a:uFillTx/>
                <a:latin typeface="Calibri"/>
                <a:cs typeface="Calibri"/>
              </a:rPr>
              <a:t> MetroHealth </a:t>
            </a:r>
            <a:r>
              <a:rPr kumimoji="0" sz="800" b="0" i="1" u="none" strike="noStrike" kern="0" cap="none" spc="0" normalizeH="0" baseline="0" noProof="0" dirty="0">
                <a:ln>
                  <a:noFill/>
                </a:ln>
                <a:solidFill>
                  <a:srgbClr val="005DAB"/>
                </a:solidFill>
                <a:effectLst/>
                <a:uLnTx/>
                <a:uFillTx/>
                <a:latin typeface="Calibri"/>
                <a:cs typeface="Calibri"/>
              </a:rPr>
              <a:t>System</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and</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may</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not</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be</a:t>
            </a:r>
            <a:r>
              <a:rPr kumimoji="0" sz="800" b="0" i="1" u="none" strike="noStrike" kern="0" cap="none" spc="-2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disclosed</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in</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whole</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or</a:t>
            </a:r>
            <a:r>
              <a:rPr kumimoji="0" sz="800" b="0" i="1" u="none" strike="noStrike" kern="0" cap="none" spc="-2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part</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to</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any</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10" normalizeH="0" baseline="0" noProof="0" dirty="0">
                <a:ln>
                  <a:noFill/>
                </a:ln>
                <a:solidFill>
                  <a:srgbClr val="005DAB"/>
                </a:solidFill>
                <a:effectLst/>
                <a:uLnTx/>
                <a:uFillTx/>
                <a:latin typeface="Calibri"/>
                <a:cs typeface="Calibri"/>
              </a:rPr>
              <a:t>external </a:t>
            </a:r>
            <a:r>
              <a:rPr kumimoji="0" sz="800" b="0" i="1" u="none" strike="noStrike" kern="0" cap="none" spc="0" normalizeH="0" baseline="0" noProof="0" dirty="0">
                <a:ln>
                  <a:noFill/>
                </a:ln>
                <a:solidFill>
                  <a:srgbClr val="005DAB"/>
                </a:solidFill>
                <a:effectLst/>
                <a:uLnTx/>
                <a:uFillTx/>
                <a:latin typeface="Calibri"/>
                <a:cs typeface="Calibri"/>
              </a:rPr>
              <a:t>parties</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without</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25" normalizeH="0" baseline="0" noProof="0" dirty="0">
                <a:ln>
                  <a:noFill/>
                </a:ln>
                <a:solidFill>
                  <a:srgbClr val="005DAB"/>
                </a:solidFill>
                <a:effectLst/>
                <a:uLnTx/>
                <a:uFillTx/>
                <a:latin typeface="Calibri"/>
                <a:cs typeface="Calibri"/>
              </a:rPr>
              <a:t>the</a:t>
            </a:r>
            <a:r>
              <a:rPr kumimoji="0" sz="800" b="0" i="1" u="none" strike="noStrike" kern="0" cap="none" spc="500" normalizeH="0" baseline="0" noProof="0" dirty="0">
                <a:ln>
                  <a:noFill/>
                </a:ln>
                <a:solidFill>
                  <a:srgbClr val="005DAB"/>
                </a:solidFill>
                <a:effectLst/>
                <a:uLnTx/>
                <a:uFillTx/>
                <a:latin typeface="Calibri"/>
                <a:cs typeface="Calibri"/>
              </a:rPr>
              <a:t> </a:t>
            </a:r>
            <a:r>
              <a:rPr kumimoji="0" sz="800" b="0" i="1" u="none" strike="noStrike" kern="0" cap="none" spc="-10" normalizeH="0" baseline="0" noProof="0" dirty="0">
                <a:ln>
                  <a:noFill/>
                </a:ln>
                <a:solidFill>
                  <a:srgbClr val="005DAB"/>
                </a:solidFill>
                <a:effectLst/>
                <a:uLnTx/>
                <a:uFillTx/>
                <a:latin typeface="Calibri"/>
                <a:cs typeface="Calibri"/>
              </a:rPr>
              <a:t>express </a:t>
            </a:r>
            <a:r>
              <a:rPr kumimoji="0" sz="800" b="0" i="1" u="none" strike="noStrike" kern="0" cap="none" spc="0" normalizeH="0" baseline="0" noProof="0" dirty="0">
                <a:ln>
                  <a:noFill/>
                </a:ln>
                <a:solidFill>
                  <a:srgbClr val="005DAB"/>
                </a:solidFill>
                <a:effectLst/>
                <a:uLnTx/>
                <a:uFillTx/>
                <a:latin typeface="Calibri"/>
                <a:cs typeface="Calibri"/>
              </a:rPr>
              <a:t>consent</a:t>
            </a:r>
            <a:r>
              <a:rPr kumimoji="0" sz="800" b="0" i="1" u="none" strike="noStrike" kern="0" cap="none" spc="-1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of</a:t>
            </a:r>
            <a:r>
              <a:rPr kumimoji="0" sz="800" b="0" i="1" u="none" strike="noStrike" kern="0" cap="none" spc="-1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The</a:t>
            </a:r>
            <a:r>
              <a:rPr kumimoji="0" sz="800" b="0" i="1" u="none" strike="noStrike" kern="0" cap="none" spc="-3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MetroHealth</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System.</a:t>
            </a:r>
            <a:r>
              <a:rPr kumimoji="0" sz="800" b="0" i="1" u="none" strike="noStrike" kern="0" cap="none" spc="-1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This</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document</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is</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10" normalizeH="0" baseline="0" noProof="0" dirty="0">
                <a:ln>
                  <a:noFill/>
                </a:ln>
                <a:solidFill>
                  <a:srgbClr val="005DAB"/>
                </a:solidFill>
                <a:effectLst/>
                <a:uLnTx/>
                <a:uFillTx/>
                <a:latin typeface="Calibri"/>
                <a:cs typeface="Calibri"/>
              </a:rPr>
              <a:t>intended</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to</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be</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used</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10" normalizeH="0" baseline="0" noProof="0" dirty="0">
                <a:ln>
                  <a:noFill/>
                </a:ln>
                <a:solidFill>
                  <a:srgbClr val="005DAB"/>
                </a:solidFill>
                <a:effectLst/>
                <a:uLnTx/>
                <a:uFillTx/>
                <a:latin typeface="Calibri"/>
                <a:cs typeface="Calibri"/>
              </a:rPr>
              <a:t>internally</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for</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the</a:t>
            </a:r>
            <a:r>
              <a:rPr kumimoji="0" sz="800" b="0" i="1" u="none" strike="noStrike" kern="0" cap="none" spc="-25"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MetroHealth</a:t>
            </a:r>
            <a:r>
              <a:rPr kumimoji="0" sz="800" b="0" i="1" u="none" strike="noStrike" kern="0" cap="none" spc="-10" normalizeH="0" baseline="0" noProof="0" dirty="0">
                <a:ln>
                  <a:noFill/>
                </a:ln>
                <a:solidFill>
                  <a:srgbClr val="005DAB"/>
                </a:solidFill>
                <a:effectLst/>
                <a:uLnTx/>
                <a:uFillTx/>
                <a:latin typeface="Calibri"/>
                <a:cs typeface="Calibri"/>
              </a:rPr>
              <a:t> </a:t>
            </a:r>
            <a:r>
              <a:rPr kumimoji="0" sz="800" b="0" i="1" u="none" strike="noStrike" kern="0" cap="none" spc="0" normalizeH="0" baseline="0" noProof="0" dirty="0">
                <a:ln>
                  <a:noFill/>
                </a:ln>
                <a:solidFill>
                  <a:srgbClr val="005DAB"/>
                </a:solidFill>
                <a:effectLst/>
                <a:uLnTx/>
                <a:uFillTx/>
                <a:latin typeface="Calibri"/>
                <a:cs typeface="Calibri"/>
              </a:rPr>
              <a:t>System</a:t>
            </a:r>
            <a:r>
              <a:rPr kumimoji="0" sz="800" b="0" i="1" u="none" strike="noStrike" kern="0" cap="none" spc="-5" normalizeH="0" baseline="0" noProof="0" dirty="0">
                <a:ln>
                  <a:noFill/>
                </a:ln>
                <a:solidFill>
                  <a:srgbClr val="005DAB"/>
                </a:solidFill>
                <a:effectLst/>
                <a:uLnTx/>
                <a:uFillTx/>
                <a:latin typeface="Calibri"/>
                <a:cs typeface="Calibri"/>
              </a:rPr>
              <a:t> </a:t>
            </a:r>
            <a:r>
              <a:rPr kumimoji="0" sz="800" b="0" i="1" u="none" strike="noStrike" kern="0" cap="none" spc="-10" normalizeH="0" baseline="0" noProof="0" dirty="0">
                <a:ln>
                  <a:noFill/>
                </a:ln>
                <a:solidFill>
                  <a:srgbClr val="005DAB"/>
                </a:solidFill>
                <a:effectLst/>
                <a:uLnTx/>
                <a:uFillTx/>
                <a:latin typeface="Calibri"/>
                <a:cs typeface="Calibri"/>
              </a:rPr>
              <a:t>discussion.</a:t>
            </a:r>
            <a:endParaRPr kumimoji="0" sz="800" b="0" i="0" u="none" strike="noStrike" kern="0" cap="none" spc="0" normalizeH="0" baseline="0" noProof="0">
              <a:ln>
                <a:noFill/>
              </a:ln>
              <a:solidFill>
                <a:sysClr val="windowText" lastClr="000000"/>
              </a:solidFill>
              <a:effectLst/>
              <a:uLnTx/>
              <a:uFillTx/>
              <a:latin typeface="Calibri"/>
              <a:cs typeface="Calibri"/>
            </a:endParaRPr>
          </a:p>
        </p:txBody>
      </p:sp>
      <p:pic>
        <p:nvPicPr>
          <p:cNvPr id="3" name="object 3"/>
          <p:cNvPicPr/>
          <p:nvPr/>
        </p:nvPicPr>
        <p:blipFill>
          <a:blip r:embed="rId2" cstate="print"/>
          <a:stretch>
            <a:fillRect/>
          </a:stretch>
        </p:blipFill>
        <p:spPr>
          <a:xfrm>
            <a:off x="4799584" y="0"/>
            <a:ext cx="7392415" cy="6858000"/>
          </a:xfrm>
          <a:prstGeom prst="rect">
            <a:avLst/>
          </a:prstGeom>
        </p:spPr>
      </p:pic>
      <p:sp>
        <p:nvSpPr>
          <p:cNvPr id="4" name="object 4"/>
          <p:cNvSpPr txBox="1"/>
          <p:nvPr/>
        </p:nvSpPr>
        <p:spPr>
          <a:xfrm>
            <a:off x="885590" y="3320250"/>
            <a:ext cx="8945880" cy="791210"/>
          </a:xfrm>
          <a:prstGeom prst="rect">
            <a:avLst/>
          </a:prstGeom>
        </p:spPr>
        <p:txBody>
          <a:bodyPr vert="horz" wrap="square" lIns="0" tIns="13335" rIns="0" bIns="0" rtlCol="0">
            <a:spAutoFit/>
          </a:bodyPr>
          <a:lstStyle/>
          <a:p>
            <a:pPr marL="12700" marR="0" lvl="0" indent="0" defTabSz="914400" eaLnBrk="1" fontAlgn="auto" latinLnBrk="0" hangingPunct="1">
              <a:lnSpc>
                <a:spcPts val="3729"/>
              </a:lnSpc>
              <a:spcBef>
                <a:spcPts val="105"/>
              </a:spcBef>
              <a:spcAft>
                <a:spcPts val="0"/>
              </a:spcAft>
              <a:buClrTx/>
              <a:buSzTx/>
              <a:buFontTx/>
              <a:buNone/>
              <a:tabLst/>
              <a:defRPr/>
            </a:pPr>
            <a:r>
              <a:rPr kumimoji="0" sz="3200" b="0" i="0" u="none" strike="noStrike" kern="0" cap="none" spc="-220" normalizeH="0" baseline="0" noProof="0" dirty="0">
                <a:ln>
                  <a:noFill/>
                </a:ln>
                <a:solidFill>
                  <a:srgbClr val="272974"/>
                </a:solidFill>
                <a:effectLst/>
                <a:uLnTx/>
                <a:uFillTx/>
                <a:latin typeface="Arial Black"/>
                <a:cs typeface="Arial Black"/>
              </a:rPr>
              <a:t>Center</a:t>
            </a:r>
            <a:r>
              <a:rPr kumimoji="0" sz="3200" b="0" i="0" u="none" strike="noStrike" kern="0" cap="none" spc="-280" normalizeH="0" baseline="0" noProof="0" dirty="0">
                <a:ln>
                  <a:noFill/>
                </a:ln>
                <a:solidFill>
                  <a:srgbClr val="272974"/>
                </a:solidFill>
                <a:effectLst/>
                <a:uLnTx/>
                <a:uFillTx/>
                <a:latin typeface="Arial Black"/>
                <a:cs typeface="Arial Black"/>
              </a:rPr>
              <a:t> </a:t>
            </a:r>
            <a:r>
              <a:rPr kumimoji="0" sz="3200" b="0" i="0" u="none" strike="noStrike" kern="0" cap="none" spc="-60" normalizeH="0" baseline="0" noProof="0" dirty="0">
                <a:ln>
                  <a:noFill/>
                </a:ln>
                <a:solidFill>
                  <a:srgbClr val="272974"/>
                </a:solidFill>
                <a:effectLst/>
                <a:uLnTx/>
                <a:uFillTx/>
                <a:latin typeface="Arial Black"/>
                <a:cs typeface="Arial Black"/>
              </a:rPr>
              <a:t>of</a:t>
            </a:r>
            <a:r>
              <a:rPr kumimoji="0" sz="3200" b="0" i="0" u="none" strike="noStrike" kern="0" cap="none" spc="-285" normalizeH="0" baseline="0" noProof="0" dirty="0">
                <a:ln>
                  <a:noFill/>
                </a:ln>
                <a:solidFill>
                  <a:srgbClr val="272974"/>
                </a:solidFill>
                <a:effectLst/>
                <a:uLnTx/>
                <a:uFillTx/>
                <a:latin typeface="Arial Black"/>
                <a:cs typeface="Arial Black"/>
              </a:rPr>
              <a:t> </a:t>
            </a:r>
            <a:r>
              <a:rPr kumimoji="0" sz="3200" b="0" i="0" u="none" strike="noStrike" kern="0" cap="none" spc="-345" normalizeH="0" baseline="0" noProof="0" dirty="0">
                <a:ln>
                  <a:noFill/>
                </a:ln>
                <a:solidFill>
                  <a:srgbClr val="272974"/>
                </a:solidFill>
                <a:effectLst/>
                <a:uLnTx/>
                <a:uFillTx/>
                <a:latin typeface="Arial Black"/>
                <a:cs typeface="Arial Black"/>
              </a:rPr>
              <a:t>Excellence</a:t>
            </a:r>
            <a:r>
              <a:rPr kumimoji="0" sz="3200" b="0" i="0" u="none" strike="noStrike" kern="0" cap="none" spc="-270" normalizeH="0" baseline="0" noProof="0" dirty="0">
                <a:ln>
                  <a:noFill/>
                </a:ln>
                <a:solidFill>
                  <a:srgbClr val="272974"/>
                </a:solidFill>
                <a:effectLst/>
                <a:uLnTx/>
                <a:uFillTx/>
                <a:latin typeface="Arial Black"/>
                <a:cs typeface="Arial Black"/>
              </a:rPr>
              <a:t> </a:t>
            </a:r>
            <a:r>
              <a:rPr kumimoji="0" sz="3200" b="0" i="0" u="none" strike="noStrike" kern="0" cap="none" spc="-165" normalizeH="0" baseline="0" noProof="0" dirty="0">
                <a:ln>
                  <a:noFill/>
                </a:ln>
                <a:solidFill>
                  <a:srgbClr val="272974"/>
                </a:solidFill>
                <a:effectLst/>
                <a:uLnTx/>
                <a:uFillTx/>
                <a:latin typeface="Arial Black"/>
                <a:cs typeface="Arial Black"/>
              </a:rPr>
              <a:t>in</a:t>
            </a:r>
            <a:r>
              <a:rPr kumimoji="0" sz="3200" b="0" i="0" u="none" strike="noStrike" kern="0" cap="none" spc="-270" normalizeH="0" baseline="0" noProof="0" dirty="0">
                <a:ln>
                  <a:noFill/>
                </a:ln>
                <a:solidFill>
                  <a:srgbClr val="272974"/>
                </a:solidFill>
                <a:effectLst/>
                <a:uLnTx/>
                <a:uFillTx/>
                <a:latin typeface="Arial Black"/>
                <a:cs typeface="Arial Black"/>
              </a:rPr>
              <a:t> </a:t>
            </a:r>
            <a:r>
              <a:rPr kumimoji="0" sz="3200" b="0" i="0" u="none" strike="noStrike" kern="0" cap="none" spc="-280" normalizeH="0" baseline="0" noProof="0" dirty="0">
                <a:ln>
                  <a:noFill/>
                </a:ln>
                <a:solidFill>
                  <a:srgbClr val="272974"/>
                </a:solidFill>
                <a:effectLst/>
                <a:uLnTx/>
                <a:uFillTx/>
                <a:latin typeface="Arial Black"/>
                <a:cs typeface="Arial Black"/>
              </a:rPr>
              <a:t>HIV</a:t>
            </a:r>
            <a:r>
              <a:rPr kumimoji="0" sz="3200" b="0" i="0" u="none" strike="noStrike" kern="0" cap="none" spc="-265" normalizeH="0" baseline="0" noProof="0" dirty="0">
                <a:ln>
                  <a:noFill/>
                </a:ln>
                <a:solidFill>
                  <a:srgbClr val="272974"/>
                </a:solidFill>
                <a:effectLst/>
                <a:uLnTx/>
                <a:uFillTx/>
                <a:latin typeface="Arial Black"/>
                <a:cs typeface="Arial Black"/>
              </a:rPr>
              <a:t> </a:t>
            </a:r>
            <a:r>
              <a:rPr kumimoji="0" sz="3200" b="0" i="0" u="none" strike="noStrike" kern="0" cap="none" spc="-225" normalizeH="0" baseline="0" noProof="0" dirty="0">
                <a:ln>
                  <a:noFill/>
                </a:ln>
                <a:solidFill>
                  <a:srgbClr val="272974"/>
                </a:solidFill>
                <a:effectLst/>
                <a:uLnTx/>
                <a:uFillTx/>
                <a:latin typeface="Arial Black"/>
                <a:cs typeface="Arial Black"/>
              </a:rPr>
              <a:t>Care</a:t>
            </a:r>
            <a:r>
              <a:rPr kumimoji="0" sz="3200" b="0" i="0" u="none" strike="noStrike" kern="0" cap="none" spc="-275" normalizeH="0" baseline="0" noProof="0" dirty="0">
                <a:ln>
                  <a:noFill/>
                </a:ln>
                <a:solidFill>
                  <a:srgbClr val="272974"/>
                </a:solidFill>
                <a:effectLst/>
                <a:uLnTx/>
                <a:uFillTx/>
                <a:latin typeface="Arial Black"/>
                <a:cs typeface="Arial Black"/>
              </a:rPr>
              <a:t> </a:t>
            </a:r>
            <a:r>
              <a:rPr kumimoji="0" sz="3200" b="0" i="0" u="none" strike="noStrike" kern="0" cap="none" spc="-630" normalizeH="0" baseline="0" noProof="0" dirty="0">
                <a:ln>
                  <a:noFill/>
                </a:ln>
                <a:solidFill>
                  <a:srgbClr val="272974"/>
                </a:solidFill>
                <a:effectLst/>
                <a:uLnTx/>
                <a:uFillTx/>
                <a:latin typeface="Arial Black"/>
                <a:cs typeface="Arial Black"/>
              </a:rPr>
              <a:t>&amp;</a:t>
            </a:r>
            <a:r>
              <a:rPr kumimoji="0" sz="3200" b="0" i="0" u="none" strike="noStrike" kern="0" cap="none" spc="-270" normalizeH="0" baseline="0" noProof="0" dirty="0">
                <a:ln>
                  <a:noFill/>
                </a:ln>
                <a:solidFill>
                  <a:srgbClr val="272974"/>
                </a:solidFill>
                <a:effectLst/>
                <a:uLnTx/>
                <a:uFillTx/>
                <a:latin typeface="Arial Black"/>
                <a:cs typeface="Arial Black"/>
              </a:rPr>
              <a:t> </a:t>
            </a:r>
            <a:r>
              <a:rPr kumimoji="0" sz="3200" b="0" i="0" u="none" strike="noStrike" kern="0" cap="none" spc="-175" normalizeH="0" baseline="0" noProof="0" dirty="0">
                <a:ln>
                  <a:noFill/>
                </a:ln>
                <a:solidFill>
                  <a:srgbClr val="272974"/>
                </a:solidFill>
                <a:effectLst/>
                <a:uLnTx/>
                <a:uFillTx/>
                <a:latin typeface="Arial Black"/>
                <a:cs typeface="Arial Black"/>
              </a:rPr>
              <a:t>Prevention</a:t>
            </a:r>
            <a:endParaRPr kumimoji="0" sz="3200" b="0" i="0" u="none" strike="noStrike" kern="0" cap="none" spc="0" normalizeH="0" baseline="0" noProof="0">
              <a:ln>
                <a:noFill/>
              </a:ln>
              <a:solidFill>
                <a:sysClr val="windowText" lastClr="000000"/>
              </a:solidFill>
              <a:effectLst/>
              <a:uLnTx/>
              <a:uFillTx/>
              <a:latin typeface="Arial Black"/>
              <a:cs typeface="Arial Black"/>
            </a:endParaRPr>
          </a:p>
          <a:p>
            <a:pPr marL="12700" marR="0" lvl="0" indent="0" defTabSz="914400" eaLnBrk="1" fontAlgn="auto" latinLnBrk="0" hangingPunct="1">
              <a:lnSpc>
                <a:spcPts val="2290"/>
              </a:lnSpc>
              <a:spcBef>
                <a:spcPts val="0"/>
              </a:spcBef>
              <a:spcAft>
                <a:spcPts val="0"/>
              </a:spcAft>
              <a:buClrTx/>
              <a:buSzTx/>
              <a:buFontTx/>
              <a:buNone/>
              <a:tabLst/>
              <a:defRPr/>
            </a:pPr>
            <a:r>
              <a:rPr kumimoji="0" sz="2000" b="0" i="1" u="none" strike="noStrike" kern="0" cap="none" spc="-45" normalizeH="0" baseline="0" noProof="0" dirty="0">
                <a:ln>
                  <a:noFill/>
                </a:ln>
                <a:solidFill>
                  <a:srgbClr val="272974"/>
                </a:solidFill>
                <a:effectLst/>
                <a:uLnTx/>
                <a:uFillTx/>
                <a:latin typeface="Verdana"/>
                <a:cs typeface="Verdana"/>
              </a:rPr>
              <a:t>Cuyahoga</a:t>
            </a:r>
            <a:r>
              <a:rPr kumimoji="0" sz="2000" b="0" i="1" u="none" strike="noStrike" kern="0" cap="none" spc="-155" normalizeH="0" baseline="0" noProof="0" dirty="0">
                <a:ln>
                  <a:noFill/>
                </a:ln>
                <a:solidFill>
                  <a:srgbClr val="272974"/>
                </a:solidFill>
                <a:effectLst/>
                <a:uLnTx/>
                <a:uFillTx/>
                <a:latin typeface="Verdana"/>
                <a:cs typeface="Verdana"/>
              </a:rPr>
              <a:t> </a:t>
            </a:r>
            <a:r>
              <a:rPr kumimoji="0" sz="2000" b="0" i="1" u="none" strike="noStrike" kern="0" cap="none" spc="-10" normalizeH="0" baseline="0" noProof="0" dirty="0">
                <a:ln>
                  <a:noFill/>
                </a:ln>
                <a:solidFill>
                  <a:srgbClr val="272974"/>
                </a:solidFill>
                <a:effectLst/>
                <a:uLnTx/>
                <a:uFillTx/>
                <a:latin typeface="Verdana"/>
                <a:cs typeface="Verdana"/>
              </a:rPr>
              <a:t>County</a:t>
            </a:r>
            <a:endParaRPr kumimoji="0" sz="2000" b="0" i="0" u="none" strike="noStrike" kern="0" cap="none" spc="0" normalizeH="0" baseline="0" noProof="0">
              <a:ln>
                <a:noFill/>
              </a:ln>
              <a:solidFill>
                <a:sysClr val="windowText" lastClr="000000"/>
              </a:solidFill>
              <a:effectLst/>
              <a:uLnTx/>
              <a:uFillTx/>
              <a:latin typeface="Verdana"/>
              <a:cs typeface="Verdana"/>
            </a:endParaRPr>
          </a:p>
        </p:txBody>
      </p:sp>
      <p:sp>
        <p:nvSpPr>
          <p:cNvPr id="5" name="object 5"/>
          <p:cNvSpPr txBox="1"/>
          <p:nvPr/>
        </p:nvSpPr>
        <p:spPr>
          <a:xfrm>
            <a:off x="901369" y="4539370"/>
            <a:ext cx="463232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tab pos="730250" algn="l"/>
                <a:tab pos="1584960" algn="l"/>
                <a:tab pos="2228215" algn="l"/>
                <a:tab pos="2494280" algn="l"/>
                <a:tab pos="3651250" algn="l"/>
                <a:tab pos="4041140" algn="l"/>
              </a:tabLst>
              <a:defRPr/>
            </a:pPr>
            <a:r>
              <a:rPr kumimoji="0" sz="1800" b="1" i="1" u="none" strike="noStrike" kern="0" cap="none" spc="0" normalizeH="0" baseline="0" noProof="0" dirty="0">
                <a:ln>
                  <a:noFill/>
                </a:ln>
                <a:solidFill>
                  <a:srgbClr val="17206C"/>
                </a:solidFill>
                <a:effectLst/>
                <a:uLnTx/>
                <a:uFillTx/>
                <a:latin typeface="Calibri"/>
                <a:cs typeface="Calibri"/>
              </a:rPr>
              <a:t>R</a:t>
            </a:r>
            <a:r>
              <a:rPr kumimoji="0" sz="1800" b="1" i="1" u="none" strike="noStrike" kern="0" cap="none" spc="-14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y</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0" normalizeH="0" baseline="0" noProof="0" dirty="0">
                <a:ln>
                  <a:noFill/>
                </a:ln>
                <a:solidFill>
                  <a:srgbClr val="17206C"/>
                </a:solidFill>
                <a:effectLst/>
                <a:uLnTx/>
                <a:uFillTx/>
                <a:latin typeface="Calibri"/>
                <a:cs typeface="Calibri"/>
              </a:rPr>
              <a:t>a</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n</a:t>
            </a:r>
            <a:r>
              <a:rPr kumimoji="0" sz="1800" b="1" i="1" u="none" strike="noStrike" kern="0" cap="none" spc="0" normalizeH="0" baseline="0" noProof="0" dirty="0">
                <a:ln>
                  <a:noFill/>
                </a:ln>
                <a:solidFill>
                  <a:srgbClr val="17206C"/>
                </a:solidFill>
                <a:effectLst/>
                <a:uLnTx/>
                <a:uFillTx/>
                <a:latin typeface="Calibri"/>
                <a:cs typeface="Calibri"/>
              </a:rPr>
              <a:t>	</a:t>
            </a:r>
            <a:r>
              <a:rPr kumimoji="0" sz="1800" b="1" i="1" u="none" strike="noStrike" kern="0" cap="none" spc="-25" normalizeH="0" baseline="0" noProof="0" dirty="0">
                <a:ln>
                  <a:noFill/>
                </a:ln>
                <a:solidFill>
                  <a:srgbClr val="17206C"/>
                </a:solidFill>
                <a:effectLst/>
                <a:uLnTx/>
                <a:uFillTx/>
                <a:latin typeface="Calibri"/>
                <a:cs typeface="Calibri"/>
              </a:rPr>
              <a:t>W</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h</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150" normalizeH="0" baseline="0" noProof="0" dirty="0">
                <a:ln>
                  <a:noFill/>
                </a:ln>
                <a:solidFill>
                  <a:srgbClr val="17206C"/>
                </a:solidFill>
                <a:effectLst/>
                <a:uLnTx/>
                <a:uFillTx/>
                <a:latin typeface="Calibri"/>
                <a:cs typeface="Calibri"/>
              </a:rPr>
              <a:t>it</a:t>
            </a:r>
            <a:r>
              <a:rPr kumimoji="0" sz="1800" b="1" i="1" u="none" strike="noStrike" kern="0" cap="none" spc="-120"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e</a:t>
            </a:r>
            <a:r>
              <a:rPr kumimoji="0" sz="1800" b="1" i="1" u="none" strike="noStrike" kern="0" cap="none" spc="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P</a:t>
            </a:r>
            <a:r>
              <a:rPr kumimoji="0" sz="1800" b="1" i="1" u="none" strike="noStrike" kern="0" cap="none" spc="-130" normalizeH="0" baseline="0" noProof="0" dirty="0">
                <a:ln>
                  <a:noFill/>
                </a:ln>
                <a:solidFill>
                  <a:srgbClr val="17206C"/>
                </a:solidFill>
                <a:effectLst/>
                <a:uLnTx/>
                <a:uFillTx/>
                <a:latin typeface="Calibri"/>
                <a:cs typeface="Calibri"/>
              </a:rPr>
              <a:t> </a:t>
            </a:r>
            <a:r>
              <a:rPr kumimoji="0" sz="1800" b="1" i="1" u="none" strike="noStrike" kern="0" cap="none" spc="0" normalizeH="0" baseline="0" noProof="0" dirty="0">
                <a:ln>
                  <a:noFill/>
                </a:ln>
                <a:solidFill>
                  <a:srgbClr val="17206C"/>
                </a:solidFill>
                <a:effectLst/>
                <a:uLnTx/>
                <a:uFillTx/>
                <a:latin typeface="Calibri"/>
                <a:cs typeface="Calibri"/>
              </a:rPr>
              <a:t>a</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r</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t</a:t>
            </a:r>
            <a:r>
              <a:rPr kumimoji="0" sz="1800" b="1" i="1" u="none" strike="noStrike" kern="0" cap="none" spc="0"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A</a:t>
            </a:r>
            <a:r>
              <a:rPr kumimoji="0" sz="1800" b="1" i="1" u="none" strike="noStrike" kern="0" cap="none" spc="0" normalizeH="0" baseline="0" noProof="0" dirty="0">
                <a:ln>
                  <a:noFill/>
                </a:ln>
                <a:solidFill>
                  <a:srgbClr val="17206C"/>
                </a:solidFill>
                <a:effectLst/>
                <a:uLnTx/>
                <a:uFillTx/>
                <a:latin typeface="Calibri"/>
                <a:cs typeface="Calibri"/>
              </a:rPr>
              <a:t>	S</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e</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0" normalizeH="0" baseline="0" noProof="0" dirty="0">
                <a:ln>
                  <a:noFill/>
                </a:ln>
                <a:solidFill>
                  <a:srgbClr val="17206C"/>
                </a:solidFill>
                <a:effectLst/>
                <a:uLnTx/>
                <a:uFillTx/>
                <a:latin typeface="Calibri"/>
                <a:cs typeface="Calibri"/>
              </a:rPr>
              <a:t>r</a:t>
            </a:r>
            <a:r>
              <a:rPr kumimoji="0" sz="1800" b="1" i="1" u="none" strike="noStrike" kern="0" cap="none" spc="-10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v</a:t>
            </a:r>
            <a:r>
              <a:rPr kumimoji="0" sz="1800" b="1" i="1" u="none" strike="noStrike" kern="0" cap="none" spc="-114" normalizeH="0" baseline="0" noProof="0" dirty="0">
                <a:ln>
                  <a:noFill/>
                </a:ln>
                <a:solidFill>
                  <a:srgbClr val="17206C"/>
                </a:solidFill>
                <a:effectLst/>
                <a:uLnTx/>
                <a:uFillTx/>
                <a:latin typeface="Calibri"/>
                <a:cs typeface="Calibri"/>
              </a:rPr>
              <a:t> </a:t>
            </a:r>
            <a:r>
              <a:rPr kumimoji="0" sz="1800" b="1" i="1" u="none" strike="noStrike" kern="0" cap="none" spc="150" normalizeH="0" baseline="0" noProof="0" dirty="0">
                <a:ln>
                  <a:noFill/>
                </a:ln>
                <a:solidFill>
                  <a:srgbClr val="17206C"/>
                </a:solidFill>
                <a:effectLst/>
                <a:uLnTx/>
                <a:uFillTx/>
                <a:latin typeface="Calibri"/>
                <a:cs typeface="Calibri"/>
              </a:rPr>
              <a:t>ic</a:t>
            </a:r>
            <a:r>
              <a:rPr kumimoji="0" sz="1800" b="1" i="1" u="none" strike="noStrike" kern="0" cap="none" spc="-12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e</a:t>
            </a:r>
            <a:r>
              <a:rPr kumimoji="0" sz="1800" b="1" i="1" u="none" strike="noStrike" kern="0" cap="none" spc="-105"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s</a:t>
            </a:r>
            <a:r>
              <a:rPr kumimoji="0" sz="1800" b="1" i="1" u="none" strike="noStrike" kern="0" cap="none" spc="0" normalizeH="0" baseline="0" noProof="0" dirty="0">
                <a:ln>
                  <a:noFill/>
                </a:ln>
                <a:solidFill>
                  <a:srgbClr val="17206C"/>
                </a:solidFill>
                <a:effectLst/>
                <a:uLnTx/>
                <a:uFillTx/>
                <a:latin typeface="Calibri"/>
                <a:cs typeface="Calibri"/>
              </a:rPr>
              <a:t>	F</a:t>
            </a:r>
            <a:r>
              <a:rPr kumimoji="0" sz="1800" b="1" i="1" u="none" strike="noStrike" kern="0" cap="none" spc="-114"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Y</a:t>
            </a:r>
            <a:r>
              <a:rPr kumimoji="0" sz="1800" b="1" i="1" u="none" strike="noStrike" kern="0" cap="none" spc="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2</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0</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10" normalizeH="0" baseline="0" noProof="0" dirty="0">
                <a:ln>
                  <a:noFill/>
                </a:ln>
                <a:solidFill>
                  <a:srgbClr val="17206C"/>
                </a:solidFill>
                <a:effectLst/>
                <a:uLnTx/>
                <a:uFillTx/>
                <a:latin typeface="Calibri"/>
                <a:cs typeface="Calibri"/>
              </a:rPr>
              <a:t>2</a:t>
            </a:r>
            <a:r>
              <a:rPr kumimoji="0" sz="1800" b="1" i="1" u="none" strike="noStrike" kern="0" cap="none" spc="-110" normalizeH="0" baseline="0" noProof="0" dirty="0">
                <a:ln>
                  <a:noFill/>
                </a:ln>
                <a:solidFill>
                  <a:srgbClr val="17206C"/>
                </a:solidFill>
                <a:effectLst/>
                <a:uLnTx/>
                <a:uFillTx/>
                <a:latin typeface="Calibri"/>
                <a:cs typeface="Calibri"/>
              </a:rPr>
              <a:t> </a:t>
            </a:r>
            <a:r>
              <a:rPr kumimoji="0" sz="1800" b="1" i="1" u="none" strike="noStrike" kern="0" cap="none" spc="-50" normalizeH="0" baseline="0" noProof="0" dirty="0">
                <a:ln>
                  <a:noFill/>
                </a:ln>
                <a:solidFill>
                  <a:srgbClr val="17206C"/>
                </a:solidFill>
                <a:effectLst/>
                <a:uLnTx/>
                <a:uFillTx/>
                <a:latin typeface="Calibri"/>
                <a:cs typeface="Calibri"/>
              </a:rPr>
              <a:t>6</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6" name="object 6"/>
          <p:cNvPicPr/>
          <p:nvPr/>
        </p:nvPicPr>
        <p:blipFill>
          <a:blip r:embed="rId3" cstate="print"/>
          <a:stretch>
            <a:fillRect/>
          </a:stretch>
        </p:blipFill>
        <p:spPr>
          <a:xfrm>
            <a:off x="898296" y="4244505"/>
            <a:ext cx="9505556" cy="135140"/>
          </a:xfrm>
          <a:prstGeom prst="rect">
            <a:avLst/>
          </a:prstGeom>
        </p:spPr>
      </p:pic>
    </p:spTree>
    <p:extLst>
      <p:ext uri="{BB962C8B-B14F-4D97-AF65-F5344CB8AC3E}">
        <p14:creationId xmlns:p14="http://schemas.microsoft.com/office/powerpoint/2010/main" val="37592841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4669"/>
            <a:ext cx="12192000" cy="6813550"/>
            <a:chOff x="0" y="44669"/>
            <a:chExt cx="12192000" cy="6813550"/>
          </a:xfrm>
        </p:grpSpPr>
        <p:pic>
          <p:nvPicPr>
            <p:cNvPr id="3" name="object 3"/>
            <p:cNvPicPr/>
            <p:nvPr/>
          </p:nvPicPr>
          <p:blipFill>
            <a:blip r:embed="rId2" cstate="print"/>
            <a:stretch>
              <a:fillRect/>
            </a:stretch>
          </p:blipFill>
          <p:spPr>
            <a:xfrm>
              <a:off x="0" y="44669"/>
              <a:ext cx="12191987" cy="6813330"/>
            </a:xfrm>
            <a:prstGeom prst="rect">
              <a:avLst/>
            </a:prstGeom>
          </p:spPr>
        </p:pic>
        <p:pic>
          <p:nvPicPr>
            <p:cNvPr id="4" name="object 4"/>
            <p:cNvPicPr/>
            <p:nvPr/>
          </p:nvPicPr>
          <p:blipFill>
            <a:blip r:embed="rId3" cstate="print"/>
            <a:stretch>
              <a:fillRect/>
            </a:stretch>
          </p:blipFill>
          <p:spPr>
            <a:xfrm>
              <a:off x="8241792" y="312346"/>
              <a:ext cx="3416805" cy="780285"/>
            </a:xfrm>
            <a:prstGeom prst="rect">
              <a:avLst/>
            </a:prstGeom>
          </p:spPr>
        </p:pic>
      </p:grpSp>
      <p:sp>
        <p:nvSpPr>
          <p:cNvPr id="5" name="object 5"/>
          <p:cNvSpPr txBox="1">
            <a:spLocks noGrp="1"/>
          </p:cNvSpPr>
          <p:nvPr>
            <p:ph type="title"/>
          </p:nvPr>
        </p:nvSpPr>
        <p:spPr>
          <a:xfrm>
            <a:off x="665936" y="1482249"/>
            <a:ext cx="10368915" cy="1290320"/>
          </a:xfrm>
          <a:prstGeom prst="rect">
            <a:avLst/>
          </a:prstGeom>
        </p:spPr>
        <p:txBody>
          <a:bodyPr vert="horz" wrap="square" lIns="0" tIns="37465" rIns="0" bIns="0" rtlCol="0">
            <a:spAutoFit/>
          </a:bodyPr>
          <a:lstStyle/>
          <a:p>
            <a:pPr marL="12700">
              <a:lnSpc>
                <a:spcPct val="100000"/>
              </a:lnSpc>
              <a:spcBef>
                <a:spcPts val="295"/>
              </a:spcBef>
            </a:pPr>
            <a:r>
              <a:rPr sz="1600" b="1" dirty="0">
                <a:solidFill>
                  <a:srgbClr val="00A6A3"/>
                </a:solidFill>
                <a:latin typeface="Calibri"/>
                <a:cs typeface="Calibri"/>
              </a:rPr>
              <a:t>ABOUT</a:t>
            </a:r>
            <a:r>
              <a:rPr sz="1600" b="1" spc="-70" dirty="0">
                <a:solidFill>
                  <a:srgbClr val="00A6A3"/>
                </a:solidFill>
                <a:latin typeface="Calibri"/>
                <a:cs typeface="Calibri"/>
              </a:rPr>
              <a:t> </a:t>
            </a:r>
            <a:r>
              <a:rPr sz="1600" b="1" spc="-10" dirty="0">
                <a:solidFill>
                  <a:srgbClr val="00A6A3"/>
                </a:solidFill>
                <a:latin typeface="Calibri"/>
                <a:cs typeface="Calibri"/>
              </a:rPr>
              <a:t>METROHEALTH</a:t>
            </a:r>
            <a:endParaRPr sz="1600">
              <a:latin typeface="Calibri"/>
              <a:cs typeface="Calibri"/>
            </a:endParaRPr>
          </a:p>
          <a:p>
            <a:pPr marL="12700" marR="5080">
              <a:lnSpc>
                <a:spcPct val="98200"/>
              </a:lnSpc>
              <a:spcBef>
                <a:spcPts val="180"/>
              </a:spcBef>
            </a:pPr>
            <a:r>
              <a:rPr sz="1300" spc="-80" dirty="0">
                <a:latin typeface="Verdana"/>
                <a:cs typeface="Verdana"/>
              </a:rPr>
              <a:t>Founded</a:t>
            </a:r>
            <a:r>
              <a:rPr sz="1300" spc="-75" dirty="0">
                <a:latin typeface="Verdana"/>
                <a:cs typeface="Verdana"/>
              </a:rPr>
              <a:t> </a:t>
            </a:r>
            <a:r>
              <a:rPr sz="1300" spc="-80" dirty="0">
                <a:latin typeface="Verdana"/>
                <a:cs typeface="Verdana"/>
              </a:rPr>
              <a:t>in</a:t>
            </a:r>
            <a:r>
              <a:rPr sz="1300" spc="-130" dirty="0">
                <a:latin typeface="Verdana"/>
                <a:cs typeface="Verdana"/>
              </a:rPr>
              <a:t> </a:t>
            </a:r>
            <a:r>
              <a:rPr sz="1300" spc="-185" dirty="0">
                <a:latin typeface="Verdana"/>
                <a:cs typeface="Verdana"/>
              </a:rPr>
              <a:t>1837,</a:t>
            </a:r>
            <a:r>
              <a:rPr sz="1300" spc="-160" dirty="0">
                <a:latin typeface="Verdana"/>
                <a:cs typeface="Verdana"/>
              </a:rPr>
              <a:t> </a:t>
            </a:r>
            <a:r>
              <a:rPr sz="1300" spc="-55" dirty="0">
                <a:latin typeface="Verdana"/>
                <a:cs typeface="Verdana"/>
              </a:rPr>
              <a:t>MetroHealth</a:t>
            </a:r>
            <a:r>
              <a:rPr sz="1300" spc="-25" dirty="0">
                <a:latin typeface="Verdana"/>
                <a:cs typeface="Verdana"/>
              </a:rPr>
              <a:t> </a:t>
            </a:r>
            <a:r>
              <a:rPr sz="1300" spc="-105" dirty="0">
                <a:latin typeface="Verdana"/>
                <a:cs typeface="Verdana"/>
              </a:rPr>
              <a:t>is</a:t>
            </a:r>
            <a:r>
              <a:rPr sz="1300" spc="-160" dirty="0">
                <a:latin typeface="Verdana"/>
                <a:cs typeface="Verdana"/>
              </a:rPr>
              <a:t> </a:t>
            </a:r>
            <a:r>
              <a:rPr sz="1300" spc="-65" dirty="0">
                <a:latin typeface="Verdana"/>
                <a:cs typeface="Verdana"/>
              </a:rPr>
              <a:t>leading</a:t>
            </a:r>
            <a:r>
              <a:rPr sz="1300" spc="-70" dirty="0">
                <a:latin typeface="Verdana"/>
                <a:cs typeface="Verdana"/>
              </a:rPr>
              <a:t> the</a:t>
            </a:r>
            <a:r>
              <a:rPr sz="1300" spc="-120" dirty="0">
                <a:latin typeface="Verdana"/>
                <a:cs typeface="Verdana"/>
              </a:rPr>
              <a:t> </a:t>
            </a:r>
            <a:r>
              <a:rPr sz="1300" spc="-75" dirty="0">
                <a:latin typeface="Verdana"/>
                <a:cs typeface="Verdana"/>
              </a:rPr>
              <a:t>way</a:t>
            </a:r>
            <a:r>
              <a:rPr sz="1300" spc="-110" dirty="0">
                <a:latin typeface="Verdana"/>
                <a:cs typeface="Verdana"/>
              </a:rPr>
              <a:t> </a:t>
            </a:r>
            <a:r>
              <a:rPr sz="1300" spc="-50" dirty="0">
                <a:latin typeface="Verdana"/>
                <a:cs typeface="Verdana"/>
              </a:rPr>
              <a:t>to</a:t>
            </a:r>
            <a:r>
              <a:rPr sz="1300" spc="-105" dirty="0">
                <a:latin typeface="Verdana"/>
                <a:cs typeface="Verdana"/>
              </a:rPr>
              <a:t> </a:t>
            </a:r>
            <a:r>
              <a:rPr sz="1300" spc="-25" dirty="0">
                <a:latin typeface="Verdana"/>
                <a:cs typeface="Verdana"/>
              </a:rPr>
              <a:t>a</a:t>
            </a:r>
            <a:r>
              <a:rPr sz="1300" spc="-140" dirty="0">
                <a:latin typeface="Verdana"/>
                <a:cs typeface="Verdana"/>
              </a:rPr>
              <a:t> </a:t>
            </a:r>
            <a:r>
              <a:rPr sz="1300" spc="-80" dirty="0">
                <a:latin typeface="Verdana"/>
                <a:cs typeface="Verdana"/>
              </a:rPr>
              <a:t>healthier</a:t>
            </a:r>
            <a:r>
              <a:rPr sz="1300" spc="-60" dirty="0">
                <a:latin typeface="Verdana"/>
                <a:cs typeface="Verdana"/>
              </a:rPr>
              <a:t> </a:t>
            </a:r>
            <a:r>
              <a:rPr sz="1300" spc="-80" dirty="0">
                <a:latin typeface="Verdana"/>
                <a:cs typeface="Verdana"/>
              </a:rPr>
              <a:t>you</a:t>
            </a:r>
            <a:r>
              <a:rPr sz="1300" spc="-120" dirty="0">
                <a:latin typeface="Verdana"/>
                <a:cs typeface="Verdana"/>
              </a:rPr>
              <a:t> </a:t>
            </a:r>
            <a:r>
              <a:rPr sz="1300" spc="-55" dirty="0">
                <a:latin typeface="Verdana"/>
                <a:cs typeface="Verdana"/>
              </a:rPr>
              <a:t>and</a:t>
            </a:r>
            <a:r>
              <a:rPr sz="1300" spc="-100" dirty="0">
                <a:latin typeface="Verdana"/>
                <a:cs typeface="Verdana"/>
              </a:rPr>
              <a:t> </a:t>
            </a:r>
            <a:r>
              <a:rPr sz="1300" spc="-25" dirty="0">
                <a:latin typeface="Verdana"/>
                <a:cs typeface="Verdana"/>
              </a:rPr>
              <a:t>a</a:t>
            </a:r>
            <a:r>
              <a:rPr sz="1300" spc="-130" dirty="0">
                <a:latin typeface="Verdana"/>
                <a:cs typeface="Verdana"/>
              </a:rPr>
              <a:t> </a:t>
            </a:r>
            <a:r>
              <a:rPr sz="1300" spc="-80" dirty="0">
                <a:latin typeface="Verdana"/>
                <a:cs typeface="Verdana"/>
              </a:rPr>
              <a:t>healthier</a:t>
            </a:r>
            <a:r>
              <a:rPr sz="1300" spc="-65" dirty="0">
                <a:latin typeface="Verdana"/>
                <a:cs typeface="Verdana"/>
              </a:rPr>
              <a:t> </a:t>
            </a:r>
            <a:r>
              <a:rPr sz="1300" spc="-70" dirty="0">
                <a:latin typeface="Verdana"/>
                <a:cs typeface="Verdana"/>
              </a:rPr>
              <a:t>community through</a:t>
            </a:r>
            <a:r>
              <a:rPr sz="1300" spc="-55" dirty="0">
                <a:latin typeface="Verdana"/>
                <a:cs typeface="Verdana"/>
              </a:rPr>
              <a:t> </a:t>
            </a:r>
            <a:r>
              <a:rPr sz="1300" spc="-100" dirty="0">
                <a:latin typeface="Verdana"/>
                <a:cs typeface="Verdana"/>
              </a:rPr>
              <a:t>service,</a:t>
            </a:r>
            <a:r>
              <a:rPr sz="1300" spc="-120" dirty="0">
                <a:latin typeface="Verdana"/>
                <a:cs typeface="Verdana"/>
              </a:rPr>
              <a:t> </a:t>
            </a:r>
            <a:r>
              <a:rPr sz="1300" spc="-60" dirty="0">
                <a:latin typeface="Verdana"/>
                <a:cs typeface="Verdana"/>
              </a:rPr>
              <a:t>teaching,</a:t>
            </a:r>
            <a:r>
              <a:rPr sz="1300" spc="-55" dirty="0">
                <a:latin typeface="Verdana"/>
                <a:cs typeface="Verdana"/>
              </a:rPr>
              <a:t> </a:t>
            </a:r>
            <a:r>
              <a:rPr sz="1300" spc="-90" dirty="0">
                <a:latin typeface="Verdana"/>
                <a:cs typeface="Verdana"/>
              </a:rPr>
              <a:t>discovery,</a:t>
            </a:r>
            <a:r>
              <a:rPr sz="1300" spc="-95" dirty="0">
                <a:latin typeface="Verdana"/>
                <a:cs typeface="Verdana"/>
              </a:rPr>
              <a:t> </a:t>
            </a:r>
            <a:r>
              <a:rPr sz="1300" spc="-25" dirty="0">
                <a:latin typeface="Verdana"/>
                <a:cs typeface="Verdana"/>
              </a:rPr>
              <a:t>and </a:t>
            </a:r>
            <a:r>
              <a:rPr sz="1300" spc="-85" dirty="0">
                <a:latin typeface="Verdana"/>
                <a:cs typeface="Verdana"/>
              </a:rPr>
              <a:t>teamwork. </a:t>
            </a:r>
            <a:r>
              <a:rPr sz="1300" spc="-55" dirty="0">
                <a:latin typeface="Verdana"/>
                <a:cs typeface="Verdana"/>
              </a:rPr>
              <a:t>Cuyahoga</a:t>
            </a:r>
            <a:r>
              <a:rPr sz="1300" spc="-45" dirty="0">
                <a:latin typeface="Verdana"/>
                <a:cs typeface="Verdana"/>
              </a:rPr>
              <a:t> </a:t>
            </a:r>
            <a:r>
              <a:rPr sz="1300" spc="-75" dirty="0">
                <a:latin typeface="Verdana"/>
                <a:cs typeface="Verdana"/>
              </a:rPr>
              <a:t>County’s</a:t>
            </a:r>
            <a:r>
              <a:rPr sz="1300" spc="-80" dirty="0">
                <a:latin typeface="Verdana"/>
                <a:cs typeface="Verdana"/>
              </a:rPr>
              <a:t> </a:t>
            </a:r>
            <a:r>
              <a:rPr sz="1300" spc="-70" dirty="0">
                <a:latin typeface="Verdana"/>
                <a:cs typeface="Verdana"/>
              </a:rPr>
              <a:t>public,</a:t>
            </a:r>
            <a:r>
              <a:rPr sz="1300" spc="-90" dirty="0">
                <a:latin typeface="Verdana"/>
                <a:cs typeface="Verdana"/>
              </a:rPr>
              <a:t> </a:t>
            </a:r>
            <a:r>
              <a:rPr sz="1300" spc="-85" dirty="0">
                <a:latin typeface="Verdana"/>
                <a:cs typeface="Verdana"/>
              </a:rPr>
              <a:t>safety-</a:t>
            </a:r>
            <a:r>
              <a:rPr sz="1300" spc="-80" dirty="0">
                <a:latin typeface="Verdana"/>
                <a:cs typeface="Verdana"/>
              </a:rPr>
              <a:t>net</a:t>
            </a:r>
            <a:r>
              <a:rPr sz="1300" spc="-75" dirty="0">
                <a:latin typeface="Verdana"/>
                <a:cs typeface="Verdana"/>
              </a:rPr>
              <a:t> </a:t>
            </a:r>
            <a:r>
              <a:rPr sz="1300" spc="-70" dirty="0">
                <a:latin typeface="Verdana"/>
                <a:cs typeface="Verdana"/>
              </a:rPr>
              <a:t>hospital</a:t>
            </a:r>
            <a:r>
              <a:rPr sz="1300" spc="-90" dirty="0">
                <a:latin typeface="Verdana"/>
                <a:cs typeface="Verdana"/>
              </a:rPr>
              <a:t> </a:t>
            </a:r>
            <a:r>
              <a:rPr sz="1300" spc="-105" dirty="0">
                <a:latin typeface="Verdana"/>
                <a:cs typeface="Verdana"/>
              </a:rPr>
              <a:t>system,</a:t>
            </a:r>
            <a:r>
              <a:rPr sz="1300" spc="-120" dirty="0">
                <a:latin typeface="Verdana"/>
                <a:cs typeface="Verdana"/>
              </a:rPr>
              <a:t> </a:t>
            </a:r>
            <a:r>
              <a:rPr sz="1300" spc="-55" dirty="0">
                <a:latin typeface="Verdana"/>
                <a:cs typeface="Verdana"/>
              </a:rPr>
              <a:t>MetroHealth</a:t>
            </a:r>
            <a:r>
              <a:rPr sz="1300" spc="-40" dirty="0">
                <a:latin typeface="Verdana"/>
                <a:cs typeface="Verdana"/>
              </a:rPr>
              <a:t> </a:t>
            </a:r>
            <a:r>
              <a:rPr sz="1300" spc="-90" dirty="0">
                <a:latin typeface="Verdana"/>
                <a:cs typeface="Verdana"/>
              </a:rPr>
              <a:t>meets</a:t>
            </a:r>
            <a:r>
              <a:rPr sz="1300" spc="-105" dirty="0">
                <a:latin typeface="Verdana"/>
                <a:cs typeface="Verdana"/>
              </a:rPr>
              <a:t> </a:t>
            </a:r>
            <a:r>
              <a:rPr sz="1300" spc="-75" dirty="0">
                <a:latin typeface="Verdana"/>
                <a:cs typeface="Verdana"/>
              </a:rPr>
              <a:t>people</a:t>
            </a:r>
            <a:r>
              <a:rPr sz="1300" spc="-110" dirty="0">
                <a:latin typeface="Verdana"/>
                <a:cs typeface="Verdana"/>
              </a:rPr>
              <a:t> </a:t>
            </a:r>
            <a:r>
              <a:rPr sz="1300" spc="-105" dirty="0">
                <a:latin typeface="Verdana"/>
                <a:cs typeface="Verdana"/>
              </a:rPr>
              <a:t>where </a:t>
            </a:r>
            <a:r>
              <a:rPr sz="1300" spc="-85" dirty="0">
                <a:latin typeface="Verdana"/>
                <a:cs typeface="Verdana"/>
              </a:rPr>
              <a:t>they</a:t>
            </a:r>
            <a:r>
              <a:rPr sz="1300" spc="-95" dirty="0">
                <a:latin typeface="Verdana"/>
                <a:cs typeface="Verdana"/>
              </a:rPr>
              <a:t> </a:t>
            </a:r>
            <a:r>
              <a:rPr sz="1300" spc="-85" dirty="0">
                <a:latin typeface="Verdana"/>
                <a:cs typeface="Verdana"/>
              </a:rPr>
              <a:t>are,</a:t>
            </a:r>
            <a:r>
              <a:rPr sz="1300" spc="-125" dirty="0">
                <a:latin typeface="Verdana"/>
                <a:cs typeface="Verdana"/>
              </a:rPr>
              <a:t> </a:t>
            </a:r>
            <a:r>
              <a:rPr sz="1300" spc="-75" dirty="0">
                <a:latin typeface="Verdana"/>
                <a:cs typeface="Verdana"/>
              </a:rPr>
              <a:t>providing</a:t>
            </a:r>
            <a:r>
              <a:rPr sz="1300" spc="-40" dirty="0">
                <a:latin typeface="Verdana"/>
                <a:cs typeface="Verdana"/>
              </a:rPr>
              <a:t> </a:t>
            </a:r>
            <a:r>
              <a:rPr sz="1300" spc="-65" dirty="0">
                <a:latin typeface="Verdana"/>
                <a:cs typeface="Verdana"/>
              </a:rPr>
              <a:t>care</a:t>
            </a:r>
            <a:r>
              <a:rPr sz="1300" spc="-120" dirty="0">
                <a:latin typeface="Verdana"/>
                <a:cs typeface="Verdana"/>
              </a:rPr>
              <a:t> </a:t>
            </a:r>
            <a:r>
              <a:rPr sz="1300" spc="-75" dirty="0">
                <a:latin typeface="Verdana"/>
                <a:cs typeface="Verdana"/>
              </a:rPr>
              <a:t>through</a:t>
            </a:r>
            <a:r>
              <a:rPr sz="1300" spc="-50" dirty="0">
                <a:latin typeface="Verdana"/>
                <a:cs typeface="Verdana"/>
              </a:rPr>
              <a:t> </a:t>
            </a:r>
            <a:r>
              <a:rPr sz="1300" spc="-20" dirty="0">
                <a:latin typeface="Verdana"/>
                <a:cs typeface="Verdana"/>
              </a:rPr>
              <a:t>five </a:t>
            </a:r>
            <a:r>
              <a:rPr sz="1300" spc="-80" dirty="0">
                <a:latin typeface="Verdana"/>
                <a:cs typeface="Verdana"/>
              </a:rPr>
              <a:t>hospitals,</a:t>
            </a:r>
            <a:r>
              <a:rPr sz="1300" spc="-95" dirty="0">
                <a:latin typeface="Verdana"/>
                <a:cs typeface="Verdana"/>
              </a:rPr>
              <a:t> </a:t>
            </a:r>
            <a:r>
              <a:rPr sz="1300" spc="-70" dirty="0">
                <a:latin typeface="Verdana"/>
                <a:cs typeface="Verdana"/>
              </a:rPr>
              <a:t>four</a:t>
            </a:r>
            <a:r>
              <a:rPr sz="1300" spc="-114" dirty="0">
                <a:latin typeface="Verdana"/>
                <a:cs typeface="Verdana"/>
              </a:rPr>
              <a:t> </a:t>
            </a:r>
            <a:r>
              <a:rPr sz="1300" spc="-85" dirty="0">
                <a:latin typeface="Verdana"/>
                <a:cs typeface="Verdana"/>
              </a:rPr>
              <a:t>emergency</a:t>
            </a:r>
            <a:r>
              <a:rPr sz="1300" spc="-60" dirty="0">
                <a:latin typeface="Verdana"/>
                <a:cs typeface="Verdana"/>
              </a:rPr>
              <a:t> </a:t>
            </a:r>
            <a:r>
              <a:rPr sz="1300" spc="-75" dirty="0">
                <a:latin typeface="Verdana"/>
                <a:cs typeface="Verdana"/>
              </a:rPr>
              <a:t>departments,</a:t>
            </a:r>
            <a:r>
              <a:rPr sz="1300" spc="-20" dirty="0">
                <a:latin typeface="Verdana"/>
                <a:cs typeface="Verdana"/>
              </a:rPr>
              <a:t> </a:t>
            </a:r>
            <a:r>
              <a:rPr sz="1300" spc="-55" dirty="0">
                <a:latin typeface="Verdana"/>
                <a:cs typeface="Verdana"/>
              </a:rPr>
              <a:t>and</a:t>
            </a:r>
            <a:r>
              <a:rPr sz="1300" spc="-100" dirty="0">
                <a:latin typeface="Verdana"/>
                <a:cs typeface="Verdana"/>
              </a:rPr>
              <a:t> </a:t>
            </a:r>
            <a:r>
              <a:rPr sz="1300" spc="-90" dirty="0">
                <a:latin typeface="Verdana"/>
                <a:cs typeface="Verdana"/>
              </a:rPr>
              <a:t>more</a:t>
            </a:r>
            <a:r>
              <a:rPr sz="1300" spc="-114" dirty="0">
                <a:latin typeface="Verdana"/>
                <a:cs typeface="Verdana"/>
              </a:rPr>
              <a:t> </a:t>
            </a:r>
            <a:r>
              <a:rPr sz="1300" spc="-60" dirty="0">
                <a:latin typeface="Verdana"/>
                <a:cs typeface="Verdana"/>
              </a:rPr>
              <a:t>than</a:t>
            </a:r>
            <a:r>
              <a:rPr sz="1300" spc="-90" dirty="0">
                <a:latin typeface="Verdana"/>
                <a:cs typeface="Verdana"/>
              </a:rPr>
              <a:t> </a:t>
            </a:r>
            <a:r>
              <a:rPr sz="1300" spc="-75" dirty="0">
                <a:latin typeface="Verdana"/>
                <a:cs typeface="Verdana"/>
              </a:rPr>
              <a:t>20</a:t>
            </a:r>
            <a:r>
              <a:rPr sz="1300" spc="-135" dirty="0">
                <a:latin typeface="Verdana"/>
                <a:cs typeface="Verdana"/>
              </a:rPr>
              <a:t> </a:t>
            </a:r>
            <a:r>
              <a:rPr sz="1300" spc="-70" dirty="0">
                <a:latin typeface="Verdana"/>
                <a:cs typeface="Verdana"/>
              </a:rPr>
              <a:t>health</a:t>
            </a:r>
            <a:r>
              <a:rPr sz="1300" spc="-80" dirty="0">
                <a:latin typeface="Verdana"/>
                <a:cs typeface="Verdana"/>
              </a:rPr>
              <a:t> </a:t>
            </a:r>
            <a:r>
              <a:rPr sz="1300" spc="-90" dirty="0">
                <a:latin typeface="Verdana"/>
                <a:cs typeface="Verdana"/>
              </a:rPr>
              <a:t>centers</a:t>
            </a:r>
            <a:r>
              <a:rPr sz="1300" spc="-75" dirty="0">
                <a:latin typeface="Verdana"/>
                <a:cs typeface="Verdana"/>
              </a:rPr>
              <a:t> </a:t>
            </a:r>
            <a:r>
              <a:rPr sz="1300" spc="-55" dirty="0">
                <a:latin typeface="Verdana"/>
                <a:cs typeface="Verdana"/>
              </a:rPr>
              <a:t>and</a:t>
            </a:r>
            <a:r>
              <a:rPr sz="1300" spc="-100" dirty="0">
                <a:latin typeface="Verdana"/>
                <a:cs typeface="Verdana"/>
              </a:rPr>
              <a:t> </a:t>
            </a:r>
            <a:r>
              <a:rPr sz="1300" spc="-50" dirty="0">
                <a:latin typeface="Verdana"/>
                <a:cs typeface="Verdana"/>
              </a:rPr>
              <a:t>40</a:t>
            </a:r>
            <a:r>
              <a:rPr sz="1300" spc="-165" dirty="0">
                <a:latin typeface="Verdana"/>
                <a:cs typeface="Verdana"/>
              </a:rPr>
              <a:t> </a:t>
            </a:r>
            <a:r>
              <a:rPr sz="1300" spc="-55" dirty="0">
                <a:latin typeface="Verdana"/>
                <a:cs typeface="Verdana"/>
              </a:rPr>
              <a:t>additional</a:t>
            </a:r>
            <a:r>
              <a:rPr sz="1300" spc="-50" dirty="0">
                <a:latin typeface="Verdana"/>
                <a:cs typeface="Verdana"/>
              </a:rPr>
              <a:t> </a:t>
            </a:r>
            <a:r>
              <a:rPr sz="1300" spc="-100" dirty="0">
                <a:latin typeface="Verdana"/>
                <a:cs typeface="Verdana"/>
              </a:rPr>
              <a:t>sites.</a:t>
            </a:r>
            <a:r>
              <a:rPr sz="1300" spc="-114" dirty="0">
                <a:latin typeface="Verdana"/>
                <a:cs typeface="Verdana"/>
              </a:rPr>
              <a:t> </a:t>
            </a:r>
            <a:r>
              <a:rPr sz="1300" spc="-65" dirty="0">
                <a:latin typeface="Verdana"/>
                <a:cs typeface="Verdana"/>
              </a:rPr>
              <a:t>Each</a:t>
            </a:r>
            <a:r>
              <a:rPr sz="1300" spc="-105" dirty="0">
                <a:latin typeface="Verdana"/>
                <a:cs typeface="Verdana"/>
              </a:rPr>
              <a:t> </a:t>
            </a:r>
            <a:r>
              <a:rPr sz="1300" spc="-70" dirty="0">
                <a:latin typeface="Verdana"/>
                <a:cs typeface="Verdana"/>
              </a:rPr>
              <a:t>day,</a:t>
            </a:r>
            <a:r>
              <a:rPr sz="1300" spc="-100" dirty="0">
                <a:latin typeface="Verdana"/>
                <a:cs typeface="Verdana"/>
              </a:rPr>
              <a:t> </a:t>
            </a:r>
            <a:r>
              <a:rPr sz="1300" spc="-90" dirty="0">
                <a:latin typeface="Verdana"/>
                <a:cs typeface="Verdana"/>
              </a:rPr>
              <a:t>our</a:t>
            </a:r>
            <a:r>
              <a:rPr sz="1300" spc="-120" dirty="0">
                <a:latin typeface="Verdana"/>
                <a:cs typeface="Verdana"/>
              </a:rPr>
              <a:t> </a:t>
            </a:r>
            <a:r>
              <a:rPr sz="1300" spc="-65" dirty="0">
                <a:latin typeface="Verdana"/>
                <a:cs typeface="Verdana"/>
              </a:rPr>
              <a:t>almost 9,000</a:t>
            </a:r>
            <a:r>
              <a:rPr sz="1300" spc="-165" dirty="0">
                <a:latin typeface="Verdana"/>
                <a:cs typeface="Verdana"/>
              </a:rPr>
              <a:t> </a:t>
            </a:r>
            <a:r>
              <a:rPr sz="1300" spc="-10" dirty="0">
                <a:latin typeface="Verdana"/>
                <a:cs typeface="Verdana"/>
              </a:rPr>
              <a:t>employees </a:t>
            </a:r>
            <a:r>
              <a:rPr sz="1300" spc="-65" dirty="0">
                <a:latin typeface="Verdana"/>
                <a:cs typeface="Verdana"/>
              </a:rPr>
              <a:t>focus</a:t>
            </a:r>
            <a:r>
              <a:rPr sz="1300" spc="-120" dirty="0">
                <a:latin typeface="Verdana"/>
                <a:cs typeface="Verdana"/>
              </a:rPr>
              <a:t> </a:t>
            </a:r>
            <a:r>
              <a:rPr sz="1300" spc="-80" dirty="0">
                <a:latin typeface="Verdana"/>
                <a:cs typeface="Verdana"/>
              </a:rPr>
              <a:t>on</a:t>
            </a:r>
            <a:r>
              <a:rPr sz="1300" spc="-130" dirty="0">
                <a:latin typeface="Verdana"/>
                <a:cs typeface="Verdana"/>
              </a:rPr>
              <a:t> </a:t>
            </a:r>
            <a:r>
              <a:rPr sz="1300" spc="-75" dirty="0">
                <a:latin typeface="Verdana"/>
                <a:cs typeface="Verdana"/>
              </a:rPr>
              <a:t>providing</a:t>
            </a:r>
            <a:r>
              <a:rPr sz="1300" spc="-30" dirty="0">
                <a:latin typeface="Verdana"/>
                <a:cs typeface="Verdana"/>
              </a:rPr>
              <a:t> </a:t>
            </a:r>
            <a:r>
              <a:rPr sz="1300" spc="-90" dirty="0">
                <a:latin typeface="Verdana"/>
                <a:cs typeface="Verdana"/>
              </a:rPr>
              <a:t>our</a:t>
            </a:r>
            <a:r>
              <a:rPr sz="1300" spc="-105" dirty="0">
                <a:latin typeface="Verdana"/>
                <a:cs typeface="Verdana"/>
              </a:rPr>
              <a:t> </a:t>
            </a:r>
            <a:r>
              <a:rPr sz="1300" spc="-70" dirty="0">
                <a:latin typeface="Verdana"/>
                <a:cs typeface="Verdana"/>
              </a:rPr>
              <a:t>community</a:t>
            </a:r>
            <a:r>
              <a:rPr sz="1300" spc="-60" dirty="0">
                <a:latin typeface="Verdana"/>
                <a:cs typeface="Verdana"/>
              </a:rPr>
              <a:t> </a:t>
            </a:r>
            <a:r>
              <a:rPr sz="1300" spc="-80" dirty="0">
                <a:latin typeface="Verdana"/>
                <a:cs typeface="Verdana"/>
              </a:rPr>
              <a:t>with</a:t>
            </a:r>
            <a:r>
              <a:rPr sz="1300" spc="-105" dirty="0">
                <a:latin typeface="Verdana"/>
                <a:cs typeface="Verdana"/>
              </a:rPr>
              <a:t> </a:t>
            </a:r>
            <a:r>
              <a:rPr sz="1300" spc="-70" dirty="0">
                <a:latin typeface="Verdana"/>
                <a:cs typeface="Verdana"/>
              </a:rPr>
              <a:t>equitable</a:t>
            </a:r>
            <a:r>
              <a:rPr sz="1300" spc="-50" dirty="0">
                <a:latin typeface="Verdana"/>
                <a:cs typeface="Verdana"/>
              </a:rPr>
              <a:t> </a:t>
            </a:r>
            <a:r>
              <a:rPr sz="1300" spc="-90" dirty="0">
                <a:latin typeface="Verdana"/>
                <a:cs typeface="Verdana"/>
              </a:rPr>
              <a:t>healthcare—</a:t>
            </a:r>
            <a:r>
              <a:rPr sz="1300" spc="-65" dirty="0">
                <a:latin typeface="Verdana"/>
                <a:cs typeface="Verdana"/>
              </a:rPr>
              <a:t>through</a:t>
            </a:r>
            <a:r>
              <a:rPr sz="1300" spc="-10" dirty="0">
                <a:latin typeface="Verdana"/>
                <a:cs typeface="Verdana"/>
              </a:rPr>
              <a:t> </a:t>
            </a:r>
            <a:r>
              <a:rPr sz="1300" spc="-85" dirty="0">
                <a:latin typeface="Verdana"/>
                <a:cs typeface="Verdana"/>
              </a:rPr>
              <a:t>patient-</a:t>
            </a:r>
            <a:r>
              <a:rPr sz="1300" spc="-60" dirty="0">
                <a:latin typeface="Verdana"/>
                <a:cs typeface="Verdana"/>
              </a:rPr>
              <a:t>focused</a:t>
            </a:r>
            <a:r>
              <a:rPr sz="1300" dirty="0">
                <a:latin typeface="Verdana"/>
                <a:cs typeface="Verdana"/>
              </a:rPr>
              <a:t> </a:t>
            </a:r>
            <a:r>
              <a:rPr sz="1300" spc="-90" dirty="0">
                <a:latin typeface="Verdana"/>
                <a:cs typeface="Verdana"/>
              </a:rPr>
              <a:t>research,</a:t>
            </a:r>
            <a:r>
              <a:rPr sz="1300" spc="-65" dirty="0">
                <a:latin typeface="Verdana"/>
                <a:cs typeface="Verdana"/>
              </a:rPr>
              <a:t> </a:t>
            </a:r>
            <a:r>
              <a:rPr sz="1300" spc="-75" dirty="0">
                <a:latin typeface="Verdana"/>
                <a:cs typeface="Verdana"/>
              </a:rPr>
              <a:t>access</a:t>
            </a:r>
            <a:r>
              <a:rPr sz="1300" spc="-114" dirty="0">
                <a:latin typeface="Verdana"/>
                <a:cs typeface="Verdana"/>
              </a:rPr>
              <a:t> </a:t>
            </a:r>
            <a:r>
              <a:rPr sz="1300" spc="-50" dirty="0">
                <a:latin typeface="Verdana"/>
                <a:cs typeface="Verdana"/>
              </a:rPr>
              <a:t>to</a:t>
            </a:r>
            <a:r>
              <a:rPr sz="1300" spc="-100" dirty="0">
                <a:latin typeface="Verdana"/>
                <a:cs typeface="Verdana"/>
              </a:rPr>
              <a:t> </a:t>
            </a:r>
            <a:r>
              <a:rPr sz="1300" spc="-75" dirty="0">
                <a:latin typeface="Verdana"/>
                <a:cs typeface="Verdana"/>
              </a:rPr>
              <a:t>care,</a:t>
            </a:r>
            <a:r>
              <a:rPr sz="1300" spc="-90" dirty="0">
                <a:latin typeface="Verdana"/>
                <a:cs typeface="Verdana"/>
              </a:rPr>
              <a:t> </a:t>
            </a:r>
            <a:r>
              <a:rPr sz="1300" spc="-55" dirty="0">
                <a:latin typeface="Verdana"/>
                <a:cs typeface="Verdana"/>
              </a:rPr>
              <a:t>and</a:t>
            </a:r>
            <a:r>
              <a:rPr sz="1300" spc="-90" dirty="0">
                <a:latin typeface="Verdana"/>
                <a:cs typeface="Verdana"/>
              </a:rPr>
              <a:t> </a:t>
            </a:r>
            <a:r>
              <a:rPr sz="1300" spc="-80" dirty="0">
                <a:latin typeface="Verdana"/>
                <a:cs typeface="Verdana"/>
              </a:rPr>
              <a:t>support</a:t>
            </a:r>
            <a:r>
              <a:rPr sz="1300" spc="-65" dirty="0">
                <a:latin typeface="Verdana"/>
                <a:cs typeface="Verdana"/>
              </a:rPr>
              <a:t> </a:t>
            </a:r>
            <a:r>
              <a:rPr sz="1300" spc="-125" dirty="0">
                <a:latin typeface="Verdana"/>
                <a:cs typeface="Verdana"/>
              </a:rPr>
              <a:t>services—</a:t>
            </a:r>
            <a:r>
              <a:rPr sz="1300" spc="-20" dirty="0">
                <a:latin typeface="Verdana"/>
                <a:cs typeface="Verdana"/>
              </a:rPr>
              <a:t>that </a:t>
            </a:r>
            <a:r>
              <a:rPr sz="1300" spc="-130" dirty="0">
                <a:latin typeface="Verdana"/>
                <a:cs typeface="Verdana"/>
              </a:rPr>
              <a:t>seeks</a:t>
            </a:r>
            <a:r>
              <a:rPr sz="1300" spc="-150" dirty="0">
                <a:latin typeface="Verdana"/>
                <a:cs typeface="Verdana"/>
              </a:rPr>
              <a:t> </a:t>
            </a:r>
            <a:r>
              <a:rPr sz="1300" spc="-60" dirty="0">
                <a:latin typeface="Verdana"/>
                <a:cs typeface="Verdana"/>
              </a:rPr>
              <a:t>to</a:t>
            </a:r>
            <a:r>
              <a:rPr sz="1300" spc="-135" dirty="0">
                <a:latin typeface="Verdana"/>
                <a:cs typeface="Verdana"/>
              </a:rPr>
              <a:t> </a:t>
            </a:r>
            <a:r>
              <a:rPr sz="1300" spc="-60" dirty="0">
                <a:latin typeface="Verdana"/>
                <a:cs typeface="Verdana"/>
              </a:rPr>
              <a:t>eradicate</a:t>
            </a:r>
            <a:r>
              <a:rPr sz="1300" spc="-75" dirty="0">
                <a:latin typeface="Verdana"/>
                <a:cs typeface="Verdana"/>
              </a:rPr>
              <a:t> </a:t>
            </a:r>
            <a:r>
              <a:rPr sz="1300" spc="-70" dirty="0">
                <a:latin typeface="Verdana"/>
                <a:cs typeface="Verdana"/>
              </a:rPr>
              <a:t>health</a:t>
            </a:r>
            <a:r>
              <a:rPr sz="1300" spc="-90" dirty="0">
                <a:latin typeface="Verdana"/>
                <a:cs typeface="Verdana"/>
              </a:rPr>
              <a:t> </a:t>
            </a:r>
            <a:r>
              <a:rPr sz="1300" spc="-80" dirty="0">
                <a:latin typeface="Verdana"/>
                <a:cs typeface="Verdana"/>
              </a:rPr>
              <a:t>disparities</a:t>
            </a:r>
            <a:r>
              <a:rPr sz="1300" spc="-95" dirty="0">
                <a:latin typeface="Verdana"/>
                <a:cs typeface="Verdana"/>
              </a:rPr>
              <a:t> </a:t>
            </a:r>
            <a:r>
              <a:rPr sz="1300" spc="-70" dirty="0">
                <a:latin typeface="Verdana"/>
                <a:cs typeface="Verdana"/>
              </a:rPr>
              <a:t>rooted</a:t>
            </a:r>
            <a:r>
              <a:rPr sz="1300" spc="-80" dirty="0">
                <a:latin typeface="Verdana"/>
                <a:cs typeface="Verdana"/>
              </a:rPr>
              <a:t> in</a:t>
            </a:r>
            <a:r>
              <a:rPr sz="1300" spc="-160" dirty="0">
                <a:latin typeface="Verdana"/>
                <a:cs typeface="Verdana"/>
              </a:rPr>
              <a:t> </a:t>
            </a:r>
            <a:r>
              <a:rPr sz="1300" spc="-80" dirty="0">
                <a:latin typeface="Verdana"/>
                <a:cs typeface="Verdana"/>
              </a:rPr>
              <a:t>systematic</a:t>
            </a:r>
            <a:r>
              <a:rPr sz="1300" spc="-95" dirty="0">
                <a:latin typeface="Verdana"/>
                <a:cs typeface="Verdana"/>
              </a:rPr>
              <a:t> barriers.</a:t>
            </a:r>
            <a:r>
              <a:rPr sz="1300" spc="-100" dirty="0">
                <a:latin typeface="Verdana"/>
                <a:cs typeface="Verdana"/>
              </a:rPr>
              <a:t> </a:t>
            </a:r>
            <a:r>
              <a:rPr sz="1300" b="1" dirty="0">
                <a:latin typeface="Calibri"/>
                <a:cs typeface="Calibri"/>
              </a:rPr>
              <a:t>For</a:t>
            </a:r>
            <a:r>
              <a:rPr sz="1300" b="1" spc="-10" dirty="0">
                <a:latin typeface="Calibri"/>
                <a:cs typeface="Calibri"/>
              </a:rPr>
              <a:t> </a:t>
            </a:r>
            <a:r>
              <a:rPr sz="1300" b="1" dirty="0">
                <a:latin typeface="Calibri"/>
                <a:cs typeface="Calibri"/>
              </a:rPr>
              <a:t>more</a:t>
            </a:r>
            <a:r>
              <a:rPr sz="1300" b="1" spc="25" dirty="0">
                <a:latin typeface="Calibri"/>
                <a:cs typeface="Calibri"/>
              </a:rPr>
              <a:t> </a:t>
            </a:r>
            <a:r>
              <a:rPr sz="1300" b="1" spc="-20" dirty="0">
                <a:latin typeface="Calibri"/>
                <a:cs typeface="Calibri"/>
              </a:rPr>
              <a:t>information,</a:t>
            </a:r>
            <a:r>
              <a:rPr sz="1300" b="1" spc="85" dirty="0">
                <a:latin typeface="Calibri"/>
                <a:cs typeface="Calibri"/>
              </a:rPr>
              <a:t> </a:t>
            </a:r>
            <a:r>
              <a:rPr sz="1300" b="1" dirty="0">
                <a:latin typeface="Calibri"/>
                <a:cs typeface="Calibri"/>
              </a:rPr>
              <a:t>visit </a:t>
            </a:r>
            <a:r>
              <a:rPr sz="1300" b="1" spc="-10" dirty="0">
                <a:latin typeface="Calibri"/>
                <a:cs typeface="Calibri"/>
              </a:rPr>
              <a:t>metrohealth.org</a:t>
            </a:r>
            <a:endParaRPr sz="1300">
              <a:latin typeface="Calibri"/>
              <a:cs typeface="Calibri"/>
            </a:endParaRPr>
          </a:p>
        </p:txBody>
      </p:sp>
      <p:grpSp>
        <p:nvGrpSpPr>
          <p:cNvPr id="6" name="object 6"/>
          <p:cNvGrpSpPr/>
          <p:nvPr/>
        </p:nvGrpSpPr>
        <p:grpSpPr>
          <a:xfrm>
            <a:off x="838198" y="5928358"/>
            <a:ext cx="10596880" cy="356870"/>
            <a:chOff x="838198" y="5928358"/>
            <a:chExt cx="10596880" cy="356870"/>
          </a:xfrm>
        </p:grpSpPr>
        <p:pic>
          <p:nvPicPr>
            <p:cNvPr id="7" name="object 7"/>
            <p:cNvPicPr/>
            <p:nvPr/>
          </p:nvPicPr>
          <p:blipFill>
            <a:blip r:embed="rId4" cstate="print"/>
            <a:stretch>
              <a:fillRect/>
            </a:stretch>
          </p:blipFill>
          <p:spPr>
            <a:xfrm>
              <a:off x="10273284" y="5942088"/>
              <a:ext cx="1161285" cy="342885"/>
            </a:xfrm>
            <a:prstGeom prst="rect">
              <a:avLst/>
            </a:prstGeom>
          </p:spPr>
        </p:pic>
        <p:pic>
          <p:nvPicPr>
            <p:cNvPr id="8" name="object 8"/>
            <p:cNvPicPr/>
            <p:nvPr/>
          </p:nvPicPr>
          <p:blipFill>
            <a:blip r:embed="rId5" cstate="print"/>
            <a:stretch>
              <a:fillRect/>
            </a:stretch>
          </p:blipFill>
          <p:spPr>
            <a:xfrm>
              <a:off x="838198" y="5935978"/>
              <a:ext cx="292607" cy="292607"/>
            </a:xfrm>
            <a:prstGeom prst="rect">
              <a:avLst/>
            </a:prstGeom>
          </p:spPr>
        </p:pic>
        <p:pic>
          <p:nvPicPr>
            <p:cNvPr id="9" name="object 9"/>
            <p:cNvPicPr/>
            <p:nvPr/>
          </p:nvPicPr>
          <p:blipFill>
            <a:blip r:embed="rId6" cstate="print"/>
            <a:stretch>
              <a:fillRect/>
            </a:stretch>
          </p:blipFill>
          <p:spPr>
            <a:xfrm>
              <a:off x="2148839" y="5928359"/>
              <a:ext cx="292605" cy="292595"/>
            </a:xfrm>
            <a:prstGeom prst="rect">
              <a:avLst/>
            </a:prstGeom>
          </p:spPr>
        </p:pic>
        <p:pic>
          <p:nvPicPr>
            <p:cNvPr id="10" name="object 10"/>
            <p:cNvPicPr/>
            <p:nvPr/>
          </p:nvPicPr>
          <p:blipFill>
            <a:blip r:embed="rId7" cstate="print"/>
            <a:stretch>
              <a:fillRect/>
            </a:stretch>
          </p:blipFill>
          <p:spPr>
            <a:xfrm>
              <a:off x="1706880" y="5928359"/>
              <a:ext cx="292605" cy="292595"/>
            </a:xfrm>
            <a:prstGeom prst="rect">
              <a:avLst/>
            </a:prstGeom>
          </p:spPr>
        </p:pic>
        <p:sp>
          <p:nvSpPr>
            <p:cNvPr id="11" name="object 11"/>
            <p:cNvSpPr/>
            <p:nvPr/>
          </p:nvSpPr>
          <p:spPr>
            <a:xfrm>
              <a:off x="2590800" y="5928359"/>
              <a:ext cx="292735" cy="292735"/>
            </a:xfrm>
            <a:custGeom>
              <a:avLst/>
              <a:gdLst/>
              <a:ahLst/>
              <a:cxnLst/>
              <a:rect l="l" t="t" r="r" b="b"/>
              <a:pathLst>
                <a:path w="292735" h="292735">
                  <a:moveTo>
                    <a:pt x="178117" y="147269"/>
                  </a:moveTo>
                  <a:lnTo>
                    <a:pt x="126060" y="116395"/>
                  </a:lnTo>
                  <a:lnTo>
                    <a:pt x="126060" y="177673"/>
                  </a:lnTo>
                  <a:lnTo>
                    <a:pt x="178117" y="147269"/>
                  </a:lnTo>
                  <a:close/>
                </a:path>
                <a:path w="292735" h="292735">
                  <a:moveTo>
                    <a:pt x="292595" y="146278"/>
                  </a:moveTo>
                  <a:lnTo>
                    <a:pt x="285140" y="100012"/>
                  </a:lnTo>
                  <a:lnTo>
                    <a:pt x="264375" y="59855"/>
                  </a:lnTo>
                  <a:lnTo>
                    <a:pt x="247383" y="42887"/>
                  </a:lnTo>
                  <a:lnTo>
                    <a:pt x="247357" y="140271"/>
                  </a:lnTo>
                  <a:lnTo>
                    <a:pt x="246634" y="156438"/>
                  </a:lnTo>
                  <a:lnTo>
                    <a:pt x="246608" y="157238"/>
                  </a:lnTo>
                  <a:lnTo>
                    <a:pt x="244043" y="184607"/>
                  </a:lnTo>
                  <a:lnTo>
                    <a:pt x="243598" y="200291"/>
                  </a:lnTo>
                  <a:lnTo>
                    <a:pt x="153009" y="215874"/>
                  </a:lnTo>
                  <a:lnTo>
                    <a:pt x="117754" y="216306"/>
                  </a:lnTo>
                  <a:lnTo>
                    <a:pt x="96215" y="215557"/>
                  </a:lnTo>
                  <a:lnTo>
                    <a:pt x="53454" y="207708"/>
                  </a:lnTo>
                  <a:lnTo>
                    <a:pt x="45770" y="157238"/>
                  </a:lnTo>
                  <a:lnTo>
                    <a:pt x="45046" y="140271"/>
                  </a:lnTo>
                  <a:lnTo>
                    <a:pt x="46431" y="125374"/>
                  </a:lnTo>
                  <a:lnTo>
                    <a:pt x="46469" y="125044"/>
                  </a:lnTo>
                  <a:lnTo>
                    <a:pt x="50152" y="103517"/>
                  </a:lnTo>
                  <a:lnTo>
                    <a:pt x="51422" y="91097"/>
                  </a:lnTo>
                  <a:lnTo>
                    <a:pt x="114782" y="76504"/>
                  </a:lnTo>
                  <a:lnTo>
                    <a:pt x="140500" y="75501"/>
                  </a:lnTo>
                  <a:lnTo>
                    <a:pt x="169710" y="76504"/>
                  </a:lnTo>
                  <a:lnTo>
                    <a:pt x="215087" y="79502"/>
                  </a:lnTo>
                  <a:lnTo>
                    <a:pt x="229755" y="80264"/>
                  </a:lnTo>
                  <a:lnTo>
                    <a:pt x="237591" y="83299"/>
                  </a:lnTo>
                  <a:lnTo>
                    <a:pt x="241211" y="91097"/>
                  </a:lnTo>
                  <a:lnTo>
                    <a:pt x="243281" y="106184"/>
                  </a:lnTo>
                  <a:lnTo>
                    <a:pt x="246240" y="125044"/>
                  </a:lnTo>
                  <a:lnTo>
                    <a:pt x="246545" y="106184"/>
                  </a:lnTo>
                  <a:lnTo>
                    <a:pt x="246634" y="100012"/>
                  </a:lnTo>
                  <a:lnTo>
                    <a:pt x="246748" y="90703"/>
                  </a:lnTo>
                  <a:lnTo>
                    <a:pt x="246849" y="83299"/>
                  </a:lnTo>
                  <a:lnTo>
                    <a:pt x="246951" y="75501"/>
                  </a:lnTo>
                  <a:lnTo>
                    <a:pt x="247383" y="42887"/>
                  </a:lnTo>
                  <a:lnTo>
                    <a:pt x="192532" y="7454"/>
                  </a:lnTo>
                  <a:lnTo>
                    <a:pt x="146253" y="0"/>
                  </a:lnTo>
                  <a:lnTo>
                    <a:pt x="100025" y="7454"/>
                  </a:lnTo>
                  <a:lnTo>
                    <a:pt x="59867" y="28206"/>
                  </a:lnTo>
                  <a:lnTo>
                    <a:pt x="28206" y="59855"/>
                  </a:lnTo>
                  <a:lnTo>
                    <a:pt x="7454" y="100012"/>
                  </a:lnTo>
                  <a:lnTo>
                    <a:pt x="0" y="146278"/>
                  </a:lnTo>
                  <a:lnTo>
                    <a:pt x="7454" y="192506"/>
                  </a:lnTo>
                  <a:lnTo>
                    <a:pt x="28206" y="232664"/>
                  </a:lnTo>
                  <a:lnTo>
                    <a:pt x="59867" y="264325"/>
                  </a:lnTo>
                  <a:lnTo>
                    <a:pt x="100025" y="285089"/>
                  </a:lnTo>
                  <a:lnTo>
                    <a:pt x="146253" y="292544"/>
                  </a:lnTo>
                  <a:lnTo>
                    <a:pt x="192532" y="285089"/>
                  </a:lnTo>
                  <a:lnTo>
                    <a:pt x="232702" y="264325"/>
                  </a:lnTo>
                  <a:lnTo>
                    <a:pt x="264375" y="232664"/>
                  </a:lnTo>
                  <a:lnTo>
                    <a:pt x="272821" y="216306"/>
                  </a:lnTo>
                  <a:lnTo>
                    <a:pt x="285140" y="192506"/>
                  </a:lnTo>
                  <a:lnTo>
                    <a:pt x="292595" y="146278"/>
                  </a:lnTo>
                  <a:close/>
                </a:path>
              </a:pathLst>
            </a:custGeom>
            <a:solidFill>
              <a:srgbClr val="FCFCF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2" name="object 12"/>
            <p:cNvPicPr/>
            <p:nvPr/>
          </p:nvPicPr>
          <p:blipFill>
            <a:blip r:embed="rId8" cstate="print"/>
            <a:stretch>
              <a:fillRect/>
            </a:stretch>
          </p:blipFill>
          <p:spPr>
            <a:xfrm>
              <a:off x="1276070" y="5933439"/>
              <a:ext cx="293171" cy="292606"/>
            </a:xfrm>
            <a:prstGeom prst="rect">
              <a:avLst/>
            </a:prstGeom>
          </p:spPr>
        </p:pic>
      </p:grpSp>
      <p:sp>
        <p:nvSpPr>
          <p:cNvPr id="13" name="object 13"/>
          <p:cNvSpPr txBox="1"/>
          <p:nvPr/>
        </p:nvSpPr>
        <p:spPr>
          <a:xfrm>
            <a:off x="823150" y="5508242"/>
            <a:ext cx="2022475"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10" normalizeH="0" baseline="0" noProof="0" dirty="0">
                <a:ln>
                  <a:noFill/>
                </a:ln>
                <a:solidFill>
                  <a:srgbClr val="FFFFFF"/>
                </a:solidFill>
                <a:effectLst/>
                <a:uLnTx/>
                <a:uFillTx/>
                <a:latin typeface="Lucida Sans Unicode"/>
                <a:cs typeface="Lucida Sans Unicode"/>
              </a:rPr>
              <a:t>connect</a:t>
            </a:r>
            <a:r>
              <a:rPr kumimoji="0" sz="1400" b="0" i="0" u="none" strike="noStrike" kern="0" cap="none" spc="-130" normalizeH="0" baseline="0" noProof="0" dirty="0">
                <a:ln>
                  <a:noFill/>
                </a:ln>
                <a:solidFill>
                  <a:srgbClr val="FFFFFF"/>
                </a:solidFill>
                <a:effectLst/>
                <a:uLnTx/>
                <a:uFillTx/>
                <a:latin typeface="Lucida Sans Unicode"/>
                <a:cs typeface="Lucida Sans Unicode"/>
              </a:rPr>
              <a:t> </a:t>
            </a:r>
            <a:r>
              <a:rPr kumimoji="0" sz="1400" b="1" i="0" u="none" strike="noStrike" kern="0" cap="none" spc="-10" normalizeH="0" baseline="0" noProof="0" dirty="0">
                <a:ln>
                  <a:noFill/>
                </a:ln>
                <a:solidFill>
                  <a:srgbClr val="FFFFFF"/>
                </a:solidFill>
                <a:effectLst/>
                <a:uLnTx/>
                <a:uFillTx/>
                <a:latin typeface="Calibri"/>
                <a:cs typeface="Calibri"/>
              </a:rPr>
              <a:t>@metrohealthcle</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08572259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 y="1958"/>
            <a:ext cx="12192000" cy="6856095"/>
            <a:chOff x="2" y="1958"/>
            <a:chExt cx="12192000" cy="6856095"/>
          </a:xfrm>
        </p:grpSpPr>
        <p:pic>
          <p:nvPicPr>
            <p:cNvPr id="3" name="object 3"/>
            <p:cNvPicPr/>
            <p:nvPr/>
          </p:nvPicPr>
          <p:blipFill>
            <a:blip r:embed="rId3" cstate="print"/>
            <a:stretch>
              <a:fillRect/>
            </a:stretch>
          </p:blipFill>
          <p:spPr>
            <a:xfrm>
              <a:off x="2" y="1958"/>
              <a:ext cx="12191997" cy="6856041"/>
            </a:xfrm>
            <a:prstGeom prst="rect">
              <a:avLst/>
            </a:prstGeom>
          </p:spPr>
        </p:pic>
        <p:pic>
          <p:nvPicPr>
            <p:cNvPr id="4" name="object 4"/>
            <p:cNvPicPr/>
            <p:nvPr/>
          </p:nvPicPr>
          <p:blipFill>
            <a:blip r:embed="rId4" cstate="print"/>
            <a:stretch>
              <a:fillRect/>
            </a:stretch>
          </p:blipFill>
          <p:spPr>
            <a:xfrm>
              <a:off x="8241332" y="639234"/>
              <a:ext cx="461257" cy="248420"/>
            </a:xfrm>
            <a:prstGeom prst="rect">
              <a:avLst/>
            </a:prstGeom>
          </p:spPr>
        </p:pic>
        <p:pic>
          <p:nvPicPr>
            <p:cNvPr id="5" name="object 5"/>
            <p:cNvPicPr/>
            <p:nvPr/>
          </p:nvPicPr>
          <p:blipFill>
            <a:blip r:embed="rId5" cstate="print"/>
            <a:stretch>
              <a:fillRect/>
            </a:stretch>
          </p:blipFill>
          <p:spPr>
            <a:xfrm>
              <a:off x="8756312" y="556343"/>
              <a:ext cx="249055" cy="145753"/>
            </a:xfrm>
            <a:prstGeom prst="rect">
              <a:avLst/>
            </a:prstGeom>
          </p:spPr>
        </p:pic>
        <p:pic>
          <p:nvPicPr>
            <p:cNvPr id="6" name="object 6"/>
            <p:cNvPicPr/>
            <p:nvPr/>
          </p:nvPicPr>
          <p:blipFill>
            <a:blip r:embed="rId6" cstate="print"/>
            <a:stretch>
              <a:fillRect/>
            </a:stretch>
          </p:blipFill>
          <p:spPr>
            <a:xfrm>
              <a:off x="9024486" y="550881"/>
              <a:ext cx="168948" cy="110693"/>
            </a:xfrm>
            <a:prstGeom prst="rect">
              <a:avLst/>
            </a:prstGeom>
          </p:spPr>
        </p:pic>
        <p:pic>
          <p:nvPicPr>
            <p:cNvPr id="7" name="object 7"/>
            <p:cNvPicPr/>
            <p:nvPr/>
          </p:nvPicPr>
          <p:blipFill>
            <a:blip r:embed="rId7" cstate="print"/>
            <a:stretch>
              <a:fillRect/>
            </a:stretch>
          </p:blipFill>
          <p:spPr>
            <a:xfrm>
              <a:off x="9217395" y="541943"/>
              <a:ext cx="98704" cy="148551"/>
            </a:xfrm>
            <a:prstGeom prst="rect">
              <a:avLst/>
            </a:prstGeom>
          </p:spPr>
        </p:pic>
        <p:pic>
          <p:nvPicPr>
            <p:cNvPr id="8" name="object 8"/>
            <p:cNvPicPr/>
            <p:nvPr/>
          </p:nvPicPr>
          <p:blipFill>
            <a:blip r:embed="rId8" cstate="print"/>
            <a:stretch>
              <a:fillRect/>
            </a:stretch>
          </p:blipFill>
          <p:spPr>
            <a:xfrm>
              <a:off x="9340203" y="540190"/>
              <a:ext cx="89877" cy="97624"/>
            </a:xfrm>
            <a:prstGeom prst="rect">
              <a:avLst/>
            </a:prstGeom>
          </p:spPr>
        </p:pic>
        <p:pic>
          <p:nvPicPr>
            <p:cNvPr id="9" name="object 9"/>
            <p:cNvPicPr/>
            <p:nvPr/>
          </p:nvPicPr>
          <p:blipFill>
            <a:blip r:embed="rId9" cstate="print"/>
            <a:stretch>
              <a:fillRect/>
            </a:stretch>
          </p:blipFill>
          <p:spPr>
            <a:xfrm>
              <a:off x="9453231" y="539653"/>
              <a:ext cx="74447" cy="99453"/>
            </a:xfrm>
            <a:prstGeom prst="rect">
              <a:avLst/>
            </a:prstGeom>
          </p:spPr>
        </p:pic>
        <p:sp>
          <p:nvSpPr>
            <p:cNvPr id="10" name="object 10"/>
            <p:cNvSpPr/>
            <p:nvPr/>
          </p:nvSpPr>
          <p:spPr>
            <a:xfrm>
              <a:off x="9614801" y="564640"/>
              <a:ext cx="21590" cy="21590"/>
            </a:xfrm>
            <a:custGeom>
              <a:avLst/>
              <a:gdLst/>
              <a:ahLst/>
              <a:cxnLst/>
              <a:rect l="l" t="t" r="r" b="b"/>
              <a:pathLst>
                <a:path w="21590" h="21590">
                  <a:moveTo>
                    <a:pt x="8559" y="0"/>
                  </a:moveTo>
                  <a:lnTo>
                    <a:pt x="6032" y="800"/>
                  </a:lnTo>
                  <a:lnTo>
                    <a:pt x="1689" y="4470"/>
                  </a:lnTo>
                  <a:lnTo>
                    <a:pt x="469" y="6832"/>
                  </a:lnTo>
                  <a:lnTo>
                    <a:pt x="0" y="12560"/>
                  </a:lnTo>
                  <a:lnTo>
                    <a:pt x="812" y="15074"/>
                  </a:lnTo>
                  <a:lnTo>
                    <a:pt x="4546" y="19494"/>
                  </a:lnTo>
                  <a:lnTo>
                    <a:pt x="6896" y="20713"/>
                  </a:lnTo>
                  <a:lnTo>
                    <a:pt x="12547" y="21183"/>
                  </a:lnTo>
                  <a:lnTo>
                    <a:pt x="15062" y="20370"/>
                  </a:lnTo>
                  <a:lnTo>
                    <a:pt x="19481" y="16637"/>
                  </a:lnTo>
                  <a:lnTo>
                    <a:pt x="20713" y="14287"/>
                  </a:lnTo>
                  <a:lnTo>
                    <a:pt x="21183" y="8572"/>
                  </a:lnTo>
                  <a:lnTo>
                    <a:pt x="20383" y="6032"/>
                  </a:lnTo>
                  <a:lnTo>
                    <a:pt x="16713" y="1689"/>
                  </a:lnTo>
                  <a:lnTo>
                    <a:pt x="14351" y="482"/>
                  </a:lnTo>
                  <a:lnTo>
                    <a:pt x="11455" y="241"/>
                  </a:lnTo>
                  <a:lnTo>
                    <a:pt x="8559"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1" name="object 11"/>
            <p:cNvPicPr/>
            <p:nvPr/>
          </p:nvPicPr>
          <p:blipFill>
            <a:blip r:embed="rId10" cstate="print"/>
            <a:stretch>
              <a:fillRect/>
            </a:stretch>
          </p:blipFill>
          <p:spPr>
            <a:xfrm>
              <a:off x="9720913" y="520302"/>
              <a:ext cx="1541929" cy="839599"/>
            </a:xfrm>
            <a:prstGeom prst="rect">
              <a:avLst/>
            </a:prstGeom>
          </p:spPr>
        </p:pic>
        <p:sp>
          <p:nvSpPr>
            <p:cNvPr id="12" name="object 12"/>
            <p:cNvSpPr/>
            <p:nvPr/>
          </p:nvSpPr>
          <p:spPr>
            <a:xfrm>
              <a:off x="11312058" y="1379618"/>
              <a:ext cx="20955" cy="20955"/>
            </a:xfrm>
            <a:custGeom>
              <a:avLst/>
              <a:gdLst/>
              <a:ahLst/>
              <a:cxnLst/>
              <a:rect l="l" t="t" r="r" b="b"/>
              <a:pathLst>
                <a:path w="20954" h="20955">
                  <a:moveTo>
                    <a:pt x="7874" y="0"/>
                  </a:moveTo>
                  <a:lnTo>
                    <a:pt x="5397" y="952"/>
                  </a:lnTo>
                  <a:lnTo>
                    <a:pt x="1231" y="4902"/>
                  </a:lnTo>
                  <a:lnTo>
                    <a:pt x="165" y="7327"/>
                  </a:lnTo>
                  <a:lnTo>
                    <a:pt x="0" y="13106"/>
                  </a:lnTo>
                  <a:lnTo>
                    <a:pt x="939" y="15582"/>
                  </a:lnTo>
                  <a:lnTo>
                    <a:pt x="4838" y="19697"/>
                  </a:lnTo>
                  <a:lnTo>
                    <a:pt x="7264" y="20777"/>
                  </a:lnTo>
                  <a:lnTo>
                    <a:pt x="13042" y="20929"/>
                  </a:lnTo>
                  <a:lnTo>
                    <a:pt x="15519" y="19989"/>
                  </a:lnTo>
                  <a:lnTo>
                    <a:pt x="19685" y="16052"/>
                  </a:lnTo>
                  <a:lnTo>
                    <a:pt x="20789" y="13627"/>
                  </a:lnTo>
                  <a:lnTo>
                    <a:pt x="20942" y="7937"/>
                  </a:lnTo>
                  <a:lnTo>
                    <a:pt x="19977" y="5461"/>
                  </a:lnTo>
                  <a:lnTo>
                    <a:pt x="17983" y="3352"/>
                  </a:lnTo>
                  <a:lnTo>
                    <a:pt x="15989" y="1244"/>
                  </a:lnTo>
                  <a:lnTo>
                    <a:pt x="13563" y="152"/>
                  </a:lnTo>
                  <a:lnTo>
                    <a:pt x="7874"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3" name="object 13"/>
            <p:cNvPicPr/>
            <p:nvPr/>
          </p:nvPicPr>
          <p:blipFill>
            <a:blip r:embed="rId11" cstate="print"/>
            <a:stretch>
              <a:fillRect/>
            </a:stretch>
          </p:blipFill>
          <p:spPr>
            <a:xfrm>
              <a:off x="11340760" y="1421507"/>
              <a:ext cx="155092" cy="109524"/>
            </a:xfrm>
            <a:prstGeom prst="rect">
              <a:avLst/>
            </a:prstGeom>
          </p:spPr>
        </p:pic>
        <p:pic>
          <p:nvPicPr>
            <p:cNvPr id="14" name="object 14"/>
            <p:cNvPicPr/>
            <p:nvPr/>
          </p:nvPicPr>
          <p:blipFill>
            <a:blip r:embed="rId12" cstate="print"/>
            <a:stretch>
              <a:fillRect/>
            </a:stretch>
          </p:blipFill>
          <p:spPr>
            <a:xfrm>
              <a:off x="11429125" y="1558411"/>
              <a:ext cx="327450" cy="438633"/>
            </a:xfrm>
            <a:prstGeom prst="rect">
              <a:avLst/>
            </a:prstGeom>
          </p:spPr>
        </p:pic>
        <p:pic>
          <p:nvPicPr>
            <p:cNvPr id="15" name="object 15"/>
            <p:cNvPicPr/>
            <p:nvPr/>
          </p:nvPicPr>
          <p:blipFill>
            <a:blip r:embed="rId13" cstate="print"/>
            <a:stretch>
              <a:fillRect/>
            </a:stretch>
          </p:blipFill>
          <p:spPr>
            <a:xfrm>
              <a:off x="691121" y="1249222"/>
              <a:ext cx="7315200" cy="45720"/>
            </a:xfrm>
            <a:prstGeom prst="rect">
              <a:avLst/>
            </a:prstGeom>
          </p:spPr>
        </p:pic>
        <p:pic>
          <p:nvPicPr>
            <p:cNvPr id="16" name="object 16"/>
            <p:cNvPicPr/>
            <p:nvPr/>
          </p:nvPicPr>
          <p:blipFill>
            <a:blip r:embed="rId14" cstate="print"/>
            <a:stretch>
              <a:fillRect/>
            </a:stretch>
          </p:blipFill>
          <p:spPr>
            <a:xfrm>
              <a:off x="691121" y="2213546"/>
              <a:ext cx="7315200" cy="45720"/>
            </a:xfrm>
            <a:prstGeom prst="rect">
              <a:avLst/>
            </a:prstGeom>
          </p:spPr>
        </p:pic>
        <p:pic>
          <p:nvPicPr>
            <p:cNvPr id="17" name="object 17"/>
            <p:cNvPicPr/>
            <p:nvPr/>
          </p:nvPicPr>
          <p:blipFill>
            <a:blip r:embed="rId15" cstate="print"/>
            <a:stretch>
              <a:fillRect/>
            </a:stretch>
          </p:blipFill>
          <p:spPr>
            <a:xfrm>
              <a:off x="691121" y="3209277"/>
              <a:ext cx="5029199" cy="45720"/>
            </a:xfrm>
            <a:prstGeom prst="rect">
              <a:avLst/>
            </a:prstGeom>
          </p:spPr>
        </p:pic>
        <p:pic>
          <p:nvPicPr>
            <p:cNvPr id="18" name="object 18"/>
            <p:cNvPicPr/>
            <p:nvPr/>
          </p:nvPicPr>
          <p:blipFill>
            <a:blip r:embed="rId16" cstate="print"/>
            <a:stretch>
              <a:fillRect/>
            </a:stretch>
          </p:blipFill>
          <p:spPr>
            <a:xfrm>
              <a:off x="1418005" y="4960035"/>
              <a:ext cx="9601200" cy="43078"/>
            </a:xfrm>
            <a:prstGeom prst="rect">
              <a:avLst/>
            </a:prstGeom>
          </p:spPr>
        </p:pic>
        <p:pic>
          <p:nvPicPr>
            <p:cNvPr id="19" name="object 19"/>
            <p:cNvPicPr/>
            <p:nvPr/>
          </p:nvPicPr>
          <p:blipFill>
            <a:blip r:embed="rId17" cstate="print"/>
            <a:stretch>
              <a:fillRect/>
            </a:stretch>
          </p:blipFill>
          <p:spPr>
            <a:xfrm>
              <a:off x="6870191" y="537972"/>
              <a:ext cx="5157214" cy="5155691"/>
            </a:xfrm>
            <a:prstGeom prst="rect">
              <a:avLst/>
            </a:prstGeom>
          </p:spPr>
        </p:pic>
        <p:pic>
          <p:nvPicPr>
            <p:cNvPr id="20" name="object 20"/>
            <p:cNvPicPr/>
            <p:nvPr/>
          </p:nvPicPr>
          <p:blipFill>
            <a:blip r:embed="rId18" cstate="print"/>
            <a:stretch>
              <a:fillRect/>
            </a:stretch>
          </p:blipFill>
          <p:spPr>
            <a:xfrm>
              <a:off x="7006018" y="681443"/>
              <a:ext cx="4885097" cy="4876800"/>
            </a:xfrm>
            <a:prstGeom prst="rect">
              <a:avLst/>
            </a:prstGeom>
          </p:spPr>
        </p:pic>
        <p:sp>
          <p:nvSpPr>
            <p:cNvPr id="21" name="object 21"/>
            <p:cNvSpPr/>
            <p:nvPr/>
          </p:nvSpPr>
          <p:spPr>
            <a:xfrm>
              <a:off x="7006014" y="673139"/>
              <a:ext cx="4885690" cy="4885690"/>
            </a:xfrm>
            <a:custGeom>
              <a:avLst/>
              <a:gdLst/>
              <a:ahLst/>
              <a:cxnLst/>
              <a:rect l="l" t="t" r="r" b="b"/>
              <a:pathLst>
                <a:path w="4885690" h="4885690">
                  <a:moveTo>
                    <a:pt x="0" y="2442552"/>
                  </a:moveTo>
                  <a:lnTo>
                    <a:pt x="463" y="2394485"/>
                  </a:lnTo>
                  <a:lnTo>
                    <a:pt x="1848" y="2346642"/>
                  </a:lnTo>
                  <a:lnTo>
                    <a:pt x="4146" y="2299034"/>
                  </a:lnTo>
                  <a:lnTo>
                    <a:pt x="7348" y="2251669"/>
                  </a:lnTo>
                  <a:lnTo>
                    <a:pt x="11447" y="2204554"/>
                  </a:lnTo>
                  <a:lnTo>
                    <a:pt x="16432" y="2157700"/>
                  </a:lnTo>
                  <a:lnTo>
                    <a:pt x="22297" y="2111113"/>
                  </a:lnTo>
                  <a:lnTo>
                    <a:pt x="29033" y="2064803"/>
                  </a:lnTo>
                  <a:lnTo>
                    <a:pt x="36630" y="2018778"/>
                  </a:lnTo>
                  <a:lnTo>
                    <a:pt x="45081" y="1973047"/>
                  </a:lnTo>
                  <a:lnTo>
                    <a:pt x="54377" y="1927617"/>
                  </a:lnTo>
                  <a:lnTo>
                    <a:pt x="64509" y="1882499"/>
                  </a:lnTo>
                  <a:lnTo>
                    <a:pt x="75470" y="1837699"/>
                  </a:lnTo>
                  <a:lnTo>
                    <a:pt x="87250" y="1793226"/>
                  </a:lnTo>
                  <a:lnTo>
                    <a:pt x="99841" y="1749090"/>
                  </a:lnTo>
                  <a:lnTo>
                    <a:pt x="113235" y="1705298"/>
                  </a:lnTo>
                  <a:lnTo>
                    <a:pt x="127424" y="1661859"/>
                  </a:lnTo>
                  <a:lnTo>
                    <a:pt x="142397" y="1618781"/>
                  </a:lnTo>
                  <a:lnTo>
                    <a:pt x="158148" y="1576074"/>
                  </a:lnTo>
                  <a:lnTo>
                    <a:pt x="174668" y="1533744"/>
                  </a:lnTo>
                  <a:lnTo>
                    <a:pt x="191948" y="1491802"/>
                  </a:lnTo>
                  <a:lnTo>
                    <a:pt x="209980" y="1450255"/>
                  </a:lnTo>
                  <a:lnTo>
                    <a:pt x="228754" y="1409112"/>
                  </a:lnTo>
                  <a:lnTo>
                    <a:pt x="248264" y="1368381"/>
                  </a:lnTo>
                  <a:lnTo>
                    <a:pt x="268500" y="1328071"/>
                  </a:lnTo>
                  <a:lnTo>
                    <a:pt x="289454" y="1288190"/>
                  </a:lnTo>
                  <a:lnTo>
                    <a:pt x="311117" y="1248747"/>
                  </a:lnTo>
                  <a:lnTo>
                    <a:pt x="333480" y="1209751"/>
                  </a:lnTo>
                  <a:lnTo>
                    <a:pt x="356536" y="1171209"/>
                  </a:lnTo>
                  <a:lnTo>
                    <a:pt x="380276" y="1133130"/>
                  </a:lnTo>
                  <a:lnTo>
                    <a:pt x="404692" y="1095523"/>
                  </a:lnTo>
                  <a:lnTo>
                    <a:pt x="429774" y="1058397"/>
                  </a:lnTo>
                  <a:lnTo>
                    <a:pt x="455515" y="1021759"/>
                  </a:lnTo>
                  <a:lnTo>
                    <a:pt x="481905" y="985618"/>
                  </a:lnTo>
                  <a:lnTo>
                    <a:pt x="508937" y="949983"/>
                  </a:lnTo>
                  <a:lnTo>
                    <a:pt x="536602" y="914862"/>
                  </a:lnTo>
                  <a:lnTo>
                    <a:pt x="564891" y="880263"/>
                  </a:lnTo>
                  <a:lnTo>
                    <a:pt x="593797" y="846196"/>
                  </a:lnTo>
                  <a:lnTo>
                    <a:pt x="623309" y="812668"/>
                  </a:lnTo>
                  <a:lnTo>
                    <a:pt x="653421" y="779689"/>
                  </a:lnTo>
                  <a:lnTo>
                    <a:pt x="684124" y="747266"/>
                  </a:lnTo>
                  <a:lnTo>
                    <a:pt x="715408" y="715408"/>
                  </a:lnTo>
                  <a:lnTo>
                    <a:pt x="747266" y="684124"/>
                  </a:lnTo>
                  <a:lnTo>
                    <a:pt x="779689" y="653421"/>
                  </a:lnTo>
                  <a:lnTo>
                    <a:pt x="812668" y="623309"/>
                  </a:lnTo>
                  <a:lnTo>
                    <a:pt x="846196" y="593797"/>
                  </a:lnTo>
                  <a:lnTo>
                    <a:pt x="880263" y="564891"/>
                  </a:lnTo>
                  <a:lnTo>
                    <a:pt x="914862" y="536602"/>
                  </a:lnTo>
                  <a:lnTo>
                    <a:pt x="949983" y="508937"/>
                  </a:lnTo>
                  <a:lnTo>
                    <a:pt x="985618" y="481905"/>
                  </a:lnTo>
                  <a:lnTo>
                    <a:pt x="1021759" y="455515"/>
                  </a:lnTo>
                  <a:lnTo>
                    <a:pt x="1058397" y="429774"/>
                  </a:lnTo>
                  <a:lnTo>
                    <a:pt x="1095523" y="404692"/>
                  </a:lnTo>
                  <a:lnTo>
                    <a:pt x="1133130" y="380276"/>
                  </a:lnTo>
                  <a:lnTo>
                    <a:pt x="1171209" y="356536"/>
                  </a:lnTo>
                  <a:lnTo>
                    <a:pt x="1209751" y="333480"/>
                  </a:lnTo>
                  <a:lnTo>
                    <a:pt x="1248747" y="311117"/>
                  </a:lnTo>
                  <a:lnTo>
                    <a:pt x="1288190" y="289454"/>
                  </a:lnTo>
                  <a:lnTo>
                    <a:pt x="1328071" y="268500"/>
                  </a:lnTo>
                  <a:lnTo>
                    <a:pt x="1368381" y="248264"/>
                  </a:lnTo>
                  <a:lnTo>
                    <a:pt x="1409112" y="228754"/>
                  </a:lnTo>
                  <a:lnTo>
                    <a:pt x="1450255" y="209980"/>
                  </a:lnTo>
                  <a:lnTo>
                    <a:pt x="1491802" y="191948"/>
                  </a:lnTo>
                  <a:lnTo>
                    <a:pt x="1533744" y="174668"/>
                  </a:lnTo>
                  <a:lnTo>
                    <a:pt x="1576074" y="158148"/>
                  </a:lnTo>
                  <a:lnTo>
                    <a:pt x="1618781" y="142397"/>
                  </a:lnTo>
                  <a:lnTo>
                    <a:pt x="1661859" y="127424"/>
                  </a:lnTo>
                  <a:lnTo>
                    <a:pt x="1705298" y="113235"/>
                  </a:lnTo>
                  <a:lnTo>
                    <a:pt x="1749090" y="99841"/>
                  </a:lnTo>
                  <a:lnTo>
                    <a:pt x="1793226" y="87250"/>
                  </a:lnTo>
                  <a:lnTo>
                    <a:pt x="1837699" y="75470"/>
                  </a:lnTo>
                  <a:lnTo>
                    <a:pt x="1882499" y="64509"/>
                  </a:lnTo>
                  <a:lnTo>
                    <a:pt x="1927617" y="54377"/>
                  </a:lnTo>
                  <a:lnTo>
                    <a:pt x="1973047" y="45081"/>
                  </a:lnTo>
                  <a:lnTo>
                    <a:pt x="2018778" y="36630"/>
                  </a:lnTo>
                  <a:lnTo>
                    <a:pt x="2064803" y="29033"/>
                  </a:lnTo>
                  <a:lnTo>
                    <a:pt x="2111113" y="22297"/>
                  </a:lnTo>
                  <a:lnTo>
                    <a:pt x="2157700" y="16432"/>
                  </a:lnTo>
                  <a:lnTo>
                    <a:pt x="2204554" y="11447"/>
                  </a:lnTo>
                  <a:lnTo>
                    <a:pt x="2251669" y="7348"/>
                  </a:lnTo>
                  <a:lnTo>
                    <a:pt x="2299034" y="4146"/>
                  </a:lnTo>
                  <a:lnTo>
                    <a:pt x="2346642" y="1848"/>
                  </a:lnTo>
                  <a:lnTo>
                    <a:pt x="2394485" y="463"/>
                  </a:lnTo>
                  <a:lnTo>
                    <a:pt x="2442552" y="0"/>
                  </a:lnTo>
                  <a:lnTo>
                    <a:pt x="2490620" y="463"/>
                  </a:lnTo>
                  <a:lnTo>
                    <a:pt x="2538463" y="1848"/>
                  </a:lnTo>
                  <a:lnTo>
                    <a:pt x="2586071" y="4146"/>
                  </a:lnTo>
                  <a:lnTo>
                    <a:pt x="2633436" y="7348"/>
                  </a:lnTo>
                  <a:lnTo>
                    <a:pt x="2680550" y="11447"/>
                  </a:lnTo>
                  <a:lnTo>
                    <a:pt x="2727405" y="16432"/>
                  </a:lnTo>
                  <a:lnTo>
                    <a:pt x="2773992" y="22297"/>
                  </a:lnTo>
                  <a:lnTo>
                    <a:pt x="2820302" y="29033"/>
                  </a:lnTo>
                  <a:lnTo>
                    <a:pt x="2866327" y="36630"/>
                  </a:lnTo>
                  <a:lnTo>
                    <a:pt x="2912058" y="45081"/>
                  </a:lnTo>
                  <a:lnTo>
                    <a:pt x="2957487" y="54377"/>
                  </a:lnTo>
                  <a:lnTo>
                    <a:pt x="3002606" y="64509"/>
                  </a:lnTo>
                  <a:lnTo>
                    <a:pt x="3047406" y="75470"/>
                  </a:lnTo>
                  <a:lnTo>
                    <a:pt x="3091879" y="87250"/>
                  </a:lnTo>
                  <a:lnTo>
                    <a:pt x="3136015" y="99841"/>
                  </a:lnTo>
                  <a:lnTo>
                    <a:pt x="3179807" y="113235"/>
                  </a:lnTo>
                  <a:lnTo>
                    <a:pt x="3223246" y="127424"/>
                  </a:lnTo>
                  <a:lnTo>
                    <a:pt x="3266323" y="142397"/>
                  </a:lnTo>
                  <a:lnTo>
                    <a:pt x="3309031" y="158148"/>
                  </a:lnTo>
                  <a:lnTo>
                    <a:pt x="3351360" y="174668"/>
                  </a:lnTo>
                  <a:lnTo>
                    <a:pt x="3393303" y="191948"/>
                  </a:lnTo>
                  <a:lnTo>
                    <a:pt x="3434850" y="209980"/>
                  </a:lnTo>
                  <a:lnTo>
                    <a:pt x="3475993" y="228754"/>
                  </a:lnTo>
                  <a:lnTo>
                    <a:pt x="3516724" y="248264"/>
                  </a:lnTo>
                  <a:lnTo>
                    <a:pt x="3557034" y="268500"/>
                  </a:lnTo>
                  <a:lnTo>
                    <a:pt x="3596915" y="289454"/>
                  </a:lnTo>
                  <a:lnTo>
                    <a:pt x="3636357" y="311117"/>
                  </a:lnTo>
                  <a:lnTo>
                    <a:pt x="3675354" y="333480"/>
                  </a:lnTo>
                  <a:lnTo>
                    <a:pt x="3713896" y="356536"/>
                  </a:lnTo>
                  <a:lnTo>
                    <a:pt x="3751975" y="380276"/>
                  </a:lnTo>
                  <a:lnTo>
                    <a:pt x="3789582" y="404692"/>
                  </a:lnTo>
                  <a:lnTo>
                    <a:pt x="3826708" y="429774"/>
                  </a:lnTo>
                  <a:lnTo>
                    <a:pt x="3863346" y="455515"/>
                  </a:lnTo>
                  <a:lnTo>
                    <a:pt x="3899487" y="481905"/>
                  </a:lnTo>
                  <a:lnTo>
                    <a:pt x="3935122" y="508937"/>
                  </a:lnTo>
                  <a:lnTo>
                    <a:pt x="3970243" y="536602"/>
                  </a:lnTo>
                  <a:lnTo>
                    <a:pt x="4004842" y="564891"/>
                  </a:lnTo>
                  <a:lnTo>
                    <a:pt x="4038909" y="593797"/>
                  </a:lnTo>
                  <a:lnTo>
                    <a:pt x="4072436" y="623309"/>
                  </a:lnTo>
                  <a:lnTo>
                    <a:pt x="4105416" y="653421"/>
                  </a:lnTo>
                  <a:lnTo>
                    <a:pt x="4137839" y="684124"/>
                  </a:lnTo>
                  <a:lnTo>
                    <a:pt x="4169697" y="715408"/>
                  </a:lnTo>
                  <a:lnTo>
                    <a:pt x="4200981" y="747266"/>
                  </a:lnTo>
                  <a:lnTo>
                    <a:pt x="4231684" y="779689"/>
                  </a:lnTo>
                  <a:lnTo>
                    <a:pt x="4261795" y="812668"/>
                  </a:lnTo>
                  <a:lnTo>
                    <a:pt x="4291308" y="846196"/>
                  </a:lnTo>
                  <a:lnTo>
                    <a:pt x="4320213" y="880263"/>
                  </a:lnTo>
                  <a:lnTo>
                    <a:pt x="4348503" y="914862"/>
                  </a:lnTo>
                  <a:lnTo>
                    <a:pt x="4376168" y="949983"/>
                  </a:lnTo>
                  <a:lnTo>
                    <a:pt x="4403200" y="985618"/>
                  </a:lnTo>
                  <a:lnTo>
                    <a:pt x="4429590" y="1021759"/>
                  </a:lnTo>
                  <a:lnTo>
                    <a:pt x="4455331" y="1058397"/>
                  </a:lnTo>
                  <a:lnTo>
                    <a:pt x="4480413" y="1095523"/>
                  </a:lnTo>
                  <a:lnTo>
                    <a:pt x="4504828" y="1133130"/>
                  </a:lnTo>
                  <a:lnTo>
                    <a:pt x="4528568" y="1171209"/>
                  </a:lnTo>
                  <a:lnTo>
                    <a:pt x="4551624" y="1209751"/>
                  </a:lnTo>
                  <a:lnTo>
                    <a:pt x="4573988" y="1248747"/>
                  </a:lnTo>
                  <a:lnTo>
                    <a:pt x="4595651" y="1288190"/>
                  </a:lnTo>
                  <a:lnTo>
                    <a:pt x="4616605" y="1328071"/>
                  </a:lnTo>
                  <a:lnTo>
                    <a:pt x="4636841" y="1368381"/>
                  </a:lnTo>
                  <a:lnTo>
                    <a:pt x="4656350" y="1409112"/>
                  </a:lnTo>
                  <a:lnTo>
                    <a:pt x="4675125" y="1450255"/>
                  </a:lnTo>
                  <a:lnTo>
                    <a:pt x="4693157" y="1491802"/>
                  </a:lnTo>
                  <a:lnTo>
                    <a:pt x="4710437" y="1533744"/>
                  </a:lnTo>
                  <a:lnTo>
                    <a:pt x="4726956" y="1576074"/>
                  </a:lnTo>
                  <a:lnTo>
                    <a:pt x="4742707" y="1618781"/>
                  </a:lnTo>
                  <a:lnTo>
                    <a:pt x="4757681" y="1661859"/>
                  </a:lnTo>
                  <a:lnTo>
                    <a:pt x="4771869" y="1705298"/>
                  </a:lnTo>
                  <a:lnTo>
                    <a:pt x="4785263" y="1749090"/>
                  </a:lnTo>
                  <a:lnTo>
                    <a:pt x="4797855" y="1793226"/>
                  </a:lnTo>
                  <a:lnTo>
                    <a:pt x="4809635" y="1837699"/>
                  </a:lnTo>
                  <a:lnTo>
                    <a:pt x="4820596" y="1882499"/>
                  </a:lnTo>
                  <a:lnTo>
                    <a:pt x="4830728" y="1927617"/>
                  </a:lnTo>
                  <a:lnTo>
                    <a:pt x="4840024" y="1973047"/>
                  </a:lnTo>
                  <a:lnTo>
                    <a:pt x="4848475" y="2018778"/>
                  </a:lnTo>
                  <a:lnTo>
                    <a:pt x="4856072" y="2064803"/>
                  </a:lnTo>
                  <a:lnTo>
                    <a:pt x="4862808" y="2111113"/>
                  </a:lnTo>
                  <a:lnTo>
                    <a:pt x="4868672" y="2157700"/>
                  </a:lnTo>
                  <a:lnTo>
                    <a:pt x="4873658" y="2204554"/>
                  </a:lnTo>
                  <a:lnTo>
                    <a:pt x="4877757" y="2251669"/>
                  </a:lnTo>
                  <a:lnTo>
                    <a:pt x="4880959" y="2299034"/>
                  </a:lnTo>
                  <a:lnTo>
                    <a:pt x="4883257" y="2346642"/>
                  </a:lnTo>
                  <a:lnTo>
                    <a:pt x="4884642" y="2394485"/>
                  </a:lnTo>
                  <a:lnTo>
                    <a:pt x="4885105" y="2442552"/>
                  </a:lnTo>
                  <a:lnTo>
                    <a:pt x="4884642" y="2490620"/>
                  </a:lnTo>
                  <a:lnTo>
                    <a:pt x="4883257" y="2538463"/>
                  </a:lnTo>
                  <a:lnTo>
                    <a:pt x="4880959" y="2586071"/>
                  </a:lnTo>
                  <a:lnTo>
                    <a:pt x="4877757" y="2633436"/>
                  </a:lnTo>
                  <a:lnTo>
                    <a:pt x="4873658" y="2680550"/>
                  </a:lnTo>
                  <a:lnTo>
                    <a:pt x="4868672" y="2727405"/>
                  </a:lnTo>
                  <a:lnTo>
                    <a:pt x="4862808" y="2773992"/>
                  </a:lnTo>
                  <a:lnTo>
                    <a:pt x="4856072" y="2820302"/>
                  </a:lnTo>
                  <a:lnTo>
                    <a:pt x="4848475" y="2866327"/>
                  </a:lnTo>
                  <a:lnTo>
                    <a:pt x="4840024" y="2912058"/>
                  </a:lnTo>
                  <a:lnTo>
                    <a:pt x="4830728" y="2957487"/>
                  </a:lnTo>
                  <a:lnTo>
                    <a:pt x="4820596" y="3002606"/>
                  </a:lnTo>
                  <a:lnTo>
                    <a:pt x="4809635" y="3047406"/>
                  </a:lnTo>
                  <a:lnTo>
                    <a:pt x="4797855" y="3091879"/>
                  </a:lnTo>
                  <a:lnTo>
                    <a:pt x="4785263" y="3136015"/>
                  </a:lnTo>
                  <a:lnTo>
                    <a:pt x="4771869" y="3179807"/>
                  </a:lnTo>
                  <a:lnTo>
                    <a:pt x="4757681" y="3223246"/>
                  </a:lnTo>
                  <a:lnTo>
                    <a:pt x="4742707" y="3266323"/>
                  </a:lnTo>
                  <a:lnTo>
                    <a:pt x="4726956" y="3309031"/>
                  </a:lnTo>
                  <a:lnTo>
                    <a:pt x="4710437" y="3351360"/>
                  </a:lnTo>
                  <a:lnTo>
                    <a:pt x="4693157" y="3393303"/>
                  </a:lnTo>
                  <a:lnTo>
                    <a:pt x="4675125" y="3434850"/>
                  </a:lnTo>
                  <a:lnTo>
                    <a:pt x="4656350" y="3475993"/>
                  </a:lnTo>
                  <a:lnTo>
                    <a:pt x="4636841" y="3516724"/>
                  </a:lnTo>
                  <a:lnTo>
                    <a:pt x="4616605" y="3557034"/>
                  </a:lnTo>
                  <a:lnTo>
                    <a:pt x="4595651" y="3596915"/>
                  </a:lnTo>
                  <a:lnTo>
                    <a:pt x="4573988" y="3636357"/>
                  </a:lnTo>
                  <a:lnTo>
                    <a:pt x="4551624" y="3675354"/>
                  </a:lnTo>
                  <a:lnTo>
                    <a:pt x="4528568" y="3713896"/>
                  </a:lnTo>
                  <a:lnTo>
                    <a:pt x="4504828" y="3751975"/>
                  </a:lnTo>
                  <a:lnTo>
                    <a:pt x="4480413" y="3789582"/>
                  </a:lnTo>
                  <a:lnTo>
                    <a:pt x="4455331" y="3826708"/>
                  </a:lnTo>
                  <a:lnTo>
                    <a:pt x="4429590" y="3863346"/>
                  </a:lnTo>
                  <a:lnTo>
                    <a:pt x="4403200" y="3899487"/>
                  </a:lnTo>
                  <a:lnTo>
                    <a:pt x="4376168" y="3935122"/>
                  </a:lnTo>
                  <a:lnTo>
                    <a:pt x="4348503" y="3970243"/>
                  </a:lnTo>
                  <a:lnTo>
                    <a:pt x="4320213" y="4004842"/>
                  </a:lnTo>
                  <a:lnTo>
                    <a:pt x="4291308" y="4038909"/>
                  </a:lnTo>
                  <a:lnTo>
                    <a:pt x="4261795" y="4072436"/>
                  </a:lnTo>
                  <a:lnTo>
                    <a:pt x="4231684" y="4105416"/>
                  </a:lnTo>
                  <a:lnTo>
                    <a:pt x="4200981" y="4137839"/>
                  </a:lnTo>
                  <a:lnTo>
                    <a:pt x="4169697" y="4169697"/>
                  </a:lnTo>
                  <a:lnTo>
                    <a:pt x="4137839" y="4200981"/>
                  </a:lnTo>
                  <a:lnTo>
                    <a:pt x="4105416" y="4231684"/>
                  </a:lnTo>
                  <a:lnTo>
                    <a:pt x="4072436" y="4261795"/>
                  </a:lnTo>
                  <a:lnTo>
                    <a:pt x="4038909" y="4291308"/>
                  </a:lnTo>
                  <a:lnTo>
                    <a:pt x="4004842" y="4320213"/>
                  </a:lnTo>
                  <a:lnTo>
                    <a:pt x="3970243" y="4348503"/>
                  </a:lnTo>
                  <a:lnTo>
                    <a:pt x="3935122" y="4376168"/>
                  </a:lnTo>
                  <a:lnTo>
                    <a:pt x="3899487" y="4403200"/>
                  </a:lnTo>
                  <a:lnTo>
                    <a:pt x="3863346" y="4429590"/>
                  </a:lnTo>
                  <a:lnTo>
                    <a:pt x="3826708" y="4455331"/>
                  </a:lnTo>
                  <a:lnTo>
                    <a:pt x="3789582" y="4480413"/>
                  </a:lnTo>
                  <a:lnTo>
                    <a:pt x="3751975" y="4504828"/>
                  </a:lnTo>
                  <a:lnTo>
                    <a:pt x="3713896" y="4528568"/>
                  </a:lnTo>
                  <a:lnTo>
                    <a:pt x="3675354" y="4551624"/>
                  </a:lnTo>
                  <a:lnTo>
                    <a:pt x="3636357" y="4573988"/>
                  </a:lnTo>
                  <a:lnTo>
                    <a:pt x="3596915" y="4595651"/>
                  </a:lnTo>
                  <a:lnTo>
                    <a:pt x="3557034" y="4616605"/>
                  </a:lnTo>
                  <a:lnTo>
                    <a:pt x="3516724" y="4636841"/>
                  </a:lnTo>
                  <a:lnTo>
                    <a:pt x="3475993" y="4656350"/>
                  </a:lnTo>
                  <a:lnTo>
                    <a:pt x="3434850" y="4675125"/>
                  </a:lnTo>
                  <a:lnTo>
                    <a:pt x="3393303" y="4693157"/>
                  </a:lnTo>
                  <a:lnTo>
                    <a:pt x="3351360" y="4710437"/>
                  </a:lnTo>
                  <a:lnTo>
                    <a:pt x="3309031" y="4726956"/>
                  </a:lnTo>
                  <a:lnTo>
                    <a:pt x="3266323" y="4742707"/>
                  </a:lnTo>
                  <a:lnTo>
                    <a:pt x="3223246" y="4757681"/>
                  </a:lnTo>
                  <a:lnTo>
                    <a:pt x="3179807" y="4771869"/>
                  </a:lnTo>
                  <a:lnTo>
                    <a:pt x="3136015" y="4785263"/>
                  </a:lnTo>
                  <a:lnTo>
                    <a:pt x="3091879" y="4797855"/>
                  </a:lnTo>
                  <a:lnTo>
                    <a:pt x="3047406" y="4809635"/>
                  </a:lnTo>
                  <a:lnTo>
                    <a:pt x="3002606" y="4820596"/>
                  </a:lnTo>
                  <a:lnTo>
                    <a:pt x="2957487" y="4830728"/>
                  </a:lnTo>
                  <a:lnTo>
                    <a:pt x="2912058" y="4840024"/>
                  </a:lnTo>
                  <a:lnTo>
                    <a:pt x="2866327" y="4848475"/>
                  </a:lnTo>
                  <a:lnTo>
                    <a:pt x="2820302" y="4856072"/>
                  </a:lnTo>
                  <a:lnTo>
                    <a:pt x="2773992" y="4862808"/>
                  </a:lnTo>
                  <a:lnTo>
                    <a:pt x="2727405" y="4868672"/>
                  </a:lnTo>
                  <a:lnTo>
                    <a:pt x="2680550" y="4873658"/>
                  </a:lnTo>
                  <a:lnTo>
                    <a:pt x="2633436" y="4877757"/>
                  </a:lnTo>
                  <a:lnTo>
                    <a:pt x="2586071" y="4880959"/>
                  </a:lnTo>
                  <a:lnTo>
                    <a:pt x="2538463" y="4883257"/>
                  </a:lnTo>
                  <a:lnTo>
                    <a:pt x="2490620" y="4884642"/>
                  </a:lnTo>
                  <a:lnTo>
                    <a:pt x="2442552" y="4885105"/>
                  </a:lnTo>
                  <a:lnTo>
                    <a:pt x="2394485" y="4884642"/>
                  </a:lnTo>
                  <a:lnTo>
                    <a:pt x="2346642" y="4883257"/>
                  </a:lnTo>
                  <a:lnTo>
                    <a:pt x="2299034" y="4880959"/>
                  </a:lnTo>
                  <a:lnTo>
                    <a:pt x="2251669" y="4877757"/>
                  </a:lnTo>
                  <a:lnTo>
                    <a:pt x="2204554" y="4873658"/>
                  </a:lnTo>
                  <a:lnTo>
                    <a:pt x="2157700" y="4868672"/>
                  </a:lnTo>
                  <a:lnTo>
                    <a:pt x="2111113" y="4862808"/>
                  </a:lnTo>
                  <a:lnTo>
                    <a:pt x="2064803" y="4856072"/>
                  </a:lnTo>
                  <a:lnTo>
                    <a:pt x="2018778" y="4848475"/>
                  </a:lnTo>
                  <a:lnTo>
                    <a:pt x="1973047" y="4840024"/>
                  </a:lnTo>
                  <a:lnTo>
                    <a:pt x="1927617" y="4830728"/>
                  </a:lnTo>
                  <a:lnTo>
                    <a:pt x="1882499" y="4820596"/>
                  </a:lnTo>
                  <a:lnTo>
                    <a:pt x="1837699" y="4809635"/>
                  </a:lnTo>
                  <a:lnTo>
                    <a:pt x="1793226" y="4797855"/>
                  </a:lnTo>
                  <a:lnTo>
                    <a:pt x="1749090" y="4785263"/>
                  </a:lnTo>
                  <a:lnTo>
                    <a:pt x="1705298" y="4771869"/>
                  </a:lnTo>
                  <a:lnTo>
                    <a:pt x="1661859" y="4757681"/>
                  </a:lnTo>
                  <a:lnTo>
                    <a:pt x="1618781" y="4742707"/>
                  </a:lnTo>
                  <a:lnTo>
                    <a:pt x="1576074" y="4726956"/>
                  </a:lnTo>
                  <a:lnTo>
                    <a:pt x="1533744" y="4710437"/>
                  </a:lnTo>
                  <a:lnTo>
                    <a:pt x="1491802" y="4693157"/>
                  </a:lnTo>
                  <a:lnTo>
                    <a:pt x="1450255" y="4675125"/>
                  </a:lnTo>
                  <a:lnTo>
                    <a:pt x="1409112" y="4656350"/>
                  </a:lnTo>
                  <a:lnTo>
                    <a:pt x="1368381" y="4636841"/>
                  </a:lnTo>
                  <a:lnTo>
                    <a:pt x="1328071" y="4616605"/>
                  </a:lnTo>
                  <a:lnTo>
                    <a:pt x="1288190" y="4595651"/>
                  </a:lnTo>
                  <a:lnTo>
                    <a:pt x="1248747" y="4573988"/>
                  </a:lnTo>
                  <a:lnTo>
                    <a:pt x="1209751" y="4551624"/>
                  </a:lnTo>
                  <a:lnTo>
                    <a:pt x="1171209" y="4528568"/>
                  </a:lnTo>
                  <a:lnTo>
                    <a:pt x="1133130" y="4504828"/>
                  </a:lnTo>
                  <a:lnTo>
                    <a:pt x="1095523" y="4480413"/>
                  </a:lnTo>
                  <a:lnTo>
                    <a:pt x="1058397" y="4455331"/>
                  </a:lnTo>
                  <a:lnTo>
                    <a:pt x="1021759" y="4429590"/>
                  </a:lnTo>
                  <a:lnTo>
                    <a:pt x="985618" y="4403200"/>
                  </a:lnTo>
                  <a:lnTo>
                    <a:pt x="949983" y="4376168"/>
                  </a:lnTo>
                  <a:lnTo>
                    <a:pt x="914862" y="4348503"/>
                  </a:lnTo>
                  <a:lnTo>
                    <a:pt x="880263" y="4320213"/>
                  </a:lnTo>
                  <a:lnTo>
                    <a:pt x="846196" y="4291308"/>
                  </a:lnTo>
                  <a:lnTo>
                    <a:pt x="812668" y="4261795"/>
                  </a:lnTo>
                  <a:lnTo>
                    <a:pt x="779689" y="4231684"/>
                  </a:lnTo>
                  <a:lnTo>
                    <a:pt x="747266" y="4200981"/>
                  </a:lnTo>
                  <a:lnTo>
                    <a:pt x="715408" y="4169697"/>
                  </a:lnTo>
                  <a:lnTo>
                    <a:pt x="684124" y="4137839"/>
                  </a:lnTo>
                  <a:lnTo>
                    <a:pt x="653421" y="4105416"/>
                  </a:lnTo>
                  <a:lnTo>
                    <a:pt x="623309" y="4072436"/>
                  </a:lnTo>
                  <a:lnTo>
                    <a:pt x="593797" y="4038909"/>
                  </a:lnTo>
                  <a:lnTo>
                    <a:pt x="564891" y="4004842"/>
                  </a:lnTo>
                  <a:lnTo>
                    <a:pt x="536602" y="3970243"/>
                  </a:lnTo>
                  <a:lnTo>
                    <a:pt x="508937" y="3935122"/>
                  </a:lnTo>
                  <a:lnTo>
                    <a:pt x="481905" y="3899487"/>
                  </a:lnTo>
                  <a:lnTo>
                    <a:pt x="455515" y="3863346"/>
                  </a:lnTo>
                  <a:lnTo>
                    <a:pt x="429774" y="3826708"/>
                  </a:lnTo>
                  <a:lnTo>
                    <a:pt x="404692" y="3789582"/>
                  </a:lnTo>
                  <a:lnTo>
                    <a:pt x="380276" y="3751975"/>
                  </a:lnTo>
                  <a:lnTo>
                    <a:pt x="356536" y="3713896"/>
                  </a:lnTo>
                  <a:lnTo>
                    <a:pt x="333480" y="3675354"/>
                  </a:lnTo>
                  <a:lnTo>
                    <a:pt x="311117" y="3636357"/>
                  </a:lnTo>
                  <a:lnTo>
                    <a:pt x="289454" y="3596915"/>
                  </a:lnTo>
                  <a:lnTo>
                    <a:pt x="268500" y="3557034"/>
                  </a:lnTo>
                  <a:lnTo>
                    <a:pt x="248264" y="3516724"/>
                  </a:lnTo>
                  <a:lnTo>
                    <a:pt x="228754" y="3475993"/>
                  </a:lnTo>
                  <a:lnTo>
                    <a:pt x="209980" y="3434850"/>
                  </a:lnTo>
                  <a:lnTo>
                    <a:pt x="191948" y="3393303"/>
                  </a:lnTo>
                  <a:lnTo>
                    <a:pt x="174668" y="3351360"/>
                  </a:lnTo>
                  <a:lnTo>
                    <a:pt x="158148" y="3309031"/>
                  </a:lnTo>
                  <a:lnTo>
                    <a:pt x="142397" y="3266323"/>
                  </a:lnTo>
                  <a:lnTo>
                    <a:pt x="127424" y="3223246"/>
                  </a:lnTo>
                  <a:lnTo>
                    <a:pt x="113235" y="3179807"/>
                  </a:lnTo>
                  <a:lnTo>
                    <a:pt x="99841" y="3136015"/>
                  </a:lnTo>
                  <a:lnTo>
                    <a:pt x="87250" y="3091879"/>
                  </a:lnTo>
                  <a:lnTo>
                    <a:pt x="75470" y="3047406"/>
                  </a:lnTo>
                  <a:lnTo>
                    <a:pt x="64509" y="3002606"/>
                  </a:lnTo>
                  <a:lnTo>
                    <a:pt x="54377" y="2957487"/>
                  </a:lnTo>
                  <a:lnTo>
                    <a:pt x="45081" y="2912058"/>
                  </a:lnTo>
                  <a:lnTo>
                    <a:pt x="36630" y="2866327"/>
                  </a:lnTo>
                  <a:lnTo>
                    <a:pt x="29033" y="2820302"/>
                  </a:lnTo>
                  <a:lnTo>
                    <a:pt x="22297" y="2773992"/>
                  </a:lnTo>
                  <a:lnTo>
                    <a:pt x="16432" y="2727405"/>
                  </a:lnTo>
                  <a:lnTo>
                    <a:pt x="11447" y="2680550"/>
                  </a:lnTo>
                  <a:lnTo>
                    <a:pt x="7348" y="2633436"/>
                  </a:lnTo>
                  <a:lnTo>
                    <a:pt x="4146" y="2586071"/>
                  </a:lnTo>
                  <a:lnTo>
                    <a:pt x="1848" y="2538463"/>
                  </a:lnTo>
                  <a:lnTo>
                    <a:pt x="463" y="2490620"/>
                  </a:lnTo>
                  <a:lnTo>
                    <a:pt x="0" y="2442552"/>
                  </a:lnTo>
                  <a:close/>
                </a:path>
              </a:pathLst>
            </a:custGeom>
            <a:ln w="12700">
              <a:solidFill>
                <a:srgbClr val="68185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22" name="object 22"/>
            <p:cNvPicPr/>
            <p:nvPr/>
          </p:nvPicPr>
          <p:blipFill>
            <a:blip r:embed="rId19" cstate="print"/>
            <a:stretch>
              <a:fillRect/>
            </a:stretch>
          </p:blipFill>
          <p:spPr>
            <a:xfrm>
              <a:off x="5522976" y="1994916"/>
              <a:ext cx="3198876" cy="3198876"/>
            </a:xfrm>
            <a:prstGeom prst="rect">
              <a:avLst/>
            </a:prstGeom>
          </p:spPr>
        </p:pic>
        <p:pic>
          <p:nvPicPr>
            <p:cNvPr id="23" name="object 23"/>
            <p:cNvPicPr/>
            <p:nvPr/>
          </p:nvPicPr>
          <p:blipFill>
            <a:blip r:embed="rId20" cstate="print"/>
            <a:stretch>
              <a:fillRect/>
            </a:stretch>
          </p:blipFill>
          <p:spPr>
            <a:xfrm>
              <a:off x="5658838" y="2131504"/>
              <a:ext cx="2926589" cy="2926588"/>
            </a:xfrm>
            <a:prstGeom prst="rect">
              <a:avLst/>
            </a:prstGeom>
          </p:spPr>
        </p:pic>
        <p:sp>
          <p:nvSpPr>
            <p:cNvPr id="24" name="object 24"/>
            <p:cNvSpPr/>
            <p:nvPr/>
          </p:nvSpPr>
          <p:spPr>
            <a:xfrm>
              <a:off x="5658839" y="2131504"/>
              <a:ext cx="2926715" cy="2926715"/>
            </a:xfrm>
            <a:custGeom>
              <a:avLst/>
              <a:gdLst/>
              <a:ahLst/>
              <a:cxnLst/>
              <a:rect l="l" t="t" r="r" b="b"/>
              <a:pathLst>
                <a:path w="2926715" h="2926715">
                  <a:moveTo>
                    <a:pt x="0" y="1463293"/>
                  </a:moveTo>
                  <a:lnTo>
                    <a:pt x="782" y="1414992"/>
                  </a:lnTo>
                  <a:lnTo>
                    <a:pt x="3112" y="1367082"/>
                  </a:lnTo>
                  <a:lnTo>
                    <a:pt x="6967" y="1319587"/>
                  </a:lnTo>
                  <a:lnTo>
                    <a:pt x="12321" y="1272532"/>
                  </a:lnTo>
                  <a:lnTo>
                    <a:pt x="19152" y="1225940"/>
                  </a:lnTo>
                  <a:lnTo>
                    <a:pt x="27434" y="1179837"/>
                  </a:lnTo>
                  <a:lnTo>
                    <a:pt x="37144" y="1134245"/>
                  </a:lnTo>
                  <a:lnTo>
                    <a:pt x="48258" y="1089189"/>
                  </a:lnTo>
                  <a:lnTo>
                    <a:pt x="60751" y="1044692"/>
                  </a:lnTo>
                  <a:lnTo>
                    <a:pt x="74600" y="1000781"/>
                  </a:lnTo>
                  <a:lnTo>
                    <a:pt x="89779" y="957477"/>
                  </a:lnTo>
                  <a:lnTo>
                    <a:pt x="106267" y="914806"/>
                  </a:lnTo>
                  <a:lnTo>
                    <a:pt x="124037" y="872791"/>
                  </a:lnTo>
                  <a:lnTo>
                    <a:pt x="143066" y="831457"/>
                  </a:lnTo>
                  <a:lnTo>
                    <a:pt x="163330" y="790827"/>
                  </a:lnTo>
                  <a:lnTo>
                    <a:pt x="184805" y="750926"/>
                  </a:lnTo>
                  <a:lnTo>
                    <a:pt x="207467" y="711778"/>
                  </a:lnTo>
                  <a:lnTo>
                    <a:pt x="231291" y="673407"/>
                  </a:lnTo>
                  <a:lnTo>
                    <a:pt x="256254" y="635837"/>
                  </a:lnTo>
                  <a:lnTo>
                    <a:pt x="282331" y="599092"/>
                  </a:lnTo>
                  <a:lnTo>
                    <a:pt x="309499" y="563197"/>
                  </a:lnTo>
                  <a:lnTo>
                    <a:pt x="337732" y="528175"/>
                  </a:lnTo>
                  <a:lnTo>
                    <a:pt x="367008" y="494050"/>
                  </a:lnTo>
                  <a:lnTo>
                    <a:pt x="397302" y="460847"/>
                  </a:lnTo>
                  <a:lnTo>
                    <a:pt x="428590" y="428590"/>
                  </a:lnTo>
                  <a:lnTo>
                    <a:pt x="460847" y="397302"/>
                  </a:lnTo>
                  <a:lnTo>
                    <a:pt x="494050" y="367008"/>
                  </a:lnTo>
                  <a:lnTo>
                    <a:pt x="528175" y="337732"/>
                  </a:lnTo>
                  <a:lnTo>
                    <a:pt x="563197" y="309499"/>
                  </a:lnTo>
                  <a:lnTo>
                    <a:pt x="599092" y="282331"/>
                  </a:lnTo>
                  <a:lnTo>
                    <a:pt x="635837" y="256254"/>
                  </a:lnTo>
                  <a:lnTo>
                    <a:pt x="673407" y="231291"/>
                  </a:lnTo>
                  <a:lnTo>
                    <a:pt x="711778" y="207467"/>
                  </a:lnTo>
                  <a:lnTo>
                    <a:pt x="750926" y="184805"/>
                  </a:lnTo>
                  <a:lnTo>
                    <a:pt x="790827" y="163330"/>
                  </a:lnTo>
                  <a:lnTo>
                    <a:pt x="831457" y="143066"/>
                  </a:lnTo>
                  <a:lnTo>
                    <a:pt x="872791" y="124037"/>
                  </a:lnTo>
                  <a:lnTo>
                    <a:pt x="914806" y="106267"/>
                  </a:lnTo>
                  <a:lnTo>
                    <a:pt x="957477" y="89779"/>
                  </a:lnTo>
                  <a:lnTo>
                    <a:pt x="1000781" y="74600"/>
                  </a:lnTo>
                  <a:lnTo>
                    <a:pt x="1044692" y="60751"/>
                  </a:lnTo>
                  <a:lnTo>
                    <a:pt x="1089189" y="48258"/>
                  </a:lnTo>
                  <a:lnTo>
                    <a:pt x="1134245" y="37144"/>
                  </a:lnTo>
                  <a:lnTo>
                    <a:pt x="1179837" y="27434"/>
                  </a:lnTo>
                  <a:lnTo>
                    <a:pt x="1225940" y="19152"/>
                  </a:lnTo>
                  <a:lnTo>
                    <a:pt x="1272532" y="12321"/>
                  </a:lnTo>
                  <a:lnTo>
                    <a:pt x="1319587" y="6967"/>
                  </a:lnTo>
                  <a:lnTo>
                    <a:pt x="1367082" y="3112"/>
                  </a:lnTo>
                  <a:lnTo>
                    <a:pt x="1414992" y="782"/>
                  </a:lnTo>
                  <a:lnTo>
                    <a:pt x="1463294" y="0"/>
                  </a:lnTo>
                  <a:lnTo>
                    <a:pt x="1511596" y="782"/>
                  </a:lnTo>
                  <a:lnTo>
                    <a:pt x="1559507" y="3112"/>
                  </a:lnTo>
                  <a:lnTo>
                    <a:pt x="1607002" y="6967"/>
                  </a:lnTo>
                  <a:lnTo>
                    <a:pt x="1654058" y="12321"/>
                  </a:lnTo>
                  <a:lnTo>
                    <a:pt x="1700650" y="19152"/>
                  </a:lnTo>
                  <a:lnTo>
                    <a:pt x="1746754" y="27434"/>
                  </a:lnTo>
                  <a:lnTo>
                    <a:pt x="1792346" y="37144"/>
                  </a:lnTo>
                  <a:lnTo>
                    <a:pt x="1837403" y="48258"/>
                  </a:lnTo>
                  <a:lnTo>
                    <a:pt x="1881899" y="60751"/>
                  </a:lnTo>
                  <a:lnTo>
                    <a:pt x="1925811" y="74600"/>
                  </a:lnTo>
                  <a:lnTo>
                    <a:pt x="1969115" y="89779"/>
                  </a:lnTo>
                  <a:lnTo>
                    <a:pt x="2011787" y="106267"/>
                  </a:lnTo>
                  <a:lnTo>
                    <a:pt x="2053801" y="124037"/>
                  </a:lnTo>
                  <a:lnTo>
                    <a:pt x="2095136" y="143066"/>
                  </a:lnTo>
                  <a:lnTo>
                    <a:pt x="2135766" y="163330"/>
                  </a:lnTo>
                  <a:lnTo>
                    <a:pt x="2175666" y="184805"/>
                  </a:lnTo>
                  <a:lnTo>
                    <a:pt x="2214814" y="207467"/>
                  </a:lnTo>
                  <a:lnTo>
                    <a:pt x="2253185" y="231291"/>
                  </a:lnTo>
                  <a:lnTo>
                    <a:pt x="2290755" y="256254"/>
                  </a:lnTo>
                  <a:lnTo>
                    <a:pt x="2327500" y="282331"/>
                  </a:lnTo>
                  <a:lnTo>
                    <a:pt x="2363395" y="309499"/>
                  </a:lnTo>
                  <a:lnTo>
                    <a:pt x="2398417" y="337732"/>
                  </a:lnTo>
                  <a:lnTo>
                    <a:pt x="2432542" y="367008"/>
                  </a:lnTo>
                  <a:lnTo>
                    <a:pt x="2465745" y="397302"/>
                  </a:lnTo>
                  <a:lnTo>
                    <a:pt x="2498002" y="428590"/>
                  </a:lnTo>
                  <a:lnTo>
                    <a:pt x="2529290" y="460847"/>
                  </a:lnTo>
                  <a:lnTo>
                    <a:pt x="2559583" y="494050"/>
                  </a:lnTo>
                  <a:lnTo>
                    <a:pt x="2588859" y="528175"/>
                  </a:lnTo>
                  <a:lnTo>
                    <a:pt x="2617092" y="563197"/>
                  </a:lnTo>
                  <a:lnTo>
                    <a:pt x="2644259" y="599092"/>
                  </a:lnTo>
                  <a:lnTo>
                    <a:pt x="2670336" y="635837"/>
                  </a:lnTo>
                  <a:lnTo>
                    <a:pt x="2695299" y="673407"/>
                  </a:lnTo>
                  <a:lnTo>
                    <a:pt x="2719123" y="711778"/>
                  </a:lnTo>
                  <a:lnTo>
                    <a:pt x="2741784" y="750926"/>
                  </a:lnTo>
                  <a:lnTo>
                    <a:pt x="2763259" y="790827"/>
                  </a:lnTo>
                  <a:lnTo>
                    <a:pt x="2783523" y="831457"/>
                  </a:lnTo>
                  <a:lnTo>
                    <a:pt x="2802552" y="872791"/>
                  </a:lnTo>
                  <a:lnTo>
                    <a:pt x="2820322" y="914806"/>
                  </a:lnTo>
                  <a:lnTo>
                    <a:pt x="2836809" y="957477"/>
                  </a:lnTo>
                  <a:lnTo>
                    <a:pt x="2851989" y="1000781"/>
                  </a:lnTo>
                  <a:lnTo>
                    <a:pt x="2865837" y="1044692"/>
                  </a:lnTo>
                  <a:lnTo>
                    <a:pt x="2878330" y="1089189"/>
                  </a:lnTo>
                  <a:lnTo>
                    <a:pt x="2889444" y="1134245"/>
                  </a:lnTo>
                  <a:lnTo>
                    <a:pt x="2899154" y="1179837"/>
                  </a:lnTo>
                  <a:lnTo>
                    <a:pt x="2907436" y="1225940"/>
                  </a:lnTo>
                  <a:lnTo>
                    <a:pt x="2914266" y="1272532"/>
                  </a:lnTo>
                  <a:lnTo>
                    <a:pt x="2919621" y="1319587"/>
                  </a:lnTo>
                  <a:lnTo>
                    <a:pt x="2923475" y="1367082"/>
                  </a:lnTo>
                  <a:lnTo>
                    <a:pt x="2925805" y="1414992"/>
                  </a:lnTo>
                  <a:lnTo>
                    <a:pt x="2926588" y="1463293"/>
                  </a:lnTo>
                  <a:lnTo>
                    <a:pt x="2925805" y="1511595"/>
                  </a:lnTo>
                  <a:lnTo>
                    <a:pt x="2923475" y="1559505"/>
                  </a:lnTo>
                  <a:lnTo>
                    <a:pt x="2919621" y="1607000"/>
                  </a:lnTo>
                  <a:lnTo>
                    <a:pt x="2914266" y="1654055"/>
                  </a:lnTo>
                  <a:lnTo>
                    <a:pt x="2907436" y="1700647"/>
                  </a:lnTo>
                  <a:lnTo>
                    <a:pt x="2899154" y="1746750"/>
                  </a:lnTo>
                  <a:lnTo>
                    <a:pt x="2889444" y="1792342"/>
                  </a:lnTo>
                  <a:lnTo>
                    <a:pt x="2878330" y="1837398"/>
                  </a:lnTo>
                  <a:lnTo>
                    <a:pt x="2865837" y="1881895"/>
                  </a:lnTo>
                  <a:lnTo>
                    <a:pt x="2851989" y="1925806"/>
                  </a:lnTo>
                  <a:lnTo>
                    <a:pt x="2836809" y="1969110"/>
                  </a:lnTo>
                  <a:lnTo>
                    <a:pt x="2820322" y="2011781"/>
                  </a:lnTo>
                  <a:lnTo>
                    <a:pt x="2802552" y="2053796"/>
                  </a:lnTo>
                  <a:lnTo>
                    <a:pt x="2783523" y="2095130"/>
                  </a:lnTo>
                  <a:lnTo>
                    <a:pt x="2763259" y="2135760"/>
                  </a:lnTo>
                  <a:lnTo>
                    <a:pt x="2741784" y="2175661"/>
                  </a:lnTo>
                  <a:lnTo>
                    <a:pt x="2719123" y="2214809"/>
                  </a:lnTo>
                  <a:lnTo>
                    <a:pt x="2695299" y="2253180"/>
                  </a:lnTo>
                  <a:lnTo>
                    <a:pt x="2670336" y="2290750"/>
                  </a:lnTo>
                  <a:lnTo>
                    <a:pt x="2644259" y="2327495"/>
                  </a:lnTo>
                  <a:lnTo>
                    <a:pt x="2617092" y="2363390"/>
                  </a:lnTo>
                  <a:lnTo>
                    <a:pt x="2588859" y="2398412"/>
                  </a:lnTo>
                  <a:lnTo>
                    <a:pt x="2559583" y="2432537"/>
                  </a:lnTo>
                  <a:lnTo>
                    <a:pt x="2529290" y="2465740"/>
                  </a:lnTo>
                  <a:lnTo>
                    <a:pt x="2498002" y="2497997"/>
                  </a:lnTo>
                  <a:lnTo>
                    <a:pt x="2465745" y="2529285"/>
                  </a:lnTo>
                  <a:lnTo>
                    <a:pt x="2432542" y="2559579"/>
                  </a:lnTo>
                  <a:lnTo>
                    <a:pt x="2398417" y="2588855"/>
                  </a:lnTo>
                  <a:lnTo>
                    <a:pt x="2363395" y="2617088"/>
                  </a:lnTo>
                  <a:lnTo>
                    <a:pt x="2327500" y="2644256"/>
                  </a:lnTo>
                  <a:lnTo>
                    <a:pt x="2290755" y="2670333"/>
                  </a:lnTo>
                  <a:lnTo>
                    <a:pt x="2253185" y="2695296"/>
                  </a:lnTo>
                  <a:lnTo>
                    <a:pt x="2214814" y="2719120"/>
                  </a:lnTo>
                  <a:lnTo>
                    <a:pt x="2175666" y="2741782"/>
                  </a:lnTo>
                  <a:lnTo>
                    <a:pt x="2135766" y="2763257"/>
                  </a:lnTo>
                  <a:lnTo>
                    <a:pt x="2095136" y="2783521"/>
                  </a:lnTo>
                  <a:lnTo>
                    <a:pt x="2053801" y="2802550"/>
                  </a:lnTo>
                  <a:lnTo>
                    <a:pt x="2011787" y="2820320"/>
                  </a:lnTo>
                  <a:lnTo>
                    <a:pt x="1969115" y="2836808"/>
                  </a:lnTo>
                  <a:lnTo>
                    <a:pt x="1925811" y="2851987"/>
                  </a:lnTo>
                  <a:lnTo>
                    <a:pt x="1881899" y="2865836"/>
                  </a:lnTo>
                  <a:lnTo>
                    <a:pt x="1837403" y="2878329"/>
                  </a:lnTo>
                  <a:lnTo>
                    <a:pt x="1792346" y="2889443"/>
                  </a:lnTo>
                  <a:lnTo>
                    <a:pt x="1746754" y="2899153"/>
                  </a:lnTo>
                  <a:lnTo>
                    <a:pt x="1700650" y="2907435"/>
                  </a:lnTo>
                  <a:lnTo>
                    <a:pt x="1654058" y="2914266"/>
                  </a:lnTo>
                  <a:lnTo>
                    <a:pt x="1607002" y="2919620"/>
                  </a:lnTo>
                  <a:lnTo>
                    <a:pt x="1559507" y="2923475"/>
                  </a:lnTo>
                  <a:lnTo>
                    <a:pt x="1511596" y="2925805"/>
                  </a:lnTo>
                  <a:lnTo>
                    <a:pt x="1463294" y="2926587"/>
                  </a:lnTo>
                  <a:lnTo>
                    <a:pt x="1414992" y="2925805"/>
                  </a:lnTo>
                  <a:lnTo>
                    <a:pt x="1367082" y="2923475"/>
                  </a:lnTo>
                  <a:lnTo>
                    <a:pt x="1319587" y="2919620"/>
                  </a:lnTo>
                  <a:lnTo>
                    <a:pt x="1272532" y="2914266"/>
                  </a:lnTo>
                  <a:lnTo>
                    <a:pt x="1225940" y="2907435"/>
                  </a:lnTo>
                  <a:lnTo>
                    <a:pt x="1179837" y="2899153"/>
                  </a:lnTo>
                  <a:lnTo>
                    <a:pt x="1134245" y="2889443"/>
                  </a:lnTo>
                  <a:lnTo>
                    <a:pt x="1089189" y="2878329"/>
                  </a:lnTo>
                  <a:lnTo>
                    <a:pt x="1044692" y="2865836"/>
                  </a:lnTo>
                  <a:lnTo>
                    <a:pt x="1000781" y="2851987"/>
                  </a:lnTo>
                  <a:lnTo>
                    <a:pt x="957477" y="2836808"/>
                  </a:lnTo>
                  <a:lnTo>
                    <a:pt x="914806" y="2820320"/>
                  </a:lnTo>
                  <a:lnTo>
                    <a:pt x="872791" y="2802550"/>
                  </a:lnTo>
                  <a:lnTo>
                    <a:pt x="831457" y="2783521"/>
                  </a:lnTo>
                  <a:lnTo>
                    <a:pt x="790827" y="2763257"/>
                  </a:lnTo>
                  <a:lnTo>
                    <a:pt x="750926" y="2741782"/>
                  </a:lnTo>
                  <a:lnTo>
                    <a:pt x="711778" y="2719120"/>
                  </a:lnTo>
                  <a:lnTo>
                    <a:pt x="673407" y="2695296"/>
                  </a:lnTo>
                  <a:lnTo>
                    <a:pt x="635837" y="2670333"/>
                  </a:lnTo>
                  <a:lnTo>
                    <a:pt x="599092" y="2644256"/>
                  </a:lnTo>
                  <a:lnTo>
                    <a:pt x="563197" y="2617088"/>
                  </a:lnTo>
                  <a:lnTo>
                    <a:pt x="528175" y="2588855"/>
                  </a:lnTo>
                  <a:lnTo>
                    <a:pt x="494050" y="2559579"/>
                  </a:lnTo>
                  <a:lnTo>
                    <a:pt x="460847" y="2529285"/>
                  </a:lnTo>
                  <a:lnTo>
                    <a:pt x="428590" y="2497997"/>
                  </a:lnTo>
                  <a:lnTo>
                    <a:pt x="397302" y="2465740"/>
                  </a:lnTo>
                  <a:lnTo>
                    <a:pt x="367008" y="2432537"/>
                  </a:lnTo>
                  <a:lnTo>
                    <a:pt x="337732" y="2398412"/>
                  </a:lnTo>
                  <a:lnTo>
                    <a:pt x="309499" y="2363390"/>
                  </a:lnTo>
                  <a:lnTo>
                    <a:pt x="282331" y="2327495"/>
                  </a:lnTo>
                  <a:lnTo>
                    <a:pt x="256254" y="2290750"/>
                  </a:lnTo>
                  <a:lnTo>
                    <a:pt x="231291" y="2253180"/>
                  </a:lnTo>
                  <a:lnTo>
                    <a:pt x="207467" y="2214809"/>
                  </a:lnTo>
                  <a:lnTo>
                    <a:pt x="184805" y="2175661"/>
                  </a:lnTo>
                  <a:lnTo>
                    <a:pt x="163330" y="2135760"/>
                  </a:lnTo>
                  <a:lnTo>
                    <a:pt x="143066" y="2095130"/>
                  </a:lnTo>
                  <a:lnTo>
                    <a:pt x="124037" y="2053796"/>
                  </a:lnTo>
                  <a:lnTo>
                    <a:pt x="106267" y="2011781"/>
                  </a:lnTo>
                  <a:lnTo>
                    <a:pt x="89779" y="1969110"/>
                  </a:lnTo>
                  <a:lnTo>
                    <a:pt x="74600" y="1925806"/>
                  </a:lnTo>
                  <a:lnTo>
                    <a:pt x="60751" y="1881895"/>
                  </a:lnTo>
                  <a:lnTo>
                    <a:pt x="48258" y="1837398"/>
                  </a:lnTo>
                  <a:lnTo>
                    <a:pt x="37144" y="1792342"/>
                  </a:lnTo>
                  <a:lnTo>
                    <a:pt x="27434" y="1746750"/>
                  </a:lnTo>
                  <a:lnTo>
                    <a:pt x="19152" y="1700647"/>
                  </a:lnTo>
                  <a:lnTo>
                    <a:pt x="12321" y="1654055"/>
                  </a:lnTo>
                  <a:lnTo>
                    <a:pt x="6967" y="1607000"/>
                  </a:lnTo>
                  <a:lnTo>
                    <a:pt x="3112" y="1559505"/>
                  </a:lnTo>
                  <a:lnTo>
                    <a:pt x="782" y="1511595"/>
                  </a:lnTo>
                  <a:lnTo>
                    <a:pt x="0" y="1463293"/>
                  </a:lnTo>
                  <a:close/>
                </a:path>
              </a:pathLst>
            </a:custGeom>
            <a:ln w="12700">
              <a:solidFill>
                <a:srgbClr val="68185D"/>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25" name="object 25"/>
            <p:cNvPicPr/>
            <p:nvPr/>
          </p:nvPicPr>
          <p:blipFill>
            <a:blip r:embed="rId21" cstate="print"/>
            <a:stretch>
              <a:fillRect/>
            </a:stretch>
          </p:blipFill>
          <p:spPr>
            <a:xfrm>
              <a:off x="7868717" y="1252004"/>
              <a:ext cx="1958212" cy="447186"/>
            </a:xfrm>
            <a:prstGeom prst="rect">
              <a:avLst/>
            </a:prstGeom>
          </p:spPr>
        </p:pic>
        <p:sp>
          <p:nvSpPr>
            <p:cNvPr id="26" name="object 26"/>
            <p:cNvSpPr/>
            <p:nvPr/>
          </p:nvSpPr>
          <p:spPr>
            <a:xfrm>
              <a:off x="389788" y="5202059"/>
              <a:ext cx="1345565" cy="421005"/>
            </a:xfrm>
            <a:custGeom>
              <a:avLst/>
              <a:gdLst/>
              <a:ahLst/>
              <a:cxnLst/>
              <a:rect l="l" t="t" r="r" b="b"/>
              <a:pathLst>
                <a:path w="1345564" h="421004">
                  <a:moveTo>
                    <a:pt x="1345488" y="0"/>
                  </a:moveTo>
                  <a:lnTo>
                    <a:pt x="0" y="0"/>
                  </a:lnTo>
                  <a:lnTo>
                    <a:pt x="0" y="420458"/>
                  </a:lnTo>
                  <a:lnTo>
                    <a:pt x="1345488" y="420458"/>
                  </a:lnTo>
                  <a:lnTo>
                    <a:pt x="134548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27" name="object 27"/>
            <p:cNvSpPr/>
            <p:nvPr/>
          </p:nvSpPr>
          <p:spPr>
            <a:xfrm>
              <a:off x="389788" y="5202059"/>
              <a:ext cx="1345565" cy="421005"/>
            </a:xfrm>
            <a:custGeom>
              <a:avLst/>
              <a:gdLst/>
              <a:ahLst/>
              <a:cxnLst/>
              <a:rect l="l" t="t" r="r" b="b"/>
              <a:pathLst>
                <a:path w="1345564" h="421004">
                  <a:moveTo>
                    <a:pt x="0" y="0"/>
                  </a:moveTo>
                  <a:lnTo>
                    <a:pt x="1345488" y="0"/>
                  </a:lnTo>
                  <a:lnTo>
                    <a:pt x="1345488" y="420458"/>
                  </a:lnTo>
                  <a:lnTo>
                    <a:pt x="0" y="420458"/>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28" name="object 28"/>
          <p:cNvSpPr txBox="1"/>
          <p:nvPr/>
        </p:nvSpPr>
        <p:spPr>
          <a:xfrm>
            <a:off x="661879" y="5151318"/>
            <a:ext cx="761365"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Ann</a:t>
            </a:r>
            <a:r>
              <a:rPr kumimoji="0" sz="800" b="0" i="0" u="none" strike="noStrike" kern="0" cap="none" spc="-2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Avery,</a:t>
            </a:r>
            <a:r>
              <a:rPr kumimoji="0" sz="800" b="0" i="0" u="none" strike="noStrike" kern="0" cap="none" spc="-15"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ID</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Research,</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RW</a:t>
            </a:r>
            <a:r>
              <a:rPr kumimoji="0" sz="600" b="0" i="0" u="none" strike="noStrike" kern="0" cap="none" spc="1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Grants</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29" name="object 29"/>
          <p:cNvGrpSpPr/>
          <p:nvPr/>
        </p:nvGrpSpPr>
        <p:grpSpPr>
          <a:xfrm>
            <a:off x="327367" y="5134978"/>
            <a:ext cx="2865120" cy="494030"/>
            <a:chOff x="327367" y="5134978"/>
            <a:chExt cx="2865120" cy="494030"/>
          </a:xfrm>
        </p:grpSpPr>
        <p:pic>
          <p:nvPicPr>
            <p:cNvPr id="30" name="object 30"/>
            <p:cNvPicPr/>
            <p:nvPr/>
          </p:nvPicPr>
          <p:blipFill>
            <a:blip r:embed="rId22" cstate="print"/>
            <a:stretch>
              <a:fillRect/>
            </a:stretch>
          </p:blipFill>
          <p:spPr>
            <a:xfrm>
              <a:off x="333722" y="5141328"/>
              <a:ext cx="294317" cy="441476"/>
            </a:xfrm>
            <a:prstGeom prst="rect">
              <a:avLst/>
            </a:prstGeom>
          </p:spPr>
        </p:pic>
        <p:sp>
          <p:nvSpPr>
            <p:cNvPr id="31" name="object 31"/>
            <p:cNvSpPr/>
            <p:nvPr/>
          </p:nvSpPr>
          <p:spPr>
            <a:xfrm>
              <a:off x="333717" y="5141328"/>
              <a:ext cx="294640" cy="441959"/>
            </a:xfrm>
            <a:custGeom>
              <a:avLst/>
              <a:gdLst/>
              <a:ahLst/>
              <a:cxnLst/>
              <a:rect l="l" t="t" r="r" b="b"/>
              <a:pathLst>
                <a:path w="294640" h="441960">
                  <a:moveTo>
                    <a:pt x="0" y="0"/>
                  </a:moveTo>
                  <a:lnTo>
                    <a:pt x="294322" y="0"/>
                  </a:lnTo>
                  <a:lnTo>
                    <a:pt x="294322" y="441490"/>
                  </a:lnTo>
                  <a:lnTo>
                    <a:pt x="0" y="441490"/>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32" name="object 32"/>
            <p:cNvSpPr/>
            <p:nvPr/>
          </p:nvSpPr>
          <p:spPr>
            <a:xfrm>
              <a:off x="1841322" y="5202174"/>
              <a:ext cx="1344930" cy="420370"/>
            </a:xfrm>
            <a:custGeom>
              <a:avLst/>
              <a:gdLst/>
              <a:ahLst/>
              <a:cxnLst/>
              <a:rect l="l" t="t" r="r" b="b"/>
              <a:pathLst>
                <a:path w="1344930" h="420370">
                  <a:moveTo>
                    <a:pt x="1344637" y="0"/>
                  </a:moveTo>
                  <a:lnTo>
                    <a:pt x="0" y="0"/>
                  </a:lnTo>
                  <a:lnTo>
                    <a:pt x="0" y="420192"/>
                  </a:lnTo>
                  <a:lnTo>
                    <a:pt x="1344637" y="420192"/>
                  </a:lnTo>
                  <a:lnTo>
                    <a:pt x="1344637"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33" name="object 33"/>
            <p:cNvSpPr/>
            <p:nvPr/>
          </p:nvSpPr>
          <p:spPr>
            <a:xfrm>
              <a:off x="1841322" y="5202174"/>
              <a:ext cx="1344930" cy="420370"/>
            </a:xfrm>
            <a:custGeom>
              <a:avLst/>
              <a:gdLst/>
              <a:ahLst/>
              <a:cxnLst/>
              <a:rect l="l" t="t" r="r" b="b"/>
              <a:pathLst>
                <a:path w="1344930" h="420370">
                  <a:moveTo>
                    <a:pt x="0" y="0"/>
                  </a:moveTo>
                  <a:lnTo>
                    <a:pt x="1344637" y="0"/>
                  </a:lnTo>
                  <a:lnTo>
                    <a:pt x="1344637" y="420192"/>
                  </a:lnTo>
                  <a:lnTo>
                    <a:pt x="0" y="420192"/>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34" name="object 34"/>
          <p:cNvSpPr txBox="1"/>
          <p:nvPr/>
        </p:nvSpPr>
        <p:spPr>
          <a:xfrm>
            <a:off x="2113240" y="5151430"/>
            <a:ext cx="768350"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Meghan</a:t>
            </a:r>
            <a:r>
              <a:rPr kumimoji="0" sz="800" b="0" i="0" u="none" strike="noStrike" kern="0" cap="none" spc="-40"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Fibbi,</a:t>
            </a:r>
            <a:r>
              <a:rPr kumimoji="0" sz="800" b="0" i="0" u="none" strike="noStrike" kern="0" cap="none" spc="-30"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DO</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Primary</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Care</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25" normalizeH="0" baseline="0" noProof="0" dirty="0">
                <a:ln>
                  <a:noFill/>
                </a:ln>
                <a:solidFill>
                  <a:srgbClr val="902581"/>
                </a:solidFill>
                <a:effectLst/>
                <a:uLnTx/>
                <a:uFillTx/>
                <a:latin typeface="Calibri"/>
                <a:cs typeface="Calibri"/>
              </a:rPr>
              <a:t>FM</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35" name="object 35"/>
          <p:cNvGrpSpPr/>
          <p:nvPr/>
        </p:nvGrpSpPr>
        <p:grpSpPr>
          <a:xfrm>
            <a:off x="1778952" y="5135130"/>
            <a:ext cx="2858770" cy="492759"/>
            <a:chOff x="1778952" y="5135130"/>
            <a:chExt cx="2858770" cy="492759"/>
          </a:xfrm>
        </p:grpSpPr>
        <p:pic>
          <p:nvPicPr>
            <p:cNvPr id="36" name="object 36"/>
            <p:cNvPicPr/>
            <p:nvPr/>
          </p:nvPicPr>
          <p:blipFill>
            <a:blip r:embed="rId23" cstate="print"/>
            <a:stretch>
              <a:fillRect/>
            </a:stretch>
          </p:blipFill>
          <p:spPr>
            <a:xfrm>
              <a:off x="1785299" y="5141480"/>
              <a:ext cx="294137" cy="441206"/>
            </a:xfrm>
            <a:prstGeom prst="rect">
              <a:avLst/>
            </a:prstGeom>
          </p:spPr>
        </p:pic>
        <p:sp>
          <p:nvSpPr>
            <p:cNvPr id="37" name="object 37"/>
            <p:cNvSpPr/>
            <p:nvPr/>
          </p:nvSpPr>
          <p:spPr>
            <a:xfrm>
              <a:off x="1785302" y="5141480"/>
              <a:ext cx="294640" cy="441325"/>
            </a:xfrm>
            <a:custGeom>
              <a:avLst/>
              <a:gdLst/>
              <a:ahLst/>
              <a:cxnLst/>
              <a:rect l="l" t="t" r="r" b="b"/>
              <a:pathLst>
                <a:path w="294639" h="441325">
                  <a:moveTo>
                    <a:pt x="0" y="0"/>
                  </a:moveTo>
                  <a:lnTo>
                    <a:pt x="294131" y="0"/>
                  </a:lnTo>
                  <a:lnTo>
                    <a:pt x="294131" y="441210"/>
                  </a:lnTo>
                  <a:lnTo>
                    <a:pt x="0" y="441210"/>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38" name="object 38"/>
            <p:cNvSpPr/>
            <p:nvPr/>
          </p:nvSpPr>
          <p:spPr>
            <a:xfrm>
              <a:off x="3291801" y="5202859"/>
              <a:ext cx="1339850" cy="419100"/>
            </a:xfrm>
            <a:custGeom>
              <a:avLst/>
              <a:gdLst/>
              <a:ahLst/>
              <a:cxnLst/>
              <a:rect l="l" t="t" r="r" b="b"/>
              <a:pathLst>
                <a:path w="1339850" h="419100">
                  <a:moveTo>
                    <a:pt x="1339545" y="0"/>
                  </a:moveTo>
                  <a:lnTo>
                    <a:pt x="0" y="0"/>
                  </a:lnTo>
                  <a:lnTo>
                    <a:pt x="0" y="418604"/>
                  </a:lnTo>
                  <a:lnTo>
                    <a:pt x="1339545" y="418604"/>
                  </a:lnTo>
                  <a:lnTo>
                    <a:pt x="133954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39" name="object 39"/>
            <p:cNvSpPr/>
            <p:nvPr/>
          </p:nvSpPr>
          <p:spPr>
            <a:xfrm>
              <a:off x="3291801" y="5202859"/>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40" name="object 40"/>
          <p:cNvSpPr txBox="1"/>
          <p:nvPr/>
        </p:nvSpPr>
        <p:spPr>
          <a:xfrm>
            <a:off x="3562643" y="5152111"/>
            <a:ext cx="967740"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Corrilynn </a:t>
            </a:r>
            <a:r>
              <a:rPr kumimoji="0" sz="800" b="0" i="0" u="none" strike="noStrike" kern="0" cap="none" spc="-10" normalizeH="0" baseline="0" noProof="0" dirty="0">
                <a:ln>
                  <a:noFill/>
                </a:ln>
                <a:solidFill>
                  <a:srgbClr val="902581"/>
                </a:solidFill>
                <a:effectLst/>
                <a:uLnTx/>
                <a:uFillTx/>
                <a:latin typeface="Calibri"/>
                <a:cs typeface="Calibri"/>
              </a:rPr>
              <a:t>Hileman,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ID</a:t>
            </a:r>
            <a:r>
              <a:rPr kumimoji="0" sz="600" b="0" i="0" u="none" strike="noStrike" kern="0" cap="none" spc="-3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Clinic</a:t>
            </a:r>
            <a:r>
              <a:rPr kumimoji="0" sz="600" b="0" i="0" u="none" strike="noStrike" kern="0" cap="none" spc="-2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Director</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41" name="object 41"/>
          <p:cNvGrpSpPr/>
          <p:nvPr/>
        </p:nvGrpSpPr>
        <p:grpSpPr>
          <a:xfrm>
            <a:off x="3229648" y="5136045"/>
            <a:ext cx="2853690" cy="492125"/>
            <a:chOff x="3229648" y="5136045"/>
            <a:chExt cx="2853690" cy="492125"/>
          </a:xfrm>
        </p:grpSpPr>
        <p:pic>
          <p:nvPicPr>
            <p:cNvPr id="42" name="object 42"/>
            <p:cNvPicPr/>
            <p:nvPr/>
          </p:nvPicPr>
          <p:blipFill>
            <a:blip r:embed="rId24" cstate="print"/>
            <a:stretch>
              <a:fillRect/>
            </a:stretch>
          </p:blipFill>
          <p:spPr>
            <a:xfrm>
              <a:off x="3235998" y="5142395"/>
              <a:ext cx="293014" cy="439532"/>
            </a:xfrm>
            <a:prstGeom prst="rect">
              <a:avLst/>
            </a:prstGeom>
          </p:spPr>
        </p:pic>
        <p:sp>
          <p:nvSpPr>
            <p:cNvPr id="43" name="object 43"/>
            <p:cNvSpPr/>
            <p:nvPr/>
          </p:nvSpPr>
          <p:spPr>
            <a:xfrm>
              <a:off x="3235998" y="5142395"/>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44" name="object 44"/>
            <p:cNvSpPr/>
            <p:nvPr/>
          </p:nvSpPr>
          <p:spPr>
            <a:xfrm>
              <a:off x="4737188" y="5202859"/>
              <a:ext cx="1339850" cy="419100"/>
            </a:xfrm>
            <a:custGeom>
              <a:avLst/>
              <a:gdLst/>
              <a:ahLst/>
              <a:cxnLst/>
              <a:rect l="l" t="t" r="r" b="b"/>
              <a:pathLst>
                <a:path w="1339850" h="419100">
                  <a:moveTo>
                    <a:pt x="1339532" y="0"/>
                  </a:moveTo>
                  <a:lnTo>
                    <a:pt x="0" y="0"/>
                  </a:lnTo>
                  <a:lnTo>
                    <a:pt x="0" y="418604"/>
                  </a:lnTo>
                  <a:lnTo>
                    <a:pt x="1339532" y="418604"/>
                  </a:lnTo>
                  <a:lnTo>
                    <a:pt x="133953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45" name="object 45"/>
            <p:cNvSpPr/>
            <p:nvPr/>
          </p:nvSpPr>
          <p:spPr>
            <a:xfrm>
              <a:off x="4737188" y="5202859"/>
              <a:ext cx="1339850" cy="419100"/>
            </a:xfrm>
            <a:custGeom>
              <a:avLst/>
              <a:gdLst/>
              <a:ahLst/>
              <a:cxnLst/>
              <a:rect l="l" t="t" r="r" b="b"/>
              <a:pathLst>
                <a:path w="1339850" h="419100">
                  <a:moveTo>
                    <a:pt x="0" y="0"/>
                  </a:moveTo>
                  <a:lnTo>
                    <a:pt x="1339532" y="0"/>
                  </a:lnTo>
                  <a:lnTo>
                    <a:pt x="1339532"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46" name="object 46"/>
          <p:cNvSpPr txBox="1"/>
          <p:nvPr/>
        </p:nvSpPr>
        <p:spPr>
          <a:xfrm>
            <a:off x="5008029" y="5152111"/>
            <a:ext cx="953135"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Laura</a:t>
            </a:r>
            <a:r>
              <a:rPr kumimoji="0" sz="800" b="0" i="0" u="none" strike="noStrike" kern="0" cap="none" spc="-3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Hmiel,</a:t>
            </a:r>
            <a:r>
              <a:rPr kumimoji="0" sz="800" b="0" i="0" u="none" strike="noStrike" kern="0" cap="none" spc="-35"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Infectious</a:t>
            </a:r>
            <a:r>
              <a:rPr kumimoji="0" sz="600" b="0" i="0" u="none" strike="noStrike" kern="0" cap="none" spc="4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Disease,</a:t>
            </a:r>
            <a:r>
              <a:rPr kumimoji="0" sz="600" b="0" i="0" u="none" strike="noStrike" kern="0" cap="none" spc="0" normalizeH="0" baseline="0" noProof="0" dirty="0">
                <a:ln>
                  <a:noFill/>
                </a:ln>
                <a:solidFill>
                  <a:srgbClr val="902581"/>
                </a:solidFill>
                <a:effectLst/>
                <a:uLnTx/>
                <a:uFillTx/>
                <a:latin typeface="Calibri"/>
                <a:cs typeface="Calibri"/>
              </a:rPr>
              <a:t> RW</a:t>
            </a:r>
            <a:r>
              <a:rPr kumimoji="0" sz="600" b="0" i="0" u="none" strike="noStrike" kern="0" cap="none" spc="3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Grants</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47" name="object 47"/>
          <p:cNvGrpSpPr/>
          <p:nvPr/>
        </p:nvGrpSpPr>
        <p:grpSpPr>
          <a:xfrm>
            <a:off x="4675035" y="5136045"/>
            <a:ext cx="2853690" cy="492125"/>
            <a:chOff x="4675035" y="5136045"/>
            <a:chExt cx="2853690" cy="492125"/>
          </a:xfrm>
        </p:grpSpPr>
        <p:pic>
          <p:nvPicPr>
            <p:cNvPr id="48" name="object 48"/>
            <p:cNvPicPr/>
            <p:nvPr/>
          </p:nvPicPr>
          <p:blipFill>
            <a:blip r:embed="rId25" cstate="print"/>
            <a:stretch>
              <a:fillRect/>
            </a:stretch>
          </p:blipFill>
          <p:spPr>
            <a:xfrm>
              <a:off x="4681379" y="5142395"/>
              <a:ext cx="293020" cy="439532"/>
            </a:xfrm>
            <a:prstGeom prst="rect">
              <a:avLst/>
            </a:prstGeom>
          </p:spPr>
        </p:pic>
        <p:sp>
          <p:nvSpPr>
            <p:cNvPr id="49" name="object 49"/>
            <p:cNvSpPr/>
            <p:nvPr/>
          </p:nvSpPr>
          <p:spPr>
            <a:xfrm>
              <a:off x="4681385" y="5142395"/>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0" name="object 50"/>
            <p:cNvSpPr/>
            <p:nvPr/>
          </p:nvSpPr>
          <p:spPr>
            <a:xfrm>
              <a:off x="6182576" y="5202859"/>
              <a:ext cx="1339850" cy="419100"/>
            </a:xfrm>
            <a:custGeom>
              <a:avLst/>
              <a:gdLst/>
              <a:ahLst/>
              <a:cxnLst/>
              <a:rect l="l" t="t" r="r" b="b"/>
              <a:pathLst>
                <a:path w="1339850" h="419100">
                  <a:moveTo>
                    <a:pt x="1339532" y="0"/>
                  </a:moveTo>
                  <a:lnTo>
                    <a:pt x="0" y="0"/>
                  </a:lnTo>
                  <a:lnTo>
                    <a:pt x="0" y="418604"/>
                  </a:lnTo>
                  <a:lnTo>
                    <a:pt x="1339532" y="418604"/>
                  </a:lnTo>
                  <a:lnTo>
                    <a:pt x="133953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1" name="object 51"/>
            <p:cNvSpPr/>
            <p:nvPr/>
          </p:nvSpPr>
          <p:spPr>
            <a:xfrm>
              <a:off x="6182576" y="5202859"/>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52" name="object 52"/>
          <p:cNvSpPr txBox="1"/>
          <p:nvPr/>
        </p:nvSpPr>
        <p:spPr>
          <a:xfrm>
            <a:off x="6453415" y="5152111"/>
            <a:ext cx="858519"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Melissa</a:t>
            </a:r>
            <a:r>
              <a:rPr kumimoji="0" sz="800" b="0" i="0" u="none" strike="noStrike" kern="0" cap="none" spc="-40"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Jenkins,</a:t>
            </a:r>
            <a:r>
              <a:rPr kumimoji="0" sz="800" b="0" i="0" u="none" strike="noStrike" kern="0" cap="none" spc="-35" normalizeH="0" baseline="0" noProof="0" dirty="0">
                <a:ln>
                  <a:noFill/>
                </a:ln>
                <a:solidFill>
                  <a:srgbClr val="902581"/>
                </a:solidFill>
                <a:effectLst/>
                <a:uLnTx/>
                <a:uFillTx/>
                <a:latin typeface="Calibri"/>
                <a:cs typeface="Calibri"/>
              </a:rPr>
              <a:t> 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ID</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Division</a:t>
            </a:r>
            <a:r>
              <a:rPr kumimoji="0" sz="600" b="0" i="0" u="none" strike="noStrike" kern="0" cap="none" spc="2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Director</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53" name="object 53"/>
          <p:cNvGrpSpPr/>
          <p:nvPr/>
        </p:nvGrpSpPr>
        <p:grpSpPr>
          <a:xfrm>
            <a:off x="6120409" y="5136045"/>
            <a:ext cx="2853690" cy="492125"/>
            <a:chOff x="6120409" y="5136045"/>
            <a:chExt cx="2853690" cy="492125"/>
          </a:xfrm>
        </p:grpSpPr>
        <p:pic>
          <p:nvPicPr>
            <p:cNvPr id="54" name="object 54"/>
            <p:cNvPicPr/>
            <p:nvPr/>
          </p:nvPicPr>
          <p:blipFill>
            <a:blip r:embed="rId26" cstate="print"/>
            <a:stretch>
              <a:fillRect/>
            </a:stretch>
          </p:blipFill>
          <p:spPr>
            <a:xfrm>
              <a:off x="6126764" y="5142395"/>
              <a:ext cx="293009" cy="439532"/>
            </a:xfrm>
            <a:prstGeom prst="rect">
              <a:avLst/>
            </a:prstGeom>
          </p:spPr>
        </p:pic>
        <p:sp>
          <p:nvSpPr>
            <p:cNvPr id="55" name="object 55"/>
            <p:cNvSpPr/>
            <p:nvPr/>
          </p:nvSpPr>
          <p:spPr>
            <a:xfrm>
              <a:off x="6126759" y="5142395"/>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6" name="object 56"/>
            <p:cNvSpPr/>
            <p:nvPr/>
          </p:nvSpPr>
          <p:spPr>
            <a:xfrm>
              <a:off x="7627962" y="5202859"/>
              <a:ext cx="1339850" cy="419100"/>
            </a:xfrm>
            <a:custGeom>
              <a:avLst/>
              <a:gdLst/>
              <a:ahLst/>
              <a:cxnLst/>
              <a:rect l="l" t="t" r="r" b="b"/>
              <a:pathLst>
                <a:path w="1339850" h="419100">
                  <a:moveTo>
                    <a:pt x="1339545" y="0"/>
                  </a:moveTo>
                  <a:lnTo>
                    <a:pt x="0" y="0"/>
                  </a:lnTo>
                  <a:lnTo>
                    <a:pt x="0" y="418604"/>
                  </a:lnTo>
                  <a:lnTo>
                    <a:pt x="1339545" y="418604"/>
                  </a:lnTo>
                  <a:lnTo>
                    <a:pt x="133954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7" name="object 57"/>
            <p:cNvSpPr/>
            <p:nvPr/>
          </p:nvSpPr>
          <p:spPr>
            <a:xfrm>
              <a:off x="7627962" y="5202859"/>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58" name="object 58"/>
          <p:cNvSpPr txBox="1"/>
          <p:nvPr/>
        </p:nvSpPr>
        <p:spPr>
          <a:xfrm>
            <a:off x="7898800" y="5152111"/>
            <a:ext cx="900430"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10" normalizeH="0" baseline="0" noProof="0" dirty="0">
                <a:ln>
                  <a:noFill/>
                </a:ln>
                <a:solidFill>
                  <a:srgbClr val="902581"/>
                </a:solidFill>
                <a:effectLst/>
                <a:uLnTx/>
                <a:uFillTx/>
                <a:latin typeface="Calibri"/>
                <a:cs typeface="Calibri"/>
              </a:rPr>
              <a:t>Tiffany </a:t>
            </a:r>
            <a:r>
              <a:rPr kumimoji="0" sz="800" b="0" i="0" u="none" strike="noStrike" kern="0" cap="none" spc="0" normalizeH="0" baseline="0" noProof="0" dirty="0">
                <a:ln>
                  <a:noFill/>
                </a:ln>
                <a:solidFill>
                  <a:srgbClr val="902581"/>
                </a:solidFill>
                <a:effectLst/>
                <a:uLnTx/>
                <a:uFillTx/>
                <a:latin typeface="Calibri"/>
                <a:cs typeface="Calibri"/>
              </a:rPr>
              <a:t>Killings,</a:t>
            </a:r>
            <a:r>
              <a:rPr kumimoji="0" sz="800" b="0" i="0" u="none" strike="noStrike" kern="0" cap="none" spc="-10" normalizeH="0" baseline="0" noProof="0" dirty="0">
                <a:ln>
                  <a:noFill/>
                </a:ln>
                <a:solidFill>
                  <a:srgbClr val="902581"/>
                </a:solidFill>
                <a:effectLst/>
                <a:uLnTx/>
                <a:uFillTx/>
                <a:latin typeface="Calibri"/>
                <a:cs typeface="Calibri"/>
              </a:rPr>
              <a:t> </a:t>
            </a:r>
            <a:r>
              <a:rPr kumimoji="0" sz="800" b="0" i="0" u="none" strike="noStrike" kern="0" cap="none" spc="-20" normalizeH="0" baseline="0" noProof="0" dirty="0">
                <a:ln>
                  <a:noFill/>
                </a:ln>
                <a:solidFill>
                  <a:srgbClr val="902581"/>
                </a:solidFill>
                <a:effectLst/>
                <a:uLnTx/>
                <a:uFillTx/>
                <a:latin typeface="Calibri"/>
                <a:cs typeface="Calibri"/>
              </a:rPr>
              <a:t>APRN</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STI</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Testing</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&amp;</a:t>
            </a:r>
            <a:r>
              <a:rPr kumimoji="0" sz="600" b="0" i="0" u="none" strike="noStrike" kern="0" cap="none" spc="-10" normalizeH="0" baseline="0" noProof="0" dirty="0">
                <a:ln>
                  <a:noFill/>
                </a:ln>
                <a:solidFill>
                  <a:srgbClr val="902581"/>
                </a:solidFill>
                <a:effectLst/>
                <a:uLnTx/>
                <a:uFillTx/>
                <a:latin typeface="Calibri"/>
                <a:cs typeface="Calibri"/>
              </a:rPr>
              <a:t> Treatment</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59" name="object 59"/>
          <p:cNvGrpSpPr/>
          <p:nvPr/>
        </p:nvGrpSpPr>
        <p:grpSpPr>
          <a:xfrm>
            <a:off x="7565796" y="5136045"/>
            <a:ext cx="2853690" cy="492125"/>
            <a:chOff x="7565796" y="5136045"/>
            <a:chExt cx="2853690" cy="492125"/>
          </a:xfrm>
        </p:grpSpPr>
        <p:pic>
          <p:nvPicPr>
            <p:cNvPr id="60" name="object 60"/>
            <p:cNvPicPr/>
            <p:nvPr/>
          </p:nvPicPr>
          <p:blipFill>
            <a:blip r:embed="rId27" cstate="print"/>
            <a:stretch>
              <a:fillRect/>
            </a:stretch>
          </p:blipFill>
          <p:spPr>
            <a:xfrm>
              <a:off x="7572146" y="5142395"/>
              <a:ext cx="293027" cy="439532"/>
            </a:xfrm>
            <a:prstGeom prst="rect">
              <a:avLst/>
            </a:prstGeom>
          </p:spPr>
        </p:pic>
        <p:sp>
          <p:nvSpPr>
            <p:cNvPr id="61" name="object 61"/>
            <p:cNvSpPr/>
            <p:nvPr/>
          </p:nvSpPr>
          <p:spPr>
            <a:xfrm>
              <a:off x="7572146" y="5142395"/>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62" name="object 62"/>
            <p:cNvSpPr/>
            <p:nvPr/>
          </p:nvSpPr>
          <p:spPr>
            <a:xfrm>
              <a:off x="9073349" y="5202859"/>
              <a:ext cx="1339850" cy="419100"/>
            </a:xfrm>
            <a:custGeom>
              <a:avLst/>
              <a:gdLst/>
              <a:ahLst/>
              <a:cxnLst/>
              <a:rect l="l" t="t" r="r" b="b"/>
              <a:pathLst>
                <a:path w="1339850" h="419100">
                  <a:moveTo>
                    <a:pt x="1339545" y="0"/>
                  </a:moveTo>
                  <a:lnTo>
                    <a:pt x="0" y="0"/>
                  </a:lnTo>
                  <a:lnTo>
                    <a:pt x="0" y="418604"/>
                  </a:lnTo>
                  <a:lnTo>
                    <a:pt x="1339545" y="418604"/>
                  </a:lnTo>
                  <a:lnTo>
                    <a:pt x="133954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63" name="object 63"/>
            <p:cNvSpPr/>
            <p:nvPr/>
          </p:nvSpPr>
          <p:spPr>
            <a:xfrm>
              <a:off x="9073349" y="5202859"/>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64" name="object 64"/>
          <p:cNvSpPr txBox="1"/>
          <p:nvPr/>
        </p:nvSpPr>
        <p:spPr>
          <a:xfrm>
            <a:off x="9344186" y="5152111"/>
            <a:ext cx="802640"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Ashley</a:t>
            </a:r>
            <a:r>
              <a:rPr kumimoji="0" sz="800" b="0" i="0" u="none" strike="noStrike" kern="0" cap="none" spc="-3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Turner,</a:t>
            </a:r>
            <a:r>
              <a:rPr kumimoji="0" sz="800" b="0" i="0" u="none" strike="noStrike" kern="0" cap="none" spc="-35"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Infectious</a:t>
            </a:r>
            <a:r>
              <a:rPr kumimoji="0" sz="600" b="0" i="0" u="none" strike="noStrike" kern="0" cap="none" spc="6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Disease</a:t>
            </a:r>
            <a:r>
              <a:rPr kumimoji="0" sz="600" b="0" i="0" u="none" strike="noStrike" kern="0" cap="none" spc="3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Fellow</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65" name="object 65"/>
          <p:cNvGrpSpPr/>
          <p:nvPr/>
        </p:nvGrpSpPr>
        <p:grpSpPr>
          <a:xfrm>
            <a:off x="9030639" y="5139842"/>
            <a:ext cx="2834005" cy="488315"/>
            <a:chOff x="9030639" y="5139842"/>
            <a:chExt cx="2834005" cy="488315"/>
          </a:xfrm>
        </p:grpSpPr>
        <p:pic>
          <p:nvPicPr>
            <p:cNvPr id="66" name="object 66"/>
            <p:cNvPicPr/>
            <p:nvPr/>
          </p:nvPicPr>
          <p:blipFill>
            <a:blip r:embed="rId28" cstate="print"/>
            <a:stretch>
              <a:fillRect/>
            </a:stretch>
          </p:blipFill>
          <p:spPr>
            <a:xfrm>
              <a:off x="9036989" y="5146193"/>
              <a:ext cx="293014" cy="439533"/>
            </a:xfrm>
            <a:prstGeom prst="rect">
              <a:avLst/>
            </a:prstGeom>
          </p:spPr>
        </p:pic>
        <p:sp>
          <p:nvSpPr>
            <p:cNvPr id="67" name="object 67"/>
            <p:cNvSpPr/>
            <p:nvPr/>
          </p:nvSpPr>
          <p:spPr>
            <a:xfrm>
              <a:off x="9036989" y="5146192"/>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68" name="object 68"/>
            <p:cNvSpPr/>
            <p:nvPr/>
          </p:nvSpPr>
          <p:spPr>
            <a:xfrm>
              <a:off x="10518736" y="5202859"/>
              <a:ext cx="1339850" cy="419100"/>
            </a:xfrm>
            <a:custGeom>
              <a:avLst/>
              <a:gdLst/>
              <a:ahLst/>
              <a:cxnLst/>
              <a:rect l="l" t="t" r="r" b="b"/>
              <a:pathLst>
                <a:path w="1339850" h="419100">
                  <a:moveTo>
                    <a:pt x="1339545" y="0"/>
                  </a:moveTo>
                  <a:lnTo>
                    <a:pt x="0" y="0"/>
                  </a:lnTo>
                  <a:lnTo>
                    <a:pt x="0" y="418604"/>
                  </a:lnTo>
                  <a:lnTo>
                    <a:pt x="1339545" y="418604"/>
                  </a:lnTo>
                  <a:lnTo>
                    <a:pt x="133954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69" name="object 69"/>
            <p:cNvSpPr/>
            <p:nvPr/>
          </p:nvSpPr>
          <p:spPr>
            <a:xfrm>
              <a:off x="10518736" y="5202859"/>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70" name="object 70"/>
          <p:cNvSpPr txBox="1"/>
          <p:nvPr/>
        </p:nvSpPr>
        <p:spPr>
          <a:xfrm>
            <a:off x="10789571" y="5152111"/>
            <a:ext cx="802640" cy="32766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Nour</a:t>
            </a:r>
            <a:r>
              <a:rPr kumimoji="0" sz="800" b="0" i="0" u="none" strike="noStrike" kern="0" cap="none" spc="-1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El</a:t>
            </a:r>
            <a:r>
              <a:rPr kumimoji="0" sz="800" b="0" i="0" u="none" strike="noStrike" kern="0" cap="none" spc="-3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Meski,</a:t>
            </a:r>
            <a:r>
              <a:rPr kumimoji="0" sz="800" b="0" i="0" u="none" strike="noStrike" kern="0" cap="none" spc="-10"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Infectious</a:t>
            </a:r>
            <a:r>
              <a:rPr kumimoji="0" sz="600" b="0" i="0" u="none" strike="noStrike" kern="0" cap="none" spc="6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Disease</a:t>
            </a:r>
            <a:r>
              <a:rPr kumimoji="0" sz="600" b="0" i="0" u="none" strike="noStrike" kern="0" cap="none" spc="30"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Fellow</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71" name="object 71"/>
          <p:cNvGrpSpPr/>
          <p:nvPr/>
        </p:nvGrpSpPr>
        <p:grpSpPr>
          <a:xfrm>
            <a:off x="2568448" y="5136045"/>
            <a:ext cx="8194040" cy="1038225"/>
            <a:chOff x="2568448" y="5136045"/>
            <a:chExt cx="8194040" cy="1038225"/>
          </a:xfrm>
        </p:grpSpPr>
        <p:pic>
          <p:nvPicPr>
            <p:cNvPr id="72" name="object 72"/>
            <p:cNvPicPr/>
            <p:nvPr/>
          </p:nvPicPr>
          <p:blipFill>
            <a:blip r:embed="rId29" cstate="print"/>
            <a:stretch>
              <a:fillRect/>
            </a:stretch>
          </p:blipFill>
          <p:spPr>
            <a:xfrm>
              <a:off x="10462920" y="5142395"/>
              <a:ext cx="293027" cy="439532"/>
            </a:xfrm>
            <a:prstGeom prst="rect">
              <a:avLst/>
            </a:prstGeom>
          </p:spPr>
        </p:pic>
        <p:sp>
          <p:nvSpPr>
            <p:cNvPr id="73" name="object 73"/>
            <p:cNvSpPr/>
            <p:nvPr/>
          </p:nvSpPr>
          <p:spPr>
            <a:xfrm>
              <a:off x="10462920" y="5142395"/>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74" name="object 74"/>
            <p:cNvSpPr/>
            <p:nvPr/>
          </p:nvSpPr>
          <p:spPr>
            <a:xfrm>
              <a:off x="2574798" y="5748769"/>
              <a:ext cx="1339850" cy="419100"/>
            </a:xfrm>
            <a:custGeom>
              <a:avLst/>
              <a:gdLst/>
              <a:ahLst/>
              <a:cxnLst/>
              <a:rect l="l" t="t" r="r" b="b"/>
              <a:pathLst>
                <a:path w="1339850" h="419100">
                  <a:moveTo>
                    <a:pt x="1339545" y="0"/>
                  </a:moveTo>
                  <a:lnTo>
                    <a:pt x="0" y="0"/>
                  </a:lnTo>
                  <a:lnTo>
                    <a:pt x="0" y="418604"/>
                  </a:lnTo>
                  <a:lnTo>
                    <a:pt x="1339545" y="418604"/>
                  </a:lnTo>
                  <a:lnTo>
                    <a:pt x="133954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75" name="object 75"/>
            <p:cNvSpPr/>
            <p:nvPr/>
          </p:nvSpPr>
          <p:spPr>
            <a:xfrm>
              <a:off x="2574798" y="5748756"/>
              <a:ext cx="1339850" cy="419100"/>
            </a:xfrm>
            <a:custGeom>
              <a:avLst/>
              <a:gdLst/>
              <a:ahLst/>
              <a:cxnLst/>
              <a:rect l="l" t="t" r="r" b="b"/>
              <a:pathLst>
                <a:path w="1339850" h="419100">
                  <a:moveTo>
                    <a:pt x="0" y="0"/>
                  </a:moveTo>
                  <a:lnTo>
                    <a:pt x="1339545" y="0"/>
                  </a:lnTo>
                  <a:lnTo>
                    <a:pt x="1339545"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76" name="object 76"/>
          <p:cNvSpPr txBox="1"/>
          <p:nvPr/>
        </p:nvSpPr>
        <p:spPr>
          <a:xfrm>
            <a:off x="2818358" y="5755106"/>
            <a:ext cx="1089660" cy="406400"/>
          </a:xfrm>
          <a:prstGeom prst="rect">
            <a:avLst/>
          </a:prstGeom>
          <a:solidFill>
            <a:srgbClr val="FFFFFF"/>
          </a:solidFill>
        </p:spPr>
        <p:txBody>
          <a:bodyPr vert="horz" wrap="square" lIns="0" tIns="6350" rIns="0" bIns="0" rtlCol="0">
            <a:spAutoFit/>
          </a:bodyPr>
          <a:lstStyle/>
          <a:p>
            <a:pPr marL="39370" marR="0" lvl="0" indent="0" defTabSz="914400" eaLnBrk="1" fontAlgn="auto" latinLnBrk="0" hangingPunct="1">
              <a:lnSpc>
                <a:spcPct val="100000"/>
              </a:lnSpc>
              <a:spcBef>
                <a:spcPts val="5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Kathryn</a:t>
            </a:r>
            <a:r>
              <a:rPr kumimoji="0" sz="800" b="0" i="0" u="none" strike="noStrike" kern="0" cap="none" spc="-40"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Meyer,</a:t>
            </a:r>
            <a:r>
              <a:rPr kumimoji="0" sz="800" b="0" i="0" u="none" strike="noStrike" kern="0" cap="none" spc="-25" normalizeH="0" baseline="0" noProof="0" dirty="0">
                <a:ln>
                  <a:noFill/>
                </a:ln>
                <a:solidFill>
                  <a:srgbClr val="902581"/>
                </a:solidFill>
                <a:effectLst/>
                <a:uLnTx/>
                <a:uFillTx/>
                <a:latin typeface="Calibri"/>
                <a:cs typeface="Calibri"/>
              </a:rPr>
              <a:t> </a:t>
            </a:r>
            <a:r>
              <a:rPr kumimoji="0" sz="800" b="0" i="0" u="none" strike="noStrike" kern="0" cap="none" spc="-20" normalizeH="0" baseline="0" noProof="0" dirty="0">
                <a:ln>
                  <a:noFill/>
                </a:ln>
                <a:solidFill>
                  <a:srgbClr val="902581"/>
                </a:solidFill>
                <a:effectLst/>
                <a:uLnTx/>
                <a:uFillTx/>
                <a:latin typeface="Calibri"/>
                <a:cs typeface="Calibri"/>
              </a:rPr>
              <a:t>APRN</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3937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STI</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Testing</a:t>
            </a:r>
            <a:r>
              <a:rPr kumimoji="0" sz="600" b="0" i="0" u="none" strike="noStrike" kern="0" cap="none" spc="-10"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&amp;</a:t>
            </a:r>
            <a:r>
              <a:rPr kumimoji="0" sz="600" b="0" i="0" u="none" strike="noStrike" kern="0" cap="none" spc="-10" normalizeH="0" baseline="0" noProof="0" dirty="0">
                <a:ln>
                  <a:noFill/>
                </a:ln>
                <a:solidFill>
                  <a:srgbClr val="902581"/>
                </a:solidFill>
                <a:effectLst/>
                <a:uLnTx/>
                <a:uFillTx/>
                <a:latin typeface="Calibri"/>
                <a:cs typeface="Calibri"/>
              </a:rPr>
              <a:t> Treatment</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77" name="object 77"/>
          <p:cNvGrpSpPr/>
          <p:nvPr/>
        </p:nvGrpSpPr>
        <p:grpSpPr>
          <a:xfrm>
            <a:off x="2512631" y="5681941"/>
            <a:ext cx="2853690" cy="492125"/>
            <a:chOff x="2512631" y="5681941"/>
            <a:chExt cx="2853690" cy="492125"/>
          </a:xfrm>
        </p:grpSpPr>
        <p:pic>
          <p:nvPicPr>
            <p:cNvPr id="78" name="object 78"/>
            <p:cNvPicPr/>
            <p:nvPr/>
          </p:nvPicPr>
          <p:blipFill>
            <a:blip r:embed="rId30" cstate="print"/>
            <a:stretch>
              <a:fillRect/>
            </a:stretch>
          </p:blipFill>
          <p:spPr>
            <a:xfrm>
              <a:off x="2518994" y="5688297"/>
              <a:ext cx="293014" cy="439528"/>
            </a:xfrm>
            <a:prstGeom prst="rect">
              <a:avLst/>
            </a:prstGeom>
          </p:spPr>
        </p:pic>
        <p:sp>
          <p:nvSpPr>
            <p:cNvPr id="79" name="object 79"/>
            <p:cNvSpPr/>
            <p:nvPr/>
          </p:nvSpPr>
          <p:spPr>
            <a:xfrm>
              <a:off x="2518981" y="5688291"/>
              <a:ext cx="293370" cy="440055"/>
            </a:xfrm>
            <a:custGeom>
              <a:avLst/>
              <a:gdLst/>
              <a:ahLst/>
              <a:cxnLst/>
              <a:rect l="l" t="t" r="r" b="b"/>
              <a:pathLst>
                <a:path w="293369"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80" name="object 80"/>
            <p:cNvSpPr/>
            <p:nvPr/>
          </p:nvSpPr>
          <p:spPr>
            <a:xfrm>
              <a:off x="4020185" y="5748769"/>
              <a:ext cx="1339850" cy="419100"/>
            </a:xfrm>
            <a:custGeom>
              <a:avLst/>
              <a:gdLst/>
              <a:ahLst/>
              <a:cxnLst/>
              <a:rect l="l" t="t" r="r" b="b"/>
              <a:pathLst>
                <a:path w="1339850" h="419100">
                  <a:moveTo>
                    <a:pt x="1339532" y="0"/>
                  </a:moveTo>
                  <a:lnTo>
                    <a:pt x="0" y="0"/>
                  </a:lnTo>
                  <a:lnTo>
                    <a:pt x="0" y="418604"/>
                  </a:lnTo>
                  <a:lnTo>
                    <a:pt x="1339532" y="418604"/>
                  </a:lnTo>
                  <a:lnTo>
                    <a:pt x="1339532"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81" name="object 81"/>
            <p:cNvSpPr/>
            <p:nvPr/>
          </p:nvSpPr>
          <p:spPr>
            <a:xfrm>
              <a:off x="4020185" y="5748756"/>
              <a:ext cx="1339850" cy="419100"/>
            </a:xfrm>
            <a:custGeom>
              <a:avLst/>
              <a:gdLst/>
              <a:ahLst/>
              <a:cxnLst/>
              <a:rect l="l" t="t" r="r" b="b"/>
              <a:pathLst>
                <a:path w="1339850" h="419100">
                  <a:moveTo>
                    <a:pt x="0" y="0"/>
                  </a:moveTo>
                  <a:lnTo>
                    <a:pt x="1339532" y="0"/>
                  </a:lnTo>
                  <a:lnTo>
                    <a:pt x="1339532" y="418604"/>
                  </a:lnTo>
                  <a:lnTo>
                    <a:pt x="0" y="418604"/>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82" name="object 82"/>
          <p:cNvSpPr txBox="1"/>
          <p:nvPr/>
        </p:nvSpPr>
        <p:spPr>
          <a:xfrm>
            <a:off x="4263745" y="5698017"/>
            <a:ext cx="1115060" cy="327660"/>
          </a:xfrm>
          <a:prstGeom prst="rect">
            <a:avLst/>
          </a:prstGeom>
        </p:spPr>
        <p:txBody>
          <a:bodyPr vert="horz" wrap="square" lIns="0" tIns="63500" rIns="0" bIns="0" rtlCol="0">
            <a:spAutoFit/>
          </a:bodyPr>
          <a:lstStyle/>
          <a:p>
            <a:pPr marL="3937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Morgan</a:t>
            </a:r>
            <a:r>
              <a:rPr kumimoji="0" sz="800" b="0" i="0" u="none" strike="noStrike" kern="0" cap="none" spc="-10" normalizeH="0" baseline="0" noProof="0" dirty="0">
                <a:ln>
                  <a:noFill/>
                </a:ln>
                <a:solidFill>
                  <a:srgbClr val="902581"/>
                </a:solidFill>
                <a:effectLst/>
                <a:uLnTx/>
                <a:uFillTx/>
                <a:latin typeface="Calibri"/>
                <a:cs typeface="Calibri"/>
              </a:rPr>
              <a:t> Morelli,</a:t>
            </a:r>
            <a:r>
              <a:rPr kumimoji="0" sz="800" b="0" i="0" u="none" strike="noStrike" kern="0" cap="none" spc="5"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3937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Infectious</a:t>
            </a:r>
            <a:r>
              <a:rPr kumimoji="0" sz="600" b="0" i="0" u="none" strike="noStrike" kern="0" cap="none" spc="-3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Disease</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83" name="object 83"/>
          <p:cNvGrpSpPr/>
          <p:nvPr/>
        </p:nvGrpSpPr>
        <p:grpSpPr>
          <a:xfrm>
            <a:off x="3958018" y="5681941"/>
            <a:ext cx="2846070" cy="485775"/>
            <a:chOff x="3958018" y="5681941"/>
            <a:chExt cx="2846070" cy="485775"/>
          </a:xfrm>
        </p:grpSpPr>
        <p:pic>
          <p:nvPicPr>
            <p:cNvPr id="84" name="object 84"/>
            <p:cNvPicPr/>
            <p:nvPr/>
          </p:nvPicPr>
          <p:blipFill>
            <a:blip r:embed="rId31" cstate="print"/>
            <a:stretch>
              <a:fillRect/>
            </a:stretch>
          </p:blipFill>
          <p:spPr>
            <a:xfrm>
              <a:off x="3964372" y="5688297"/>
              <a:ext cx="293023" cy="439536"/>
            </a:xfrm>
            <a:prstGeom prst="rect">
              <a:avLst/>
            </a:prstGeom>
          </p:spPr>
        </p:pic>
        <p:sp>
          <p:nvSpPr>
            <p:cNvPr id="85" name="object 85"/>
            <p:cNvSpPr/>
            <p:nvPr/>
          </p:nvSpPr>
          <p:spPr>
            <a:xfrm>
              <a:off x="3964368" y="5688291"/>
              <a:ext cx="293370" cy="440055"/>
            </a:xfrm>
            <a:custGeom>
              <a:avLst/>
              <a:gdLst/>
              <a:ahLst/>
              <a:cxnLst/>
              <a:rect l="l" t="t" r="r" b="b"/>
              <a:pathLst>
                <a:path w="293370" h="440054">
                  <a:moveTo>
                    <a:pt x="0" y="0"/>
                  </a:moveTo>
                  <a:lnTo>
                    <a:pt x="293027" y="0"/>
                  </a:lnTo>
                  <a:lnTo>
                    <a:pt x="293027" y="439534"/>
                  </a:lnTo>
                  <a:lnTo>
                    <a:pt x="0" y="439534"/>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86" name="object 86"/>
            <p:cNvSpPr/>
            <p:nvPr/>
          </p:nvSpPr>
          <p:spPr>
            <a:xfrm>
              <a:off x="5452008" y="5740488"/>
              <a:ext cx="1345565" cy="421005"/>
            </a:xfrm>
            <a:custGeom>
              <a:avLst/>
              <a:gdLst/>
              <a:ahLst/>
              <a:cxnLst/>
              <a:rect l="l" t="t" r="r" b="b"/>
              <a:pathLst>
                <a:path w="1345565" h="421004">
                  <a:moveTo>
                    <a:pt x="1345488" y="0"/>
                  </a:moveTo>
                  <a:lnTo>
                    <a:pt x="0" y="0"/>
                  </a:lnTo>
                  <a:lnTo>
                    <a:pt x="0" y="420458"/>
                  </a:lnTo>
                  <a:lnTo>
                    <a:pt x="1345488" y="420458"/>
                  </a:lnTo>
                  <a:lnTo>
                    <a:pt x="134548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87" name="object 87"/>
            <p:cNvSpPr/>
            <p:nvPr/>
          </p:nvSpPr>
          <p:spPr>
            <a:xfrm>
              <a:off x="5452008" y="5740488"/>
              <a:ext cx="1345565" cy="421005"/>
            </a:xfrm>
            <a:custGeom>
              <a:avLst/>
              <a:gdLst/>
              <a:ahLst/>
              <a:cxnLst/>
              <a:rect l="l" t="t" r="r" b="b"/>
              <a:pathLst>
                <a:path w="1345565" h="421004">
                  <a:moveTo>
                    <a:pt x="0" y="0"/>
                  </a:moveTo>
                  <a:lnTo>
                    <a:pt x="1345488" y="0"/>
                  </a:lnTo>
                  <a:lnTo>
                    <a:pt x="1345488" y="420458"/>
                  </a:lnTo>
                  <a:lnTo>
                    <a:pt x="0" y="420458"/>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88" name="object 88"/>
          <p:cNvSpPr txBox="1"/>
          <p:nvPr/>
        </p:nvSpPr>
        <p:spPr>
          <a:xfrm>
            <a:off x="5710428" y="5689739"/>
            <a:ext cx="1106170" cy="327660"/>
          </a:xfrm>
          <a:prstGeom prst="rect">
            <a:avLst/>
          </a:prstGeom>
        </p:spPr>
        <p:txBody>
          <a:bodyPr vert="horz" wrap="square" lIns="0" tIns="63500" rIns="0" bIns="0" rtlCol="0">
            <a:spAutoFit/>
          </a:bodyPr>
          <a:lstStyle/>
          <a:p>
            <a:pPr marL="13081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10" normalizeH="0" baseline="0" noProof="0" dirty="0">
                <a:ln>
                  <a:noFill/>
                </a:ln>
                <a:solidFill>
                  <a:srgbClr val="902581"/>
                </a:solidFill>
                <a:effectLst/>
                <a:uLnTx/>
                <a:uFillTx/>
                <a:latin typeface="Calibri"/>
                <a:cs typeface="Calibri"/>
              </a:rPr>
              <a:t>Alexander</a:t>
            </a:r>
            <a:r>
              <a:rPr kumimoji="0" sz="800" b="0" i="0" u="none" strike="noStrike" kern="0" cap="none" spc="-15" normalizeH="0" baseline="0" noProof="0" dirty="0">
                <a:ln>
                  <a:noFill/>
                </a:ln>
                <a:solidFill>
                  <a:srgbClr val="902581"/>
                </a:solidFill>
                <a:effectLst/>
                <a:uLnTx/>
                <a:uFillTx/>
                <a:latin typeface="Calibri"/>
                <a:cs typeface="Calibri"/>
              </a:rPr>
              <a:t> </a:t>
            </a:r>
            <a:r>
              <a:rPr kumimoji="0" sz="800" b="0" i="0" u="none" strike="noStrike" kern="0" cap="none" spc="0" normalizeH="0" baseline="0" noProof="0" dirty="0">
                <a:ln>
                  <a:noFill/>
                </a:ln>
                <a:solidFill>
                  <a:srgbClr val="902581"/>
                </a:solidFill>
                <a:effectLst/>
                <a:uLnTx/>
                <a:uFillTx/>
                <a:latin typeface="Calibri"/>
                <a:cs typeface="Calibri"/>
              </a:rPr>
              <a:t>Sapick,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3081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0" normalizeH="0" baseline="0" noProof="0" dirty="0">
                <a:ln>
                  <a:noFill/>
                </a:ln>
                <a:solidFill>
                  <a:srgbClr val="902581"/>
                </a:solidFill>
                <a:effectLst/>
                <a:uLnTx/>
                <a:uFillTx/>
                <a:latin typeface="Calibri"/>
                <a:cs typeface="Calibri"/>
              </a:rPr>
              <a:t>Infectious</a:t>
            </a:r>
            <a:r>
              <a:rPr kumimoji="0" sz="600" b="0" i="0" u="none" strike="noStrike" kern="0" cap="none" spc="-3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Disease</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89" name="object 89"/>
          <p:cNvGrpSpPr/>
          <p:nvPr/>
        </p:nvGrpSpPr>
        <p:grpSpPr>
          <a:xfrm>
            <a:off x="5403405" y="5688368"/>
            <a:ext cx="2838450" cy="479425"/>
            <a:chOff x="5403405" y="5688368"/>
            <a:chExt cx="2838450" cy="479425"/>
          </a:xfrm>
        </p:grpSpPr>
        <p:pic>
          <p:nvPicPr>
            <p:cNvPr id="90" name="object 90"/>
            <p:cNvPicPr/>
            <p:nvPr/>
          </p:nvPicPr>
          <p:blipFill>
            <a:blip r:embed="rId32" cstate="print"/>
            <a:stretch>
              <a:fillRect/>
            </a:stretch>
          </p:blipFill>
          <p:spPr>
            <a:xfrm>
              <a:off x="5409758" y="5694730"/>
              <a:ext cx="294319" cy="441472"/>
            </a:xfrm>
            <a:prstGeom prst="rect">
              <a:avLst/>
            </a:prstGeom>
          </p:spPr>
        </p:pic>
        <p:sp>
          <p:nvSpPr>
            <p:cNvPr id="91" name="object 91"/>
            <p:cNvSpPr/>
            <p:nvPr/>
          </p:nvSpPr>
          <p:spPr>
            <a:xfrm>
              <a:off x="5409755" y="5694718"/>
              <a:ext cx="294640" cy="441959"/>
            </a:xfrm>
            <a:custGeom>
              <a:avLst/>
              <a:gdLst/>
              <a:ahLst/>
              <a:cxnLst/>
              <a:rect l="l" t="t" r="r" b="b"/>
              <a:pathLst>
                <a:path w="294639" h="441960">
                  <a:moveTo>
                    <a:pt x="0" y="0"/>
                  </a:moveTo>
                  <a:lnTo>
                    <a:pt x="294322" y="0"/>
                  </a:lnTo>
                  <a:lnTo>
                    <a:pt x="294322" y="441490"/>
                  </a:lnTo>
                  <a:lnTo>
                    <a:pt x="0" y="441490"/>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2" name="object 92"/>
            <p:cNvSpPr/>
            <p:nvPr/>
          </p:nvSpPr>
          <p:spPr>
            <a:xfrm>
              <a:off x="6889762" y="5740489"/>
              <a:ext cx="1345565" cy="421005"/>
            </a:xfrm>
            <a:custGeom>
              <a:avLst/>
              <a:gdLst/>
              <a:ahLst/>
              <a:cxnLst/>
              <a:rect l="l" t="t" r="r" b="b"/>
              <a:pathLst>
                <a:path w="1345565" h="421004">
                  <a:moveTo>
                    <a:pt x="1345488" y="0"/>
                  </a:moveTo>
                  <a:lnTo>
                    <a:pt x="0" y="0"/>
                  </a:lnTo>
                  <a:lnTo>
                    <a:pt x="0" y="420458"/>
                  </a:lnTo>
                  <a:lnTo>
                    <a:pt x="1345488" y="420458"/>
                  </a:lnTo>
                  <a:lnTo>
                    <a:pt x="134548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3" name="object 93"/>
            <p:cNvSpPr/>
            <p:nvPr/>
          </p:nvSpPr>
          <p:spPr>
            <a:xfrm>
              <a:off x="6889762" y="5740489"/>
              <a:ext cx="1345565" cy="421005"/>
            </a:xfrm>
            <a:custGeom>
              <a:avLst/>
              <a:gdLst/>
              <a:ahLst/>
              <a:cxnLst/>
              <a:rect l="l" t="t" r="r" b="b"/>
              <a:pathLst>
                <a:path w="1345565" h="421004">
                  <a:moveTo>
                    <a:pt x="0" y="0"/>
                  </a:moveTo>
                  <a:lnTo>
                    <a:pt x="1345488" y="0"/>
                  </a:lnTo>
                  <a:lnTo>
                    <a:pt x="1345488" y="420458"/>
                  </a:lnTo>
                  <a:lnTo>
                    <a:pt x="0" y="420458"/>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94" name="object 94"/>
          <p:cNvSpPr txBox="1"/>
          <p:nvPr/>
        </p:nvSpPr>
        <p:spPr>
          <a:xfrm>
            <a:off x="7148194" y="5689739"/>
            <a:ext cx="1106170" cy="327660"/>
          </a:xfrm>
          <a:prstGeom prst="rect">
            <a:avLst/>
          </a:prstGeom>
        </p:spPr>
        <p:txBody>
          <a:bodyPr vert="horz" wrap="square" lIns="0" tIns="63500" rIns="0" bIns="0" rtlCol="0">
            <a:spAutoFit/>
          </a:bodyPr>
          <a:lstStyle/>
          <a:p>
            <a:pPr marL="13081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0" normalizeH="0" baseline="0" noProof="0" dirty="0">
                <a:ln>
                  <a:noFill/>
                </a:ln>
                <a:solidFill>
                  <a:srgbClr val="902581"/>
                </a:solidFill>
                <a:effectLst/>
                <a:uLnTx/>
                <a:uFillTx/>
                <a:latin typeface="Calibri"/>
                <a:cs typeface="Calibri"/>
              </a:rPr>
              <a:t>Patrick</a:t>
            </a:r>
            <a:r>
              <a:rPr kumimoji="0" sz="800" b="0" i="0" u="none" strike="noStrike" kern="0" cap="none" spc="5" normalizeH="0" baseline="0" noProof="0" dirty="0">
                <a:ln>
                  <a:noFill/>
                </a:ln>
                <a:solidFill>
                  <a:srgbClr val="902581"/>
                </a:solidFill>
                <a:effectLst/>
                <a:uLnTx/>
                <a:uFillTx/>
                <a:latin typeface="Calibri"/>
                <a:cs typeface="Calibri"/>
              </a:rPr>
              <a:t> </a:t>
            </a:r>
            <a:r>
              <a:rPr kumimoji="0" sz="800" b="0" i="0" u="none" strike="noStrike" kern="0" cap="none" spc="-10" normalizeH="0" baseline="0" noProof="0" dirty="0">
                <a:ln>
                  <a:noFill/>
                </a:ln>
                <a:solidFill>
                  <a:srgbClr val="902581"/>
                </a:solidFill>
                <a:effectLst/>
                <a:uLnTx/>
                <a:uFillTx/>
                <a:latin typeface="Calibri"/>
                <a:cs typeface="Calibri"/>
              </a:rPr>
              <a:t>Talbott,</a:t>
            </a:r>
            <a:r>
              <a:rPr kumimoji="0" sz="800" b="0" i="0" u="none" strike="noStrike" kern="0" cap="none" spc="5"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3081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Primary</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Care</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10" normalizeH="0" baseline="0" noProof="0" dirty="0">
                <a:ln>
                  <a:noFill/>
                </a:ln>
                <a:solidFill>
                  <a:srgbClr val="902581"/>
                </a:solidFill>
                <a:effectLst/>
                <a:uLnTx/>
                <a:uFillTx/>
                <a:latin typeface="Calibri"/>
                <a:cs typeface="Calibri"/>
              </a:rPr>
              <a:t>Med/Peds</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95" name="object 95"/>
          <p:cNvGrpSpPr/>
          <p:nvPr/>
        </p:nvGrpSpPr>
        <p:grpSpPr>
          <a:xfrm>
            <a:off x="6841172" y="5688368"/>
            <a:ext cx="2838450" cy="479425"/>
            <a:chOff x="6841172" y="5688368"/>
            <a:chExt cx="2838450" cy="479425"/>
          </a:xfrm>
        </p:grpSpPr>
        <p:pic>
          <p:nvPicPr>
            <p:cNvPr id="96" name="object 96"/>
            <p:cNvPicPr/>
            <p:nvPr/>
          </p:nvPicPr>
          <p:blipFill>
            <a:blip r:embed="rId33" cstate="print"/>
            <a:stretch>
              <a:fillRect/>
            </a:stretch>
          </p:blipFill>
          <p:spPr>
            <a:xfrm>
              <a:off x="6847522" y="5694718"/>
              <a:ext cx="294322" cy="441477"/>
            </a:xfrm>
            <a:prstGeom prst="rect">
              <a:avLst/>
            </a:prstGeom>
          </p:spPr>
        </p:pic>
        <p:sp>
          <p:nvSpPr>
            <p:cNvPr id="97" name="object 97"/>
            <p:cNvSpPr/>
            <p:nvPr/>
          </p:nvSpPr>
          <p:spPr>
            <a:xfrm>
              <a:off x="6847522" y="5694718"/>
              <a:ext cx="294640" cy="441959"/>
            </a:xfrm>
            <a:custGeom>
              <a:avLst/>
              <a:gdLst/>
              <a:ahLst/>
              <a:cxnLst/>
              <a:rect l="l" t="t" r="r" b="b"/>
              <a:pathLst>
                <a:path w="294640" h="441960">
                  <a:moveTo>
                    <a:pt x="0" y="0"/>
                  </a:moveTo>
                  <a:lnTo>
                    <a:pt x="294322" y="0"/>
                  </a:lnTo>
                  <a:lnTo>
                    <a:pt x="294322" y="441490"/>
                  </a:lnTo>
                  <a:lnTo>
                    <a:pt x="0" y="441490"/>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8" name="object 98"/>
            <p:cNvSpPr/>
            <p:nvPr/>
          </p:nvSpPr>
          <p:spPr>
            <a:xfrm>
              <a:off x="8327529" y="5740489"/>
              <a:ext cx="1345565" cy="421005"/>
            </a:xfrm>
            <a:custGeom>
              <a:avLst/>
              <a:gdLst/>
              <a:ahLst/>
              <a:cxnLst/>
              <a:rect l="l" t="t" r="r" b="b"/>
              <a:pathLst>
                <a:path w="1345565" h="421004">
                  <a:moveTo>
                    <a:pt x="1345488" y="0"/>
                  </a:moveTo>
                  <a:lnTo>
                    <a:pt x="0" y="0"/>
                  </a:lnTo>
                  <a:lnTo>
                    <a:pt x="0" y="420458"/>
                  </a:lnTo>
                  <a:lnTo>
                    <a:pt x="1345488" y="420458"/>
                  </a:lnTo>
                  <a:lnTo>
                    <a:pt x="1345488"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9" name="object 99"/>
            <p:cNvSpPr/>
            <p:nvPr/>
          </p:nvSpPr>
          <p:spPr>
            <a:xfrm>
              <a:off x="8327529" y="5740489"/>
              <a:ext cx="1345565" cy="421005"/>
            </a:xfrm>
            <a:custGeom>
              <a:avLst/>
              <a:gdLst/>
              <a:ahLst/>
              <a:cxnLst/>
              <a:rect l="l" t="t" r="r" b="b"/>
              <a:pathLst>
                <a:path w="1345565" h="421004">
                  <a:moveTo>
                    <a:pt x="0" y="0"/>
                  </a:moveTo>
                  <a:lnTo>
                    <a:pt x="1345488" y="0"/>
                  </a:lnTo>
                  <a:lnTo>
                    <a:pt x="1345488" y="420458"/>
                  </a:lnTo>
                  <a:lnTo>
                    <a:pt x="0" y="420458"/>
                  </a:lnTo>
                  <a:lnTo>
                    <a:pt x="0" y="0"/>
                  </a:lnTo>
                  <a:close/>
                </a:path>
              </a:pathLst>
            </a:custGeom>
            <a:ln w="12700">
              <a:solidFill>
                <a:srgbClr val="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100" name="object 100"/>
          <p:cNvSpPr txBox="1"/>
          <p:nvPr/>
        </p:nvSpPr>
        <p:spPr>
          <a:xfrm>
            <a:off x="8585961" y="5689739"/>
            <a:ext cx="1080770" cy="327660"/>
          </a:xfrm>
          <a:prstGeom prst="rect">
            <a:avLst/>
          </a:prstGeom>
        </p:spPr>
        <p:txBody>
          <a:bodyPr vert="horz" wrap="square" lIns="0" tIns="63500" rIns="0" bIns="0" rtlCol="0">
            <a:spAutoFit/>
          </a:bodyPr>
          <a:lstStyle/>
          <a:p>
            <a:pPr marL="130810" marR="0" lvl="0" indent="0" defTabSz="914400" eaLnBrk="1" fontAlgn="auto" latinLnBrk="0" hangingPunct="1">
              <a:lnSpc>
                <a:spcPct val="100000"/>
              </a:lnSpc>
              <a:spcBef>
                <a:spcPts val="500"/>
              </a:spcBef>
              <a:spcAft>
                <a:spcPts val="0"/>
              </a:spcAft>
              <a:buClrTx/>
              <a:buSzTx/>
              <a:buFontTx/>
              <a:buNone/>
              <a:tabLst/>
              <a:defRPr/>
            </a:pPr>
            <a:r>
              <a:rPr kumimoji="0" sz="800" b="0" i="0" u="none" strike="noStrike" kern="0" cap="none" spc="-10" normalizeH="0" baseline="0" noProof="0" dirty="0">
                <a:ln>
                  <a:noFill/>
                </a:ln>
                <a:solidFill>
                  <a:srgbClr val="902581"/>
                </a:solidFill>
                <a:effectLst/>
                <a:uLnTx/>
                <a:uFillTx/>
                <a:latin typeface="Calibri"/>
                <a:cs typeface="Calibri"/>
              </a:rPr>
              <a:t>Rumilia</a:t>
            </a:r>
            <a:r>
              <a:rPr kumimoji="0" sz="800" b="0" i="0" u="none" strike="noStrike" kern="0" cap="none" spc="20" normalizeH="0" baseline="0" noProof="0" dirty="0">
                <a:ln>
                  <a:noFill/>
                </a:ln>
                <a:solidFill>
                  <a:srgbClr val="902581"/>
                </a:solidFill>
                <a:effectLst/>
                <a:uLnTx/>
                <a:uFillTx/>
                <a:latin typeface="Calibri"/>
                <a:cs typeface="Calibri"/>
              </a:rPr>
              <a:t> </a:t>
            </a:r>
            <a:r>
              <a:rPr kumimoji="0" sz="800" b="0" i="0" u="none" strike="noStrike" kern="0" cap="none" spc="-10" normalizeH="0" baseline="0" noProof="0" dirty="0">
                <a:ln>
                  <a:noFill/>
                </a:ln>
                <a:solidFill>
                  <a:srgbClr val="902581"/>
                </a:solidFill>
                <a:effectLst/>
                <a:uLnTx/>
                <a:uFillTx/>
                <a:latin typeface="Calibri"/>
                <a:cs typeface="Calibri"/>
              </a:rPr>
              <a:t>Tolentino,</a:t>
            </a:r>
            <a:r>
              <a:rPr kumimoji="0" sz="800" b="0" i="0" u="none" strike="noStrike" kern="0" cap="none" spc="40" normalizeH="0" baseline="0" noProof="0" dirty="0">
                <a:ln>
                  <a:noFill/>
                </a:ln>
                <a:solidFill>
                  <a:srgbClr val="902581"/>
                </a:solidFill>
                <a:effectLst/>
                <a:uLnTx/>
                <a:uFillTx/>
                <a:latin typeface="Calibri"/>
                <a:cs typeface="Calibri"/>
              </a:rPr>
              <a:t> </a:t>
            </a:r>
            <a:r>
              <a:rPr kumimoji="0" sz="800" b="0" i="0" u="none" strike="noStrike" kern="0" cap="none" spc="-25" normalizeH="0" baseline="0" noProof="0" dirty="0">
                <a:ln>
                  <a:noFill/>
                </a:ln>
                <a:solidFill>
                  <a:srgbClr val="902581"/>
                </a:solidFill>
                <a:effectLst/>
                <a:uLnTx/>
                <a:uFillTx/>
                <a:latin typeface="Calibri"/>
                <a:cs typeface="Calibri"/>
              </a:rPr>
              <a:t>MD</a:t>
            </a:r>
            <a:endParaRPr kumimoji="0" sz="800" b="0" i="0" u="none" strike="noStrike" kern="0" cap="none" spc="0" normalizeH="0" baseline="0" noProof="0">
              <a:ln>
                <a:noFill/>
              </a:ln>
              <a:solidFill>
                <a:sysClr val="windowText" lastClr="000000"/>
              </a:solidFill>
              <a:effectLst/>
              <a:uLnTx/>
              <a:uFillTx/>
              <a:latin typeface="Calibri"/>
              <a:cs typeface="Calibri"/>
            </a:endParaRPr>
          </a:p>
          <a:p>
            <a:pPr marL="130810" marR="0" lvl="0" indent="0" defTabSz="914400" eaLnBrk="1" fontAlgn="auto" latinLnBrk="0" hangingPunct="1">
              <a:lnSpc>
                <a:spcPct val="100000"/>
              </a:lnSpc>
              <a:spcBef>
                <a:spcPts val="295"/>
              </a:spcBef>
              <a:spcAft>
                <a:spcPts val="0"/>
              </a:spcAft>
              <a:buClrTx/>
              <a:buSzTx/>
              <a:buFontTx/>
              <a:buNone/>
              <a:tabLst/>
              <a:defRPr/>
            </a:pPr>
            <a:r>
              <a:rPr kumimoji="0" sz="600" b="0" i="0" u="none" strike="noStrike" kern="0" cap="none" spc="-10" normalizeH="0" baseline="0" noProof="0" dirty="0">
                <a:ln>
                  <a:noFill/>
                </a:ln>
                <a:solidFill>
                  <a:srgbClr val="902581"/>
                </a:solidFill>
                <a:effectLst/>
                <a:uLnTx/>
                <a:uFillTx/>
                <a:latin typeface="Calibri"/>
                <a:cs typeface="Calibri"/>
              </a:rPr>
              <a:t>Primary</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Care</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0" normalizeH="0" baseline="0" noProof="0" dirty="0">
                <a:ln>
                  <a:noFill/>
                </a:ln>
                <a:solidFill>
                  <a:srgbClr val="902581"/>
                </a:solidFill>
                <a:effectLst/>
                <a:uLnTx/>
                <a:uFillTx/>
                <a:latin typeface="Calibri"/>
                <a:cs typeface="Calibri"/>
              </a:rPr>
              <a:t>–</a:t>
            </a:r>
            <a:r>
              <a:rPr kumimoji="0" sz="600" b="0" i="0" u="none" strike="noStrike" kern="0" cap="none" spc="-5" normalizeH="0" baseline="0" noProof="0" dirty="0">
                <a:ln>
                  <a:noFill/>
                </a:ln>
                <a:solidFill>
                  <a:srgbClr val="902581"/>
                </a:solidFill>
                <a:effectLst/>
                <a:uLnTx/>
                <a:uFillTx/>
                <a:latin typeface="Calibri"/>
                <a:cs typeface="Calibri"/>
              </a:rPr>
              <a:t> </a:t>
            </a:r>
            <a:r>
              <a:rPr kumimoji="0" sz="600" b="0" i="0" u="none" strike="noStrike" kern="0" cap="none" spc="-25" normalizeH="0" baseline="0" noProof="0" dirty="0">
                <a:ln>
                  <a:noFill/>
                </a:ln>
                <a:solidFill>
                  <a:srgbClr val="902581"/>
                </a:solidFill>
                <a:effectLst/>
                <a:uLnTx/>
                <a:uFillTx/>
                <a:latin typeface="Calibri"/>
                <a:cs typeface="Calibri"/>
              </a:rPr>
              <a:t>FM</a:t>
            </a:r>
            <a:endParaRPr kumimoji="0" sz="600" b="0" i="0" u="none" strike="noStrike" kern="0" cap="none" spc="0" normalizeH="0" baseline="0" noProof="0">
              <a:ln>
                <a:noFill/>
              </a:ln>
              <a:solidFill>
                <a:sysClr val="windowText" lastClr="000000"/>
              </a:solidFill>
              <a:effectLst/>
              <a:uLnTx/>
              <a:uFillTx/>
              <a:latin typeface="Calibri"/>
              <a:cs typeface="Calibri"/>
            </a:endParaRPr>
          </a:p>
        </p:txBody>
      </p:sp>
      <p:grpSp>
        <p:nvGrpSpPr>
          <p:cNvPr id="101" name="object 101"/>
          <p:cNvGrpSpPr/>
          <p:nvPr/>
        </p:nvGrpSpPr>
        <p:grpSpPr>
          <a:xfrm>
            <a:off x="12611" y="88813"/>
            <a:ext cx="8573770" cy="6054090"/>
            <a:chOff x="12611" y="88813"/>
            <a:chExt cx="8573770" cy="6054090"/>
          </a:xfrm>
        </p:grpSpPr>
        <p:pic>
          <p:nvPicPr>
            <p:cNvPr id="102" name="object 102"/>
            <p:cNvPicPr/>
            <p:nvPr/>
          </p:nvPicPr>
          <p:blipFill>
            <a:blip r:embed="rId34" cstate="print"/>
            <a:stretch>
              <a:fillRect/>
            </a:stretch>
          </p:blipFill>
          <p:spPr>
            <a:xfrm>
              <a:off x="8285289" y="5694730"/>
              <a:ext cx="294317" cy="441472"/>
            </a:xfrm>
            <a:prstGeom prst="rect">
              <a:avLst/>
            </a:prstGeom>
          </p:spPr>
        </p:pic>
        <p:sp>
          <p:nvSpPr>
            <p:cNvPr id="103" name="object 103"/>
            <p:cNvSpPr/>
            <p:nvPr/>
          </p:nvSpPr>
          <p:spPr>
            <a:xfrm>
              <a:off x="8285289" y="5694717"/>
              <a:ext cx="294640" cy="441959"/>
            </a:xfrm>
            <a:custGeom>
              <a:avLst/>
              <a:gdLst/>
              <a:ahLst/>
              <a:cxnLst/>
              <a:rect l="l" t="t" r="r" b="b"/>
              <a:pathLst>
                <a:path w="294640" h="441960">
                  <a:moveTo>
                    <a:pt x="0" y="0"/>
                  </a:moveTo>
                  <a:lnTo>
                    <a:pt x="294322" y="0"/>
                  </a:lnTo>
                  <a:lnTo>
                    <a:pt x="294322" y="441490"/>
                  </a:lnTo>
                  <a:lnTo>
                    <a:pt x="0" y="441490"/>
                  </a:lnTo>
                  <a:lnTo>
                    <a:pt x="0" y="0"/>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04" name="object 104"/>
            <p:cNvSpPr/>
            <p:nvPr/>
          </p:nvSpPr>
          <p:spPr>
            <a:xfrm>
              <a:off x="1977981" y="4406380"/>
              <a:ext cx="759460" cy="365760"/>
            </a:xfrm>
            <a:custGeom>
              <a:avLst/>
              <a:gdLst/>
              <a:ahLst/>
              <a:cxnLst/>
              <a:rect l="l" t="t" r="r" b="b"/>
              <a:pathLst>
                <a:path w="759460" h="365760">
                  <a:moveTo>
                    <a:pt x="694232" y="5067"/>
                  </a:moveTo>
                  <a:lnTo>
                    <a:pt x="618578" y="5067"/>
                  </a:lnTo>
                  <a:lnTo>
                    <a:pt x="539071" y="135513"/>
                  </a:lnTo>
                  <a:lnTo>
                    <a:pt x="513041" y="184937"/>
                  </a:lnTo>
                  <a:lnTo>
                    <a:pt x="499004" y="230962"/>
                  </a:lnTo>
                  <a:lnTo>
                    <a:pt x="497840" y="245592"/>
                  </a:lnTo>
                  <a:lnTo>
                    <a:pt x="499080" y="263442"/>
                  </a:lnTo>
                  <a:lnTo>
                    <a:pt x="515391" y="309346"/>
                  </a:lnTo>
                  <a:lnTo>
                    <a:pt x="548018" y="342622"/>
                  </a:lnTo>
                  <a:lnTo>
                    <a:pt x="593188" y="361568"/>
                  </a:lnTo>
                  <a:lnTo>
                    <a:pt x="628230" y="365328"/>
                  </a:lnTo>
                  <a:lnTo>
                    <a:pt x="644199" y="364345"/>
                  </a:lnTo>
                  <a:lnTo>
                    <a:pt x="645194" y="364345"/>
                  </a:lnTo>
                  <a:lnTo>
                    <a:pt x="693534" y="349478"/>
                  </a:lnTo>
                  <a:lnTo>
                    <a:pt x="731247" y="318839"/>
                  </a:lnTo>
                  <a:lnTo>
                    <a:pt x="741374" y="304495"/>
                  </a:lnTo>
                  <a:lnTo>
                    <a:pt x="628230" y="304495"/>
                  </a:lnTo>
                  <a:lnTo>
                    <a:pt x="615064" y="303263"/>
                  </a:lnTo>
                  <a:lnTo>
                    <a:pt x="575809" y="277762"/>
                  </a:lnTo>
                  <a:lnTo>
                    <a:pt x="565772" y="241020"/>
                  </a:lnTo>
                  <a:lnTo>
                    <a:pt x="566286" y="232838"/>
                  </a:lnTo>
                  <a:lnTo>
                    <a:pt x="578843" y="194903"/>
                  </a:lnTo>
                  <a:lnTo>
                    <a:pt x="611974" y="175742"/>
                  </a:lnTo>
                  <a:lnTo>
                    <a:pt x="618324" y="175056"/>
                  </a:lnTo>
                  <a:lnTo>
                    <a:pt x="742104" y="175056"/>
                  </a:lnTo>
                  <a:lnTo>
                    <a:pt x="741883" y="174637"/>
                  </a:lnTo>
                  <a:lnTo>
                    <a:pt x="710677" y="141621"/>
                  </a:lnTo>
                  <a:lnTo>
                    <a:pt x="668774" y="122940"/>
                  </a:lnTo>
                  <a:lnTo>
                    <a:pt x="637362" y="119252"/>
                  </a:lnTo>
                  <a:lnTo>
                    <a:pt x="625182" y="119252"/>
                  </a:lnTo>
                  <a:lnTo>
                    <a:pt x="694232" y="5067"/>
                  </a:lnTo>
                  <a:close/>
                </a:path>
                <a:path w="759460" h="365760">
                  <a:moveTo>
                    <a:pt x="742104" y="175056"/>
                  </a:moveTo>
                  <a:lnTo>
                    <a:pt x="625063" y="175056"/>
                  </a:lnTo>
                  <a:lnTo>
                    <a:pt x="639426" y="176464"/>
                  </a:lnTo>
                  <a:lnTo>
                    <a:pt x="652499" y="180076"/>
                  </a:lnTo>
                  <a:lnTo>
                    <a:pt x="687008" y="214002"/>
                  </a:lnTo>
                  <a:lnTo>
                    <a:pt x="691692" y="238480"/>
                  </a:lnTo>
                  <a:lnTo>
                    <a:pt x="690306" y="253039"/>
                  </a:lnTo>
                  <a:lnTo>
                    <a:pt x="663808" y="294381"/>
                  </a:lnTo>
                  <a:lnTo>
                    <a:pt x="628230" y="304495"/>
                  </a:lnTo>
                  <a:lnTo>
                    <a:pt x="741374" y="304495"/>
                  </a:lnTo>
                  <a:lnTo>
                    <a:pt x="748692" y="290599"/>
                  </a:lnTo>
                  <a:lnTo>
                    <a:pt x="754338" y="274496"/>
                  </a:lnTo>
                  <a:lnTo>
                    <a:pt x="757817" y="257123"/>
                  </a:lnTo>
                  <a:lnTo>
                    <a:pt x="759129" y="238480"/>
                  </a:lnTo>
                  <a:lnTo>
                    <a:pt x="757879" y="220539"/>
                  </a:lnTo>
                  <a:lnTo>
                    <a:pt x="754587" y="203920"/>
                  </a:lnTo>
                  <a:lnTo>
                    <a:pt x="749255" y="188620"/>
                  </a:lnTo>
                  <a:lnTo>
                    <a:pt x="742104" y="175056"/>
                  </a:lnTo>
                  <a:close/>
                </a:path>
                <a:path w="759460" h="365760">
                  <a:moveTo>
                    <a:pt x="429069" y="84226"/>
                  </a:moveTo>
                  <a:lnTo>
                    <a:pt x="360616" y="84226"/>
                  </a:lnTo>
                  <a:lnTo>
                    <a:pt x="360616" y="360248"/>
                  </a:lnTo>
                  <a:lnTo>
                    <a:pt x="429069" y="360248"/>
                  </a:lnTo>
                  <a:lnTo>
                    <a:pt x="429069" y="84226"/>
                  </a:lnTo>
                  <a:close/>
                </a:path>
                <a:path w="759460" h="365760">
                  <a:moveTo>
                    <a:pt x="429069" y="5067"/>
                  </a:moveTo>
                  <a:lnTo>
                    <a:pt x="380898" y="5067"/>
                  </a:lnTo>
                  <a:lnTo>
                    <a:pt x="294640" y="55816"/>
                  </a:lnTo>
                  <a:lnTo>
                    <a:pt x="294640" y="120764"/>
                  </a:lnTo>
                  <a:lnTo>
                    <a:pt x="360616" y="84226"/>
                  </a:lnTo>
                  <a:lnTo>
                    <a:pt x="429069" y="84226"/>
                  </a:lnTo>
                  <a:lnTo>
                    <a:pt x="429069" y="5067"/>
                  </a:lnTo>
                  <a:close/>
                </a:path>
                <a:path w="759460" h="365760">
                  <a:moveTo>
                    <a:pt x="234141" y="60832"/>
                  </a:moveTo>
                  <a:lnTo>
                    <a:pt x="123825" y="60832"/>
                  </a:lnTo>
                  <a:lnTo>
                    <a:pt x="135552" y="62040"/>
                  </a:lnTo>
                  <a:lnTo>
                    <a:pt x="146197" y="65128"/>
                  </a:lnTo>
                  <a:lnTo>
                    <a:pt x="176277" y="94668"/>
                  </a:lnTo>
                  <a:lnTo>
                    <a:pt x="180670" y="116674"/>
                  </a:lnTo>
                  <a:lnTo>
                    <a:pt x="179720" y="127661"/>
                  </a:lnTo>
                  <a:lnTo>
                    <a:pt x="158561" y="169451"/>
                  </a:lnTo>
                  <a:lnTo>
                    <a:pt x="125857" y="204495"/>
                  </a:lnTo>
                  <a:lnTo>
                    <a:pt x="7607" y="319697"/>
                  </a:lnTo>
                  <a:lnTo>
                    <a:pt x="7607" y="360248"/>
                  </a:lnTo>
                  <a:lnTo>
                    <a:pt x="248602" y="360248"/>
                  </a:lnTo>
                  <a:lnTo>
                    <a:pt x="248602" y="299415"/>
                  </a:lnTo>
                  <a:lnTo>
                    <a:pt x="118249" y="299415"/>
                  </a:lnTo>
                  <a:lnTo>
                    <a:pt x="187636" y="233288"/>
                  </a:lnTo>
                  <a:lnTo>
                    <a:pt x="214263" y="203594"/>
                  </a:lnTo>
                  <a:lnTo>
                    <a:pt x="242427" y="154839"/>
                  </a:lnTo>
                  <a:lnTo>
                    <a:pt x="248602" y="116674"/>
                  </a:lnTo>
                  <a:lnTo>
                    <a:pt x="247538" y="101184"/>
                  </a:lnTo>
                  <a:lnTo>
                    <a:pt x="244594" y="86355"/>
                  </a:lnTo>
                  <a:lnTo>
                    <a:pt x="239771" y="72185"/>
                  </a:lnTo>
                  <a:lnTo>
                    <a:pt x="234141" y="60832"/>
                  </a:lnTo>
                  <a:close/>
                </a:path>
                <a:path w="759460" h="365760">
                  <a:moveTo>
                    <a:pt x="127381" y="0"/>
                  </a:moveTo>
                  <a:lnTo>
                    <a:pt x="81354" y="7829"/>
                  </a:lnTo>
                  <a:lnTo>
                    <a:pt x="44272" y="29984"/>
                  </a:lnTo>
                  <a:lnTo>
                    <a:pt x="16906" y="64400"/>
                  </a:lnTo>
                  <a:lnTo>
                    <a:pt x="0" y="109054"/>
                  </a:lnTo>
                  <a:lnTo>
                    <a:pt x="59372" y="124282"/>
                  </a:lnTo>
                  <a:lnTo>
                    <a:pt x="63187" y="110447"/>
                  </a:lnTo>
                  <a:lnTo>
                    <a:pt x="68306" y="98167"/>
                  </a:lnTo>
                  <a:lnTo>
                    <a:pt x="101195" y="65538"/>
                  </a:lnTo>
                  <a:lnTo>
                    <a:pt x="123825" y="60832"/>
                  </a:lnTo>
                  <a:lnTo>
                    <a:pt x="234141" y="60832"/>
                  </a:lnTo>
                  <a:lnTo>
                    <a:pt x="233070" y="58673"/>
                  </a:lnTo>
                  <a:lnTo>
                    <a:pt x="203457" y="24994"/>
                  </a:lnTo>
                  <a:lnTo>
                    <a:pt x="161196" y="4303"/>
                  </a:lnTo>
                  <a:lnTo>
                    <a:pt x="144840" y="1180"/>
                  </a:lnTo>
                  <a:lnTo>
                    <a:pt x="127381"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05" name="object 105"/>
            <p:cNvPicPr/>
            <p:nvPr/>
          </p:nvPicPr>
          <p:blipFill>
            <a:blip r:embed="rId35" cstate="print"/>
            <a:stretch>
              <a:fillRect/>
            </a:stretch>
          </p:blipFill>
          <p:spPr>
            <a:xfrm>
              <a:off x="2539182" y="4576827"/>
              <a:ext cx="135064" cy="138620"/>
            </a:xfrm>
            <a:prstGeom prst="rect">
              <a:avLst/>
            </a:prstGeom>
          </p:spPr>
        </p:pic>
        <p:sp>
          <p:nvSpPr>
            <p:cNvPr id="106" name="object 106"/>
            <p:cNvSpPr/>
            <p:nvPr/>
          </p:nvSpPr>
          <p:spPr>
            <a:xfrm>
              <a:off x="1977981" y="4406380"/>
              <a:ext cx="759460" cy="365760"/>
            </a:xfrm>
            <a:custGeom>
              <a:avLst/>
              <a:gdLst/>
              <a:ahLst/>
              <a:cxnLst/>
              <a:rect l="l" t="t" r="r" b="b"/>
              <a:pathLst>
                <a:path w="759460" h="365760">
                  <a:moveTo>
                    <a:pt x="618578" y="5067"/>
                  </a:moveTo>
                  <a:lnTo>
                    <a:pt x="694232" y="5067"/>
                  </a:lnTo>
                  <a:lnTo>
                    <a:pt x="625182" y="119252"/>
                  </a:lnTo>
                  <a:lnTo>
                    <a:pt x="637362" y="119252"/>
                  </a:lnTo>
                  <a:lnTo>
                    <a:pt x="683505" y="127437"/>
                  </a:lnTo>
                  <a:lnTo>
                    <a:pt x="722425" y="151080"/>
                  </a:lnTo>
                  <a:lnTo>
                    <a:pt x="749255" y="188620"/>
                  </a:lnTo>
                  <a:lnTo>
                    <a:pt x="759129" y="238480"/>
                  </a:lnTo>
                  <a:lnTo>
                    <a:pt x="757817" y="257123"/>
                  </a:lnTo>
                  <a:lnTo>
                    <a:pt x="740879" y="305434"/>
                  </a:lnTo>
                  <a:lnTo>
                    <a:pt x="707573" y="340860"/>
                  </a:lnTo>
                  <a:lnTo>
                    <a:pt x="662425" y="361251"/>
                  </a:lnTo>
                  <a:lnTo>
                    <a:pt x="628230" y="365328"/>
                  </a:lnTo>
                  <a:lnTo>
                    <a:pt x="610235" y="364345"/>
                  </a:lnTo>
                  <a:lnTo>
                    <a:pt x="561936" y="350646"/>
                  </a:lnTo>
                  <a:lnTo>
                    <a:pt x="524744" y="321971"/>
                  </a:lnTo>
                  <a:lnTo>
                    <a:pt x="502419" y="280017"/>
                  </a:lnTo>
                  <a:lnTo>
                    <a:pt x="497840" y="245592"/>
                  </a:lnTo>
                  <a:lnTo>
                    <a:pt x="499004" y="230962"/>
                  </a:lnTo>
                  <a:lnTo>
                    <a:pt x="513041" y="184937"/>
                  </a:lnTo>
                  <a:lnTo>
                    <a:pt x="539071" y="135513"/>
                  </a:lnTo>
                  <a:lnTo>
                    <a:pt x="549554" y="118236"/>
                  </a:lnTo>
                  <a:lnTo>
                    <a:pt x="618578" y="5067"/>
                  </a:lnTo>
                  <a:close/>
                </a:path>
                <a:path w="759460" h="365760">
                  <a:moveTo>
                    <a:pt x="380898" y="5067"/>
                  </a:moveTo>
                  <a:lnTo>
                    <a:pt x="429069" y="5067"/>
                  </a:lnTo>
                  <a:lnTo>
                    <a:pt x="429069" y="360248"/>
                  </a:lnTo>
                  <a:lnTo>
                    <a:pt x="360616" y="360248"/>
                  </a:lnTo>
                  <a:lnTo>
                    <a:pt x="360616" y="84226"/>
                  </a:lnTo>
                  <a:lnTo>
                    <a:pt x="294640" y="120764"/>
                  </a:lnTo>
                  <a:lnTo>
                    <a:pt x="294640" y="55816"/>
                  </a:lnTo>
                  <a:lnTo>
                    <a:pt x="380898" y="5067"/>
                  </a:lnTo>
                  <a:close/>
                </a:path>
                <a:path w="759460" h="365760">
                  <a:moveTo>
                    <a:pt x="127381" y="0"/>
                  </a:moveTo>
                  <a:lnTo>
                    <a:pt x="176449" y="9367"/>
                  </a:lnTo>
                  <a:lnTo>
                    <a:pt x="214822" y="34921"/>
                  </a:lnTo>
                  <a:lnTo>
                    <a:pt x="239771" y="72185"/>
                  </a:lnTo>
                  <a:lnTo>
                    <a:pt x="248602" y="116674"/>
                  </a:lnTo>
                  <a:lnTo>
                    <a:pt x="246820" y="136350"/>
                  </a:lnTo>
                  <a:lnTo>
                    <a:pt x="225793" y="188252"/>
                  </a:lnTo>
                  <a:lnTo>
                    <a:pt x="201544" y="218606"/>
                  </a:lnTo>
                  <a:lnTo>
                    <a:pt x="172542" y="247637"/>
                  </a:lnTo>
                  <a:lnTo>
                    <a:pt x="118249" y="299415"/>
                  </a:lnTo>
                  <a:lnTo>
                    <a:pt x="248602" y="299415"/>
                  </a:lnTo>
                  <a:lnTo>
                    <a:pt x="248602" y="360248"/>
                  </a:lnTo>
                  <a:lnTo>
                    <a:pt x="7607" y="360248"/>
                  </a:lnTo>
                  <a:lnTo>
                    <a:pt x="7607" y="319697"/>
                  </a:lnTo>
                  <a:lnTo>
                    <a:pt x="125857" y="204495"/>
                  </a:lnTo>
                  <a:lnTo>
                    <a:pt x="138291" y="192169"/>
                  </a:lnTo>
                  <a:lnTo>
                    <a:pt x="166395" y="159054"/>
                  </a:lnTo>
                  <a:lnTo>
                    <a:pt x="180670" y="116674"/>
                  </a:lnTo>
                  <a:lnTo>
                    <a:pt x="179429" y="105134"/>
                  </a:lnTo>
                  <a:lnTo>
                    <a:pt x="155759" y="70098"/>
                  </a:lnTo>
                  <a:lnTo>
                    <a:pt x="123825" y="60832"/>
                  </a:lnTo>
                  <a:lnTo>
                    <a:pt x="112023" y="62180"/>
                  </a:lnTo>
                  <a:lnTo>
                    <a:pt x="74731" y="87445"/>
                  </a:lnTo>
                  <a:lnTo>
                    <a:pt x="59372" y="124282"/>
                  </a:lnTo>
                  <a:lnTo>
                    <a:pt x="0" y="109054"/>
                  </a:lnTo>
                  <a:lnTo>
                    <a:pt x="16906" y="64400"/>
                  </a:lnTo>
                  <a:lnTo>
                    <a:pt x="44272" y="29984"/>
                  </a:lnTo>
                  <a:lnTo>
                    <a:pt x="81354" y="7829"/>
                  </a:lnTo>
                  <a:lnTo>
                    <a:pt x="103249" y="2124"/>
                  </a:lnTo>
                  <a:lnTo>
                    <a:pt x="127381" y="0"/>
                  </a:lnTo>
                  <a:close/>
                </a:path>
              </a:pathLst>
            </a:custGeom>
            <a:ln w="9144">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07" name="object 107"/>
            <p:cNvSpPr/>
            <p:nvPr/>
          </p:nvSpPr>
          <p:spPr>
            <a:xfrm>
              <a:off x="2787688" y="4606835"/>
              <a:ext cx="157480" cy="55880"/>
            </a:xfrm>
            <a:custGeom>
              <a:avLst/>
              <a:gdLst/>
              <a:ahLst/>
              <a:cxnLst/>
              <a:rect l="l" t="t" r="r" b="b"/>
              <a:pathLst>
                <a:path w="157480" h="55879">
                  <a:moveTo>
                    <a:pt x="157327" y="0"/>
                  </a:moveTo>
                  <a:lnTo>
                    <a:pt x="0" y="0"/>
                  </a:lnTo>
                  <a:lnTo>
                    <a:pt x="0" y="55765"/>
                  </a:lnTo>
                  <a:lnTo>
                    <a:pt x="157327" y="55765"/>
                  </a:lnTo>
                  <a:lnTo>
                    <a:pt x="157327"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08" name="object 108"/>
            <p:cNvSpPr/>
            <p:nvPr/>
          </p:nvSpPr>
          <p:spPr>
            <a:xfrm>
              <a:off x="2787688" y="4606835"/>
              <a:ext cx="157480" cy="55880"/>
            </a:xfrm>
            <a:custGeom>
              <a:avLst/>
              <a:gdLst/>
              <a:ahLst/>
              <a:cxnLst/>
              <a:rect l="l" t="t" r="r" b="b"/>
              <a:pathLst>
                <a:path w="157480" h="55879">
                  <a:moveTo>
                    <a:pt x="0" y="0"/>
                  </a:moveTo>
                  <a:lnTo>
                    <a:pt x="157327" y="0"/>
                  </a:lnTo>
                  <a:lnTo>
                    <a:pt x="157327" y="55765"/>
                  </a:lnTo>
                  <a:lnTo>
                    <a:pt x="0" y="55765"/>
                  </a:lnTo>
                  <a:lnTo>
                    <a:pt x="0" y="0"/>
                  </a:lnTo>
                  <a:close/>
                </a:path>
              </a:pathLst>
            </a:custGeom>
            <a:ln w="9143">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09" name="object 109"/>
            <p:cNvSpPr/>
            <p:nvPr/>
          </p:nvSpPr>
          <p:spPr>
            <a:xfrm>
              <a:off x="2994973" y="4406374"/>
              <a:ext cx="810260" cy="365760"/>
            </a:xfrm>
            <a:custGeom>
              <a:avLst/>
              <a:gdLst/>
              <a:ahLst/>
              <a:cxnLst/>
              <a:rect l="l" t="t" r="r" b="b"/>
              <a:pathLst>
                <a:path w="810260" h="365760">
                  <a:moveTo>
                    <a:pt x="683120" y="0"/>
                  </a:moveTo>
                  <a:lnTo>
                    <a:pt x="642019" y="7315"/>
                  </a:lnTo>
                  <a:lnTo>
                    <a:pt x="609015" y="27317"/>
                  </a:lnTo>
                  <a:lnTo>
                    <a:pt x="581330" y="74628"/>
                  </a:lnTo>
                  <a:lnTo>
                    <a:pt x="579094" y="93853"/>
                  </a:lnTo>
                  <a:lnTo>
                    <a:pt x="579635" y="103763"/>
                  </a:lnTo>
                  <a:lnTo>
                    <a:pt x="581028" y="112633"/>
                  </a:lnTo>
                  <a:lnTo>
                    <a:pt x="581125" y="113245"/>
                  </a:lnTo>
                  <a:lnTo>
                    <a:pt x="601975" y="153770"/>
                  </a:lnTo>
                  <a:lnTo>
                    <a:pt x="608507" y="160337"/>
                  </a:lnTo>
                  <a:lnTo>
                    <a:pt x="597446" y="168148"/>
                  </a:lnTo>
                  <a:lnTo>
                    <a:pt x="570979" y="198005"/>
                  </a:lnTo>
                  <a:lnTo>
                    <a:pt x="557342" y="236965"/>
                  </a:lnTo>
                  <a:lnTo>
                    <a:pt x="556272" y="251688"/>
                  </a:lnTo>
                  <a:lnTo>
                    <a:pt x="559016" y="274867"/>
                  </a:lnTo>
                  <a:lnTo>
                    <a:pt x="577309" y="315082"/>
                  </a:lnTo>
                  <a:lnTo>
                    <a:pt x="611761" y="346200"/>
                  </a:lnTo>
                  <a:lnTo>
                    <a:pt x="656890" y="362803"/>
                  </a:lnTo>
                  <a:lnTo>
                    <a:pt x="683120" y="365328"/>
                  </a:lnTo>
                  <a:lnTo>
                    <a:pt x="709349" y="362803"/>
                  </a:lnTo>
                  <a:lnTo>
                    <a:pt x="754479" y="346200"/>
                  </a:lnTo>
                  <a:lnTo>
                    <a:pt x="788925" y="315082"/>
                  </a:lnTo>
                  <a:lnTo>
                    <a:pt x="795184" y="304495"/>
                  </a:lnTo>
                  <a:lnTo>
                    <a:pt x="683120" y="304495"/>
                  </a:lnTo>
                  <a:lnTo>
                    <a:pt x="671028" y="303314"/>
                  </a:lnTo>
                  <a:lnTo>
                    <a:pt x="634394" y="280280"/>
                  </a:lnTo>
                  <a:lnTo>
                    <a:pt x="624725" y="248640"/>
                  </a:lnTo>
                  <a:lnTo>
                    <a:pt x="625984" y="236965"/>
                  </a:lnTo>
                  <a:lnTo>
                    <a:pt x="650239" y="201930"/>
                  </a:lnTo>
                  <a:lnTo>
                    <a:pt x="683120" y="192786"/>
                  </a:lnTo>
                  <a:lnTo>
                    <a:pt x="791521" y="192786"/>
                  </a:lnTo>
                  <a:lnTo>
                    <a:pt x="787432" y="186980"/>
                  </a:lnTo>
                  <a:lnTo>
                    <a:pt x="778516" y="177028"/>
                  </a:lnTo>
                  <a:lnTo>
                    <a:pt x="768448" y="168148"/>
                  </a:lnTo>
                  <a:lnTo>
                    <a:pt x="757224" y="160337"/>
                  </a:lnTo>
                  <a:lnTo>
                    <a:pt x="763782" y="153770"/>
                  </a:lnTo>
                  <a:lnTo>
                    <a:pt x="769604" y="146678"/>
                  </a:lnTo>
                  <a:lnTo>
                    <a:pt x="774687" y="139063"/>
                  </a:lnTo>
                  <a:lnTo>
                    <a:pt x="777126" y="134493"/>
                  </a:lnTo>
                  <a:lnTo>
                    <a:pt x="683120" y="134493"/>
                  </a:lnTo>
                  <a:lnTo>
                    <a:pt x="675564" y="133742"/>
                  </a:lnTo>
                  <a:lnTo>
                    <a:pt x="648296" y="105667"/>
                  </a:lnTo>
                  <a:lnTo>
                    <a:pt x="647572" y="97917"/>
                  </a:lnTo>
                  <a:lnTo>
                    <a:pt x="648296" y="90137"/>
                  </a:lnTo>
                  <a:lnTo>
                    <a:pt x="675564" y="61613"/>
                  </a:lnTo>
                  <a:lnTo>
                    <a:pt x="683120" y="60833"/>
                  </a:lnTo>
                  <a:lnTo>
                    <a:pt x="780384" y="60833"/>
                  </a:lnTo>
                  <a:lnTo>
                    <a:pt x="779171" y="57132"/>
                  </a:lnTo>
                  <a:lnTo>
                    <a:pt x="741734" y="15730"/>
                  </a:lnTo>
                  <a:lnTo>
                    <a:pt x="704682" y="2071"/>
                  </a:lnTo>
                  <a:lnTo>
                    <a:pt x="683120" y="0"/>
                  </a:lnTo>
                  <a:close/>
                </a:path>
                <a:path w="810260" h="365760">
                  <a:moveTo>
                    <a:pt x="791521" y="192786"/>
                  </a:moveTo>
                  <a:lnTo>
                    <a:pt x="683120" y="192786"/>
                  </a:lnTo>
                  <a:lnTo>
                    <a:pt x="695212" y="193967"/>
                  </a:lnTo>
                  <a:lnTo>
                    <a:pt x="706170" y="197015"/>
                  </a:lnTo>
                  <a:lnTo>
                    <a:pt x="737030" y="226418"/>
                  </a:lnTo>
                  <a:lnTo>
                    <a:pt x="741514" y="248640"/>
                  </a:lnTo>
                  <a:lnTo>
                    <a:pt x="740255" y="260315"/>
                  </a:lnTo>
                  <a:lnTo>
                    <a:pt x="715995" y="295351"/>
                  </a:lnTo>
                  <a:lnTo>
                    <a:pt x="683120" y="304495"/>
                  </a:lnTo>
                  <a:lnTo>
                    <a:pt x="795184" y="304495"/>
                  </a:lnTo>
                  <a:lnTo>
                    <a:pt x="800206" y="295998"/>
                  </a:lnTo>
                  <a:lnTo>
                    <a:pt x="807217" y="274867"/>
                  </a:lnTo>
                  <a:lnTo>
                    <a:pt x="809955" y="251688"/>
                  </a:lnTo>
                  <a:lnTo>
                    <a:pt x="808895" y="236965"/>
                  </a:lnTo>
                  <a:lnTo>
                    <a:pt x="806072" y="222989"/>
                  </a:lnTo>
                  <a:lnTo>
                    <a:pt x="801507" y="210033"/>
                  </a:lnTo>
                  <a:lnTo>
                    <a:pt x="795197" y="198005"/>
                  </a:lnTo>
                  <a:lnTo>
                    <a:pt x="791521" y="192786"/>
                  </a:lnTo>
                  <a:close/>
                </a:path>
                <a:path w="810260" h="365760">
                  <a:moveTo>
                    <a:pt x="780384" y="60833"/>
                  </a:moveTo>
                  <a:lnTo>
                    <a:pt x="683120" y="60833"/>
                  </a:lnTo>
                  <a:lnTo>
                    <a:pt x="690676" y="61613"/>
                  </a:lnTo>
                  <a:lnTo>
                    <a:pt x="697457" y="63631"/>
                  </a:lnTo>
                  <a:lnTo>
                    <a:pt x="718667" y="97917"/>
                  </a:lnTo>
                  <a:lnTo>
                    <a:pt x="717943" y="105667"/>
                  </a:lnTo>
                  <a:lnTo>
                    <a:pt x="690676" y="133742"/>
                  </a:lnTo>
                  <a:lnTo>
                    <a:pt x="683120" y="134493"/>
                  </a:lnTo>
                  <a:lnTo>
                    <a:pt x="777126" y="134493"/>
                  </a:lnTo>
                  <a:lnTo>
                    <a:pt x="787145" y="93853"/>
                  </a:lnTo>
                  <a:lnTo>
                    <a:pt x="784905" y="74628"/>
                  </a:lnTo>
                  <a:lnTo>
                    <a:pt x="780384" y="60833"/>
                  </a:lnTo>
                  <a:close/>
                </a:path>
                <a:path w="810260" h="365760">
                  <a:moveTo>
                    <a:pt x="517905" y="5080"/>
                  </a:moveTo>
                  <a:lnTo>
                    <a:pt x="274319" y="5080"/>
                  </a:lnTo>
                  <a:lnTo>
                    <a:pt x="274319" y="65913"/>
                  </a:lnTo>
                  <a:lnTo>
                    <a:pt x="435190" y="65913"/>
                  </a:lnTo>
                  <a:lnTo>
                    <a:pt x="299694" y="360260"/>
                  </a:lnTo>
                  <a:lnTo>
                    <a:pt x="372262" y="360260"/>
                  </a:lnTo>
                  <a:lnTo>
                    <a:pt x="517905" y="45631"/>
                  </a:lnTo>
                  <a:lnTo>
                    <a:pt x="517905" y="5080"/>
                  </a:lnTo>
                  <a:close/>
                </a:path>
                <a:path w="810260" h="365760">
                  <a:moveTo>
                    <a:pt x="243585" y="5080"/>
                  </a:moveTo>
                  <a:lnTo>
                    <a:pt x="0" y="5080"/>
                  </a:lnTo>
                  <a:lnTo>
                    <a:pt x="0" y="65913"/>
                  </a:lnTo>
                  <a:lnTo>
                    <a:pt x="160870" y="65913"/>
                  </a:lnTo>
                  <a:lnTo>
                    <a:pt x="25374" y="360260"/>
                  </a:lnTo>
                  <a:lnTo>
                    <a:pt x="97942" y="360260"/>
                  </a:lnTo>
                  <a:lnTo>
                    <a:pt x="243585" y="45631"/>
                  </a:lnTo>
                  <a:lnTo>
                    <a:pt x="243585" y="508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10" name="object 110"/>
            <p:cNvPicPr/>
            <p:nvPr/>
          </p:nvPicPr>
          <p:blipFill>
            <a:blip r:embed="rId36" cstate="print"/>
            <a:stretch>
              <a:fillRect/>
            </a:stretch>
          </p:blipFill>
          <p:spPr>
            <a:xfrm>
              <a:off x="3637974" y="4462635"/>
              <a:ext cx="80238" cy="82804"/>
            </a:xfrm>
            <a:prstGeom prst="rect">
              <a:avLst/>
            </a:prstGeom>
          </p:spPr>
        </p:pic>
        <p:pic>
          <p:nvPicPr>
            <p:cNvPr id="111" name="object 111"/>
            <p:cNvPicPr/>
            <p:nvPr/>
          </p:nvPicPr>
          <p:blipFill>
            <a:blip r:embed="rId37" cstate="print"/>
            <a:stretch>
              <a:fillRect/>
            </a:stretch>
          </p:blipFill>
          <p:spPr>
            <a:xfrm>
              <a:off x="3615127" y="4594588"/>
              <a:ext cx="125933" cy="120853"/>
            </a:xfrm>
            <a:prstGeom prst="rect">
              <a:avLst/>
            </a:prstGeom>
          </p:spPr>
        </p:pic>
        <p:sp>
          <p:nvSpPr>
            <p:cNvPr id="112" name="object 112"/>
            <p:cNvSpPr/>
            <p:nvPr/>
          </p:nvSpPr>
          <p:spPr>
            <a:xfrm>
              <a:off x="2994973" y="4406374"/>
              <a:ext cx="810260" cy="365760"/>
            </a:xfrm>
            <a:custGeom>
              <a:avLst/>
              <a:gdLst/>
              <a:ahLst/>
              <a:cxnLst/>
              <a:rect l="l" t="t" r="r" b="b"/>
              <a:pathLst>
                <a:path w="810260" h="365760">
                  <a:moveTo>
                    <a:pt x="274319" y="5080"/>
                  </a:moveTo>
                  <a:lnTo>
                    <a:pt x="517905" y="5080"/>
                  </a:lnTo>
                  <a:lnTo>
                    <a:pt x="517905" y="45631"/>
                  </a:lnTo>
                  <a:lnTo>
                    <a:pt x="372262" y="360260"/>
                  </a:lnTo>
                  <a:lnTo>
                    <a:pt x="299694" y="360260"/>
                  </a:lnTo>
                  <a:lnTo>
                    <a:pt x="435190" y="65913"/>
                  </a:lnTo>
                  <a:lnTo>
                    <a:pt x="274319" y="65913"/>
                  </a:lnTo>
                  <a:lnTo>
                    <a:pt x="274319" y="5080"/>
                  </a:lnTo>
                  <a:close/>
                </a:path>
                <a:path w="810260" h="365760">
                  <a:moveTo>
                    <a:pt x="0" y="5080"/>
                  </a:moveTo>
                  <a:lnTo>
                    <a:pt x="243585" y="5080"/>
                  </a:lnTo>
                  <a:lnTo>
                    <a:pt x="243585" y="45631"/>
                  </a:lnTo>
                  <a:lnTo>
                    <a:pt x="97942" y="360260"/>
                  </a:lnTo>
                  <a:lnTo>
                    <a:pt x="25374" y="360260"/>
                  </a:lnTo>
                  <a:lnTo>
                    <a:pt x="160870" y="65913"/>
                  </a:lnTo>
                  <a:lnTo>
                    <a:pt x="0" y="65913"/>
                  </a:lnTo>
                  <a:lnTo>
                    <a:pt x="0" y="5080"/>
                  </a:lnTo>
                  <a:close/>
                </a:path>
                <a:path w="810260" h="365760">
                  <a:moveTo>
                    <a:pt x="683120" y="0"/>
                  </a:moveTo>
                  <a:lnTo>
                    <a:pt x="724220" y="7315"/>
                  </a:lnTo>
                  <a:lnTo>
                    <a:pt x="757224" y="27317"/>
                  </a:lnTo>
                  <a:lnTo>
                    <a:pt x="784905" y="74628"/>
                  </a:lnTo>
                  <a:lnTo>
                    <a:pt x="787145" y="93853"/>
                  </a:lnTo>
                  <a:lnTo>
                    <a:pt x="786581" y="103763"/>
                  </a:lnTo>
                  <a:lnTo>
                    <a:pt x="769604" y="146678"/>
                  </a:lnTo>
                  <a:lnTo>
                    <a:pt x="757224" y="160337"/>
                  </a:lnTo>
                  <a:lnTo>
                    <a:pt x="768448" y="168148"/>
                  </a:lnTo>
                  <a:lnTo>
                    <a:pt x="795197" y="198005"/>
                  </a:lnTo>
                  <a:lnTo>
                    <a:pt x="808888" y="236874"/>
                  </a:lnTo>
                  <a:lnTo>
                    <a:pt x="809955" y="251688"/>
                  </a:lnTo>
                  <a:lnTo>
                    <a:pt x="807217" y="274867"/>
                  </a:lnTo>
                  <a:lnTo>
                    <a:pt x="788925" y="315082"/>
                  </a:lnTo>
                  <a:lnTo>
                    <a:pt x="754479" y="346200"/>
                  </a:lnTo>
                  <a:lnTo>
                    <a:pt x="709349" y="362803"/>
                  </a:lnTo>
                  <a:lnTo>
                    <a:pt x="683120" y="365328"/>
                  </a:lnTo>
                  <a:lnTo>
                    <a:pt x="656890" y="362803"/>
                  </a:lnTo>
                  <a:lnTo>
                    <a:pt x="611761" y="346200"/>
                  </a:lnTo>
                  <a:lnTo>
                    <a:pt x="577309" y="315082"/>
                  </a:lnTo>
                  <a:lnTo>
                    <a:pt x="559016" y="274867"/>
                  </a:lnTo>
                  <a:lnTo>
                    <a:pt x="556272" y="251688"/>
                  </a:lnTo>
                  <a:lnTo>
                    <a:pt x="557349" y="236874"/>
                  </a:lnTo>
                  <a:lnTo>
                    <a:pt x="570979" y="198005"/>
                  </a:lnTo>
                  <a:lnTo>
                    <a:pt x="597446" y="168148"/>
                  </a:lnTo>
                  <a:lnTo>
                    <a:pt x="608507" y="160337"/>
                  </a:lnTo>
                  <a:lnTo>
                    <a:pt x="601975" y="153770"/>
                  </a:lnTo>
                  <a:lnTo>
                    <a:pt x="581125" y="113245"/>
                  </a:lnTo>
                  <a:lnTo>
                    <a:pt x="579094" y="93853"/>
                  </a:lnTo>
                  <a:lnTo>
                    <a:pt x="581330" y="74628"/>
                  </a:lnTo>
                  <a:lnTo>
                    <a:pt x="609015" y="27317"/>
                  </a:lnTo>
                  <a:lnTo>
                    <a:pt x="642019" y="7315"/>
                  </a:lnTo>
                  <a:lnTo>
                    <a:pt x="661558" y="2071"/>
                  </a:lnTo>
                  <a:lnTo>
                    <a:pt x="683120" y="0"/>
                  </a:lnTo>
                  <a:close/>
                </a:path>
              </a:pathLst>
            </a:custGeom>
            <a:ln w="9144">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13" name="object 113"/>
            <p:cNvSpPr/>
            <p:nvPr/>
          </p:nvSpPr>
          <p:spPr>
            <a:xfrm>
              <a:off x="3862107" y="4606835"/>
              <a:ext cx="157480" cy="55880"/>
            </a:xfrm>
            <a:custGeom>
              <a:avLst/>
              <a:gdLst/>
              <a:ahLst/>
              <a:cxnLst/>
              <a:rect l="l" t="t" r="r" b="b"/>
              <a:pathLst>
                <a:path w="157479" h="55879">
                  <a:moveTo>
                    <a:pt x="157327" y="0"/>
                  </a:moveTo>
                  <a:lnTo>
                    <a:pt x="0" y="0"/>
                  </a:lnTo>
                  <a:lnTo>
                    <a:pt x="0" y="55765"/>
                  </a:lnTo>
                  <a:lnTo>
                    <a:pt x="157327" y="55765"/>
                  </a:lnTo>
                  <a:lnTo>
                    <a:pt x="157327"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14" name="object 114"/>
            <p:cNvSpPr/>
            <p:nvPr/>
          </p:nvSpPr>
          <p:spPr>
            <a:xfrm>
              <a:off x="3862107" y="4606835"/>
              <a:ext cx="157480" cy="55880"/>
            </a:xfrm>
            <a:custGeom>
              <a:avLst/>
              <a:gdLst/>
              <a:ahLst/>
              <a:cxnLst/>
              <a:rect l="l" t="t" r="r" b="b"/>
              <a:pathLst>
                <a:path w="157479" h="55879">
                  <a:moveTo>
                    <a:pt x="0" y="0"/>
                  </a:moveTo>
                  <a:lnTo>
                    <a:pt x="157327" y="0"/>
                  </a:lnTo>
                  <a:lnTo>
                    <a:pt x="157327" y="55765"/>
                  </a:lnTo>
                  <a:lnTo>
                    <a:pt x="0" y="55765"/>
                  </a:lnTo>
                  <a:lnTo>
                    <a:pt x="0" y="0"/>
                  </a:lnTo>
                  <a:close/>
                </a:path>
              </a:pathLst>
            </a:custGeom>
            <a:ln w="9144">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115" name="object 115"/>
            <p:cNvPicPr/>
            <p:nvPr/>
          </p:nvPicPr>
          <p:blipFill>
            <a:blip r:embed="rId38" cstate="print"/>
            <a:stretch>
              <a:fillRect/>
            </a:stretch>
          </p:blipFill>
          <p:spPr>
            <a:xfrm>
              <a:off x="4072454" y="4401802"/>
              <a:ext cx="1177747" cy="374472"/>
            </a:xfrm>
            <a:prstGeom prst="rect">
              <a:avLst/>
            </a:prstGeom>
          </p:spPr>
        </p:pic>
        <p:pic>
          <p:nvPicPr>
            <p:cNvPr id="116" name="object 116"/>
            <p:cNvPicPr/>
            <p:nvPr/>
          </p:nvPicPr>
          <p:blipFill>
            <a:blip r:embed="rId39" cstate="print"/>
            <a:stretch>
              <a:fillRect/>
            </a:stretch>
          </p:blipFill>
          <p:spPr>
            <a:xfrm>
              <a:off x="12611" y="88813"/>
              <a:ext cx="228777" cy="228777"/>
            </a:xfrm>
            <a:prstGeom prst="rect">
              <a:avLst/>
            </a:prstGeom>
          </p:spPr>
        </p:pic>
      </p:grpSp>
      <p:sp>
        <p:nvSpPr>
          <p:cNvPr id="117" name="object 117"/>
          <p:cNvSpPr txBox="1">
            <a:spLocks noGrp="1"/>
          </p:cNvSpPr>
          <p:nvPr>
            <p:ph type="title"/>
          </p:nvPr>
        </p:nvSpPr>
        <p:spPr>
          <a:xfrm>
            <a:off x="379623" y="297512"/>
            <a:ext cx="1628775" cy="452120"/>
          </a:xfrm>
          <a:prstGeom prst="rect">
            <a:avLst/>
          </a:prstGeom>
        </p:spPr>
        <p:txBody>
          <a:bodyPr vert="horz" wrap="square" lIns="0" tIns="12065" rIns="0" bIns="0" rtlCol="0">
            <a:spAutoFit/>
          </a:bodyPr>
          <a:lstStyle/>
          <a:p>
            <a:pPr marL="12700">
              <a:lnSpc>
                <a:spcPct val="100000"/>
              </a:lnSpc>
              <a:spcBef>
                <a:spcPts val="95"/>
              </a:spcBef>
            </a:pPr>
            <a:r>
              <a:rPr spc="150" dirty="0"/>
              <a:t>WE</a:t>
            </a:r>
            <a:r>
              <a:rPr spc="-195" dirty="0"/>
              <a:t> </a:t>
            </a:r>
            <a:r>
              <a:rPr spc="-70" dirty="0"/>
              <a:t>ARE…</a:t>
            </a:r>
          </a:p>
        </p:txBody>
      </p:sp>
      <p:sp>
        <p:nvSpPr>
          <p:cNvPr id="118" name="object 118"/>
          <p:cNvSpPr txBox="1"/>
          <p:nvPr/>
        </p:nvSpPr>
        <p:spPr>
          <a:xfrm>
            <a:off x="379623" y="4849836"/>
            <a:ext cx="999490" cy="23939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0" normalizeH="0" baseline="0" noProof="0" dirty="0">
                <a:ln>
                  <a:noFill/>
                </a:ln>
                <a:solidFill>
                  <a:srgbClr val="FFFFFF"/>
                </a:solidFill>
                <a:effectLst/>
                <a:uLnTx/>
                <a:uFillTx/>
                <a:latin typeface="Calibri"/>
                <a:cs typeface="Calibri"/>
              </a:rPr>
              <a:t>Medical</a:t>
            </a:r>
            <a:r>
              <a:rPr kumimoji="0" sz="1400" b="1" i="0" u="none" strike="noStrike" kern="0" cap="none" spc="-45" normalizeH="0" baseline="0" noProof="0" dirty="0">
                <a:ln>
                  <a:noFill/>
                </a:ln>
                <a:solidFill>
                  <a:srgbClr val="FFFFFF"/>
                </a:solidFill>
                <a:effectLst/>
                <a:uLnTx/>
                <a:uFillTx/>
                <a:latin typeface="Calibri"/>
                <a:cs typeface="Calibri"/>
              </a:rPr>
              <a:t> </a:t>
            </a:r>
            <a:r>
              <a:rPr kumimoji="0" sz="1400" b="1" i="0" u="none" strike="noStrike" kern="0" cap="none" spc="-10" normalizeH="0" baseline="0" noProof="0" dirty="0">
                <a:ln>
                  <a:noFill/>
                </a:ln>
                <a:solidFill>
                  <a:srgbClr val="FFFFFF"/>
                </a:solidFill>
                <a:effectLst/>
                <a:uLnTx/>
                <a:uFillTx/>
                <a:latin typeface="Calibri"/>
                <a:cs typeface="Calibri"/>
              </a:rPr>
              <a:t>Staff</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119" name="object 119"/>
          <p:cNvSpPr txBox="1"/>
          <p:nvPr/>
        </p:nvSpPr>
        <p:spPr>
          <a:xfrm>
            <a:off x="2013529" y="3976724"/>
            <a:ext cx="320103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229" normalizeH="0" baseline="0" noProof="0" dirty="0">
                <a:ln>
                  <a:noFill/>
                </a:ln>
                <a:solidFill>
                  <a:srgbClr val="FFFFFF"/>
                </a:solidFill>
                <a:effectLst/>
                <a:uLnTx/>
                <a:uFillTx/>
                <a:latin typeface="Arial Black"/>
                <a:cs typeface="Arial Black"/>
              </a:rPr>
              <a:t>To</a:t>
            </a:r>
            <a:r>
              <a:rPr kumimoji="0" sz="1800" b="0" i="0" u="none" strike="noStrike" kern="0" cap="none" spc="-140" normalizeH="0" baseline="0" noProof="0" dirty="0">
                <a:ln>
                  <a:noFill/>
                </a:ln>
                <a:solidFill>
                  <a:srgbClr val="FFFFFF"/>
                </a:solidFill>
                <a:effectLst/>
                <a:uLnTx/>
                <a:uFillTx/>
                <a:latin typeface="Arial Black"/>
                <a:cs typeface="Arial Black"/>
              </a:rPr>
              <a:t> </a:t>
            </a:r>
            <a:r>
              <a:rPr kumimoji="0" sz="1800" b="0" i="0" u="none" strike="noStrike" kern="0" cap="none" spc="-175" normalizeH="0" baseline="0" noProof="0" dirty="0">
                <a:ln>
                  <a:noFill/>
                </a:ln>
                <a:solidFill>
                  <a:srgbClr val="FFFFFF"/>
                </a:solidFill>
                <a:effectLst/>
                <a:uLnTx/>
                <a:uFillTx/>
                <a:latin typeface="Arial Black"/>
                <a:cs typeface="Arial Black"/>
              </a:rPr>
              <a:t>Schedule</a:t>
            </a:r>
            <a:r>
              <a:rPr kumimoji="0" sz="1800" b="0" i="0" u="none" strike="noStrike" kern="0" cap="none" spc="-120" normalizeH="0" baseline="0" noProof="0" dirty="0">
                <a:ln>
                  <a:noFill/>
                </a:ln>
                <a:solidFill>
                  <a:srgbClr val="FFFFFF"/>
                </a:solidFill>
                <a:effectLst/>
                <a:uLnTx/>
                <a:uFillTx/>
                <a:latin typeface="Arial Black"/>
                <a:cs typeface="Arial Black"/>
              </a:rPr>
              <a:t> </a:t>
            </a:r>
            <a:r>
              <a:rPr kumimoji="0" sz="1800" b="0" i="0" u="none" strike="noStrike" kern="0" cap="none" spc="-90" normalizeH="0" baseline="0" noProof="0" dirty="0">
                <a:ln>
                  <a:noFill/>
                </a:ln>
                <a:solidFill>
                  <a:srgbClr val="FFFFFF"/>
                </a:solidFill>
                <a:effectLst/>
                <a:uLnTx/>
                <a:uFillTx/>
                <a:latin typeface="Arial Black"/>
                <a:cs typeface="Arial Black"/>
              </a:rPr>
              <a:t>an</a:t>
            </a:r>
            <a:r>
              <a:rPr kumimoji="0" sz="1800" b="0" i="0" u="none" strike="noStrike" kern="0" cap="none" spc="-130" normalizeH="0" baseline="0" noProof="0" dirty="0">
                <a:ln>
                  <a:noFill/>
                </a:ln>
                <a:solidFill>
                  <a:srgbClr val="FFFFFF"/>
                </a:solidFill>
                <a:effectLst/>
                <a:uLnTx/>
                <a:uFillTx/>
                <a:latin typeface="Arial Black"/>
                <a:cs typeface="Arial Black"/>
              </a:rPr>
              <a:t> </a:t>
            </a:r>
            <a:r>
              <a:rPr kumimoji="0" sz="1800" b="0" i="0" u="none" strike="noStrike" kern="0" cap="none" spc="-75" normalizeH="0" baseline="0" noProof="0" dirty="0">
                <a:ln>
                  <a:noFill/>
                </a:ln>
                <a:solidFill>
                  <a:srgbClr val="FFFFFF"/>
                </a:solidFill>
                <a:effectLst/>
                <a:uLnTx/>
                <a:uFillTx/>
                <a:latin typeface="Arial Black"/>
                <a:cs typeface="Arial Black"/>
              </a:rPr>
              <a:t>appointment</a:t>
            </a:r>
            <a:endParaRPr kumimoji="0" sz="18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120" name="object 120"/>
          <p:cNvSpPr txBox="1"/>
          <p:nvPr/>
        </p:nvSpPr>
        <p:spPr>
          <a:xfrm>
            <a:off x="769862" y="838424"/>
            <a:ext cx="4369435" cy="2898775"/>
          </a:xfrm>
          <a:prstGeom prst="rect">
            <a:avLst/>
          </a:prstGeom>
        </p:spPr>
        <p:txBody>
          <a:bodyPr vert="horz" wrap="square" lIns="0" tIns="102870" rIns="0" bIns="0" rtlCol="0">
            <a:spAutoFit/>
          </a:bodyPr>
          <a:lstStyle/>
          <a:p>
            <a:pPr marL="12700" marR="0" lvl="0" indent="0" defTabSz="914400" eaLnBrk="1" fontAlgn="auto" latinLnBrk="0" hangingPunct="1">
              <a:lnSpc>
                <a:spcPct val="100000"/>
              </a:lnSpc>
              <a:spcBef>
                <a:spcPts val="810"/>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Lucida Sans Unicode"/>
                <a:cs typeface="Lucida Sans Unicode"/>
              </a:rPr>
              <a:t>ACCESSIBLE</a:t>
            </a:r>
            <a:endParaRPr kumimoji="0" sz="2000" b="0" i="0" u="none" strike="noStrike" kern="0" cap="none" spc="0" normalizeH="0" baseline="0" noProof="0">
              <a:ln>
                <a:noFill/>
              </a:ln>
              <a:solidFill>
                <a:sysClr val="windowText" lastClr="000000"/>
              </a:solidFill>
              <a:effectLst/>
              <a:uLnTx/>
              <a:uFillTx/>
              <a:latin typeface="Lucida Sans Unicode"/>
              <a:cs typeface="Lucida Sans Unicode"/>
            </a:endParaRPr>
          </a:p>
          <a:p>
            <a:pPr marL="147320" marR="650240" lvl="0" indent="0" defTabSz="914400" eaLnBrk="1" fontAlgn="auto" latinLnBrk="0" hangingPunct="1">
              <a:lnSpc>
                <a:spcPct val="100000"/>
              </a:lnSpc>
              <a:spcBef>
                <a:spcPts val="530"/>
              </a:spcBef>
              <a:spcAft>
                <a:spcPts val="0"/>
              </a:spcAft>
              <a:buClrTx/>
              <a:buSzTx/>
              <a:buFontTx/>
              <a:buNone/>
              <a:tabLst/>
              <a:defRPr/>
            </a:pPr>
            <a:r>
              <a:rPr kumimoji="0" sz="1500" b="0" i="1" u="none" strike="noStrike" kern="0" cap="none" spc="0" normalizeH="0" baseline="0" noProof="0" dirty="0">
                <a:ln>
                  <a:noFill/>
                </a:ln>
                <a:solidFill>
                  <a:srgbClr val="FFFFFF"/>
                </a:solidFill>
                <a:effectLst/>
                <a:uLnTx/>
                <a:uFillTx/>
                <a:latin typeface="Calibri"/>
                <a:cs typeface="Calibri"/>
              </a:rPr>
              <a:t>3</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HIV</a:t>
            </a:r>
            <a:r>
              <a:rPr kumimoji="0" sz="1500" b="0" i="1" u="none" strike="noStrike" kern="0" cap="none" spc="-5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Clinic</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Locations</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12</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Pharmacy</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Locations </a:t>
            </a:r>
            <a:r>
              <a:rPr kumimoji="0" sz="1500" b="0" i="1" u="none" strike="noStrike" kern="0" cap="none" spc="0" normalizeH="0" baseline="0" noProof="0" dirty="0">
                <a:ln>
                  <a:noFill/>
                </a:ln>
                <a:solidFill>
                  <a:srgbClr val="FFFFFF"/>
                </a:solidFill>
                <a:effectLst/>
                <a:uLnTx/>
                <a:uFillTx/>
                <a:latin typeface="Calibri"/>
                <a:cs typeface="Calibri"/>
              </a:rPr>
              <a:t>Medication</a:t>
            </a:r>
            <a:r>
              <a:rPr kumimoji="0" sz="1500" b="0" i="1" u="none" strike="noStrike" kern="0" cap="none" spc="-5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Home</a:t>
            </a:r>
            <a:r>
              <a:rPr kumimoji="0" sz="1500" b="0" i="1" u="none" strike="noStrike" kern="0" cap="none" spc="-50"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Delivery</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185"/>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Lucida Sans Unicode"/>
                <a:cs typeface="Lucida Sans Unicode"/>
              </a:rPr>
              <a:t>COMPREHENSIVE</a:t>
            </a:r>
            <a:endParaRPr kumimoji="0" sz="2000" b="0" i="0" u="none" strike="noStrike" kern="0" cap="none" spc="0" normalizeH="0" baseline="0" noProof="0">
              <a:ln>
                <a:noFill/>
              </a:ln>
              <a:solidFill>
                <a:sysClr val="windowText" lastClr="000000"/>
              </a:solidFill>
              <a:effectLst/>
              <a:uLnTx/>
              <a:uFillTx/>
              <a:latin typeface="Lucida Sans Unicode"/>
              <a:cs typeface="Lucida Sans Unicode"/>
            </a:endParaRPr>
          </a:p>
          <a:p>
            <a:pPr marL="147320" marR="5080" lvl="0" indent="0" defTabSz="914400" eaLnBrk="1" fontAlgn="auto" latinLnBrk="0" hangingPunct="1">
              <a:lnSpc>
                <a:spcPct val="100000"/>
              </a:lnSpc>
              <a:spcBef>
                <a:spcPts val="505"/>
              </a:spcBef>
              <a:spcAft>
                <a:spcPts val="0"/>
              </a:spcAft>
              <a:buClrTx/>
              <a:buSzTx/>
              <a:buFontTx/>
              <a:buNone/>
              <a:tabLst/>
              <a:defRPr/>
            </a:pPr>
            <a:r>
              <a:rPr kumimoji="0" sz="1500" b="0" i="1" u="none" strike="noStrike" kern="0" cap="none" spc="0" normalizeH="0" baseline="0" noProof="0" dirty="0">
                <a:ln>
                  <a:noFill/>
                </a:ln>
                <a:solidFill>
                  <a:srgbClr val="FFFFFF"/>
                </a:solidFill>
                <a:effectLst/>
                <a:uLnTx/>
                <a:uFillTx/>
                <a:latin typeface="Calibri"/>
                <a:cs typeface="Calibri"/>
              </a:rPr>
              <a:t>PrEP</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&amp;</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PEP</a:t>
            </a:r>
            <a:r>
              <a:rPr kumimoji="0" sz="1500" b="0" i="1" u="none" strike="noStrike" kern="0" cap="none" spc="-2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3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PrEP</a:t>
            </a:r>
            <a:r>
              <a:rPr kumimoji="0" sz="1500" b="0" i="1" u="none" strike="noStrike" kern="0" cap="none" spc="-2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Navigation</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3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STI</a:t>
            </a:r>
            <a:r>
              <a:rPr kumimoji="0" sz="1500" b="0" i="1" u="none" strike="noStrike" kern="0" cap="none" spc="-30" normalizeH="0" baseline="0" noProof="0" dirty="0">
                <a:ln>
                  <a:noFill/>
                </a:ln>
                <a:solidFill>
                  <a:srgbClr val="FFFFFF"/>
                </a:solidFill>
                <a:effectLst/>
                <a:uLnTx/>
                <a:uFillTx/>
                <a:latin typeface="Calibri"/>
                <a:cs typeface="Calibri"/>
              </a:rPr>
              <a:t> </a:t>
            </a:r>
            <a:r>
              <a:rPr kumimoji="0" sz="1500" b="0" i="1" u="none" strike="noStrike" kern="0" cap="none" spc="-20" normalizeH="0" baseline="0" noProof="0" dirty="0">
                <a:ln>
                  <a:noFill/>
                </a:ln>
                <a:solidFill>
                  <a:srgbClr val="FFFFFF"/>
                </a:solidFill>
                <a:effectLst/>
                <a:uLnTx/>
                <a:uFillTx/>
                <a:latin typeface="Calibri"/>
                <a:cs typeface="Calibri"/>
              </a:rPr>
              <a:t>Testing</a:t>
            </a:r>
            <a:r>
              <a:rPr kumimoji="0" sz="1500" b="0" i="1" u="none" strike="noStrike" kern="0" cap="none" spc="-3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&amp;</a:t>
            </a:r>
            <a:r>
              <a:rPr kumimoji="0" sz="1500" b="0" i="1" u="none" strike="noStrike" kern="0" cap="none" spc="-30"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Treatment </a:t>
            </a:r>
            <a:r>
              <a:rPr kumimoji="0" sz="1500" b="0" i="1" u="none" strike="noStrike" kern="0" cap="none" spc="0" normalizeH="0" baseline="0" noProof="0" dirty="0">
                <a:ln>
                  <a:noFill/>
                </a:ln>
                <a:solidFill>
                  <a:srgbClr val="FFFFFF"/>
                </a:solidFill>
                <a:effectLst/>
                <a:uLnTx/>
                <a:uFillTx/>
                <a:latin typeface="Calibri"/>
                <a:cs typeface="Calibri"/>
              </a:rPr>
              <a:t>Community</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Outreach</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6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Correctional</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Medicine</a:t>
            </a:r>
            <a:endParaRPr kumimoji="0" sz="15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170"/>
              </a:spcBef>
              <a:spcAft>
                <a:spcPts val="0"/>
              </a:spcAft>
              <a:buClrTx/>
              <a:buSzTx/>
              <a:buFontTx/>
              <a:buNone/>
              <a:tabLst/>
              <a:defRPr/>
            </a:pPr>
            <a:r>
              <a:rPr kumimoji="0" sz="2000" b="0" i="0" u="none" strike="noStrike" kern="0" cap="none" spc="-10" normalizeH="0" baseline="0" noProof="0" dirty="0">
                <a:ln>
                  <a:noFill/>
                </a:ln>
                <a:solidFill>
                  <a:srgbClr val="FFFFFF"/>
                </a:solidFill>
                <a:effectLst/>
                <a:uLnTx/>
                <a:uFillTx/>
                <a:latin typeface="Lucida Sans Unicode"/>
                <a:cs typeface="Lucida Sans Unicode"/>
              </a:rPr>
              <a:t>INCLUSIVE</a:t>
            </a:r>
            <a:endParaRPr kumimoji="0" sz="2000" b="0" i="0" u="none" strike="noStrike" kern="0" cap="none" spc="0" normalizeH="0" baseline="0" noProof="0">
              <a:ln>
                <a:noFill/>
              </a:ln>
              <a:solidFill>
                <a:sysClr val="windowText" lastClr="000000"/>
              </a:solidFill>
              <a:effectLst/>
              <a:uLnTx/>
              <a:uFillTx/>
              <a:latin typeface="Lucida Sans Unicode"/>
              <a:cs typeface="Lucida Sans Unicode"/>
            </a:endParaRPr>
          </a:p>
          <a:p>
            <a:pPr marL="147320" marR="34290" lvl="0" indent="0" defTabSz="914400" eaLnBrk="1" fontAlgn="auto" latinLnBrk="0" hangingPunct="1">
              <a:lnSpc>
                <a:spcPct val="100000"/>
              </a:lnSpc>
              <a:spcBef>
                <a:spcPts val="520"/>
              </a:spcBef>
              <a:spcAft>
                <a:spcPts val="0"/>
              </a:spcAft>
              <a:buClrTx/>
              <a:buSzTx/>
              <a:buFontTx/>
              <a:buNone/>
              <a:tabLst/>
              <a:defRPr/>
            </a:pPr>
            <a:r>
              <a:rPr kumimoji="0" sz="1500" b="0" i="1" u="none" strike="noStrike" kern="0" cap="none" spc="-25" normalizeH="0" baseline="0" noProof="0" dirty="0">
                <a:ln>
                  <a:noFill/>
                </a:ln>
                <a:solidFill>
                  <a:srgbClr val="FFFFFF"/>
                </a:solidFill>
                <a:effectLst/>
                <a:uLnTx/>
                <a:uFillTx/>
                <a:latin typeface="Calibri"/>
                <a:cs typeface="Calibri"/>
              </a:rPr>
              <a:t>LGBTQ+</a:t>
            </a:r>
            <a:r>
              <a:rPr kumimoji="0" sz="1500" b="0" i="1" u="none" strike="noStrike" kern="0" cap="none" spc="-4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Pride</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Network</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25"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Gender-</a:t>
            </a:r>
            <a:r>
              <a:rPr kumimoji="0" sz="1500" b="0" i="1" u="none" strike="noStrike" kern="0" cap="none" spc="0" normalizeH="0" baseline="0" noProof="0" dirty="0">
                <a:ln>
                  <a:noFill/>
                </a:ln>
                <a:solidFill>
                  <a:srgbClr val="FFFFFF"/>
                </a:solidFill>
                <a:effectLst/>
                <a:uLnTx/>
                <a:uFillTx/>
                <a:latin typeface="Calibri"/>
                <a:cs typeface="Calibri"/>
              </a:rPr>
              <a:t>Affirming</a:t>
            </a:r>
            <a:r>
              <a:rPr kumimoji="0" sz="1500" b="0" i="1" u="none" strike="noStrike" kern="0" cap="none" spc="-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Care</a:t>
            </a:r>
            <a:r>
              <a:rPr kumimoji="0" sz="1500" b="0" i="1" u="none" strike="noStrike" kern="0" cap="none" spc="-2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Trans </a:t>
            </a:r>
            <a:r>
              <a:rPr kumimoji="0" sz="1500" b="0" i="1" u="none" strike="noStrike" kern="0" cap="none" spc="0" normalizeH="0" baseline="0" noProof="0" dirty="0">
                <a:ln>
                  <a:noFill/>
                </a:ln>
                <a:solidFill>
                  <a:srgbClr val="FFFFFF"/>
                </a:solidFill>
                <a:effectLst/>
                <a:uLnTx/>
                <a:uFillTx/>
                <a:latin typeface="Calibri"/>
                <a:cs typeface="Calibri"/>
              </a:rPr>
              <a:t>Care</a:t>
            </a:r>
            <a:r>
              <a:rPr kumimoji="0" sz="1500" b="0" i="1" u="none" strike="noStrike" kern="0" cap="none" spc="-3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Navigation</a:t>
            </a:r>
            <a:r>
              <a:rPr kumimoji="0" sz="1500" b="0" i="1" u="none" strike="noStrike" kern="0" cap="none" spc="-15" normalizeH="0" baseline="0" noProof="0" dirty="0">
                <a:ln>
                  <a:noFill/>
                </a:ln>
                <a:solidFill>
                  <a:srgbClr val="FFFFFF"/>
                </a:solidFill>
                <a:effectLst/>
                <a:uLnTx/>
                <a:uFillTx/>
                <a:latin typeface="Calibri"/>
                <a:cs typeface="Calibri"/>
              </a:rPr>
              <a:t> </a:t>
            </a:r>
            <a:r>
              <a:rPr kumimoji="0" sz="1500" b="0" i="1" u="none" strike="noStrike" kern="0" cap="none" spc="0" normalizeH="0" baseline="0" noProof="0" dirty="0">
                <a:ln>
                  <a:noFill/>
                </a:ln>
                <a:solidFill>
                  <a:srgbClr val="FFFFFF"/>
                </a:solidFill>
                <a:effectLst/>
                <a:uLnTx/>
                <a:uFillTx/>
                <a:latin typeface="Calibri"/>
                <a:cs typeface="Calibri"/>
              </a:rPr>
              <a:t>·</a:t>
            </a:r>
            <a:r>
              <a:rPr kumimoji="0" sz="1500" b="0" i="1" u="none" strike="noStrike" kern="0" cap="none" spc="-40" normalizeH="0" baseline="0" noProof="0" dirty="0">
                <a:ln>
                  <a:noFill/>
                </a:ln>
                <a:solidFill>
                  <a:srgbClr val="FFFFFF"/>
                </a:solidFill>
                <a:effectLst/>
                <a:uLnTx/>
                <a:uFillTx/>
                <a:latin typeface="Calibri"/>
                <a:cs typeface="Calibri"/>
              </a:rPr>
              <a:t> </a:t>
            </a:r>
            <a:r>
              <a:rPr kumimoji="0" sz="1500" b="0" i="1" u="none" strike="noStrike" kern="0" cap="none" spc="-10" normalizeH="0" baseline="0" noProof="0" dirty="0">
                <a:ln>
                  <a:noFill/>
                </a:ln>
                <a:solidFill>
                  <a:srgbClr val="FFFFFF"/>
                </a:solidFill>
                <a:effectLst/>
                <a:uLnTx/>
                <a:uFillTx/>
                <a:latin typeface="Calibri"/>
                <a:cs typeface="Calibri"/>
              </a:rPr>
              <a:t>Spanish-</a:t>
            </a:r>
            <a:r>
              <a:rPr kumimoji="0" sz="1500" b="0" i="1" u="none" strike="noStrike" kern="0" cap="none" spc="0" normalizeH="0" baseline="0" noProof="0" dirty="0">
                <a:ln>
                  <a:noFill/>
                </a:ln>
                <a:solidFill>
                  <a:srgbClr val="FFFFFF"/>
                </a:solidFill>
                <a:effectLst/>
                <a:uLnTx/>
                <a:uFillTx/>
                <a:latin typeface="Calibri"/>
                <a:cs typeface="Calibri"/>
              </a:rPr>
              <a:t>Speaking</a:t>
            </a:r>
            <a:r>
              <a:rPr kumimoji="0" sz="1500" b="0" i="1" u="none" strike="noStrike" kern="0" cap="none" spc="5" normalizeH="0" baseline="0" noProof="0" dirty="0">
                <a:ln>
                  <a:noFill/>
                </a:ln>
                <a:solidFill>
                  <a:srgbClr val="FFFFFF"/>
                </a:solidFill>
                <a:effectLst/>
                <a:uLnTx/>
                <a:uFillTx/>
                <a:latin typeface="Calibri"/>
                <a:cs typeface="Calibri"/>
              </a:rPr>
              <a:t> </a:t>
            </a:r>
            <a:r>
              <a:rPr kumimoji="0" sz="1500" b="0" i="1" u="none" strike="noStrike" kern="0" cap="none" spc="-20" normalizeH="0" baseline="0" noProof="0" dirty="0">
                <a:ln>
                  <a:noFill/>
                </a:ln>
                <a:solidFill>
                  <a:srgbClr val="FFFFFF"/>
                </a:solidFill>
                <a:effectLst/>
                <a:uLnTx/>
                <a:uFillTx/>
                <a:latin typeface="Calibri"/>
                <a:cs typeface="Calibri"/>
              </a:rPr>
              <a:t>Staff</a:t>
            </a:r>
            <a:endParaRPr kumimoji="0" sz="1500" b="0" i="0" u="none" strike="noStrike" kern="0" cap="none" spc="0" normalizeH="0" baseline="0" noProof="0">
              <a:ln>
                <a:noFill/>
              </a:ln>
              <a:solidFill>
                <a:sysClr val="windowText" lastClr="000000"/>
              </a:solidFill>
              <a:effectLst/>
              <a:uLnTx/>
              <a:uFillTx/>
              <a:latin typeface="Calibri"/>
              <a:cs typeface="Calibri"/>
            </a:endParaRPr>
          </a:p>
        </p:txBody>
      </p:sp>
      <p:sp>
        <p:nvSpPr>
          <p:cNvPr id="121" name="object 121"/>
          <p:cNvSpPr txBox="1"/>
          <p:nvPr/>
        </p:nvSpPr>
        <p:spPr>
          <a:xfrm>
            <a:off x="7815278" y="3675863"/>
            <a:ext cx="603250" cy="346710"/>
          </a:xfrm>
          <a:prstGeom prst="rect">
            <a:avLst/>
          </a:prstGeom>
        </p:spPr>
        <p:txBody>
          <a:bodyPr vert="horz" wrap="square" lIns="0" tIns="13335" rIns="0" bIns="0" rtlCol="0">
            <a:spAutoFit/>
          </a:bodyPr>
          <a:lstStyle/>
          <a:p>
            <a:pPr marL="12700" marR="5080" lvl="0" indent="0" defTabSz="914400" eaLnBrk="1" fontAlgn="auto" latinLnBrk="0" hangingPunct="1">
              <a:lnSpc>
                <a:spcPct val="100000"/>
              </a:lnSpc>
              <a:spcBef>
                <a:spcPts val="105"/>
              </a:spcBef>
              <a:spcAft>
                <a:spcPts val="0"/>
              </a:spcAft>
              <a:buClrTx/>
              <a:buSzTx/>
              <a:buFontTx/>
              <a:buNone/>
              <a:tabLst/>
              <a:defRPr/>
            </a:pPr>
            <a:r>
              <a:rPr kumimoji="0" sz="1050" b="0" i="0" u="none" strike="noStrike" kern="0" cap="none" spc="0" normalizeH="0" baseline="0" noProof="0" dirty="0">
                <a:ln>
                  <a:noFill/>
                </a:ln>
                <a:solidFill>
                  <a:sysClr val="windowText" lastClr="000000"/>
                </a:solidFill>
                <a:effectLst/>
                <a:uLnTx/>
                <a:uFillTx/>
                <a:latin typeface="Calibri"/>
                <a:cs typeface="Calibri"/>
              </a:rPr>
              <a:t>No</a:t>
            </a:r>
            <a:r>
              <a:rPr kumimoji="0" sz="1050" b="0" i="0" u="none" strike="noStrike" kern="0" cap="none" spc="-10" normalizeH="0" baseline="0" noProof="0" dirty="0">
                <a:ln>
                  <a:noFill/>
                </a:ln>
                <a:solidFill>
                  <a:sysClr val="windowText" lastClr="000000"/>
                </a:solidFill>
                <a:effectLst/>
                <a:uLnTx/>
                <a:uFillTx/>
                <a:latin typeface="Calibri"/>
                <a:cs typeface="Calibri"/>
              </a:rPr>
              <a:t> longer </a:t>
            </a:r>
            <a:r>
              <a:rPr kumimoji="0" sz="1050" b="0" i="0" u="none" strike="noStrike" kern="0" cap="none" spc="0" normalizeH="0" baseline="0" noProof="0" dirty="0">
                <a:ln>
                  <a:noFill/>
                </a:ln>
                <a:solidFill>
                  <a:sysClr val="windowText" lastClr="000000"/>
                </a:solidFill>
                <a:effectLst/>
                <a:uLnTx/>
                <a:uFillTx/>
                <a:latin typeface="Calibri"/>
                <a:cs typeface="Calibri"/>
              </a:rPr>
              <a:t>at</a:t>
            </a:r>
            <a:r>
              <a:rPr kumimoji="0" sz="1050" b="0" i="0" u="none" strike="noStrike" kern="0" cap="none" spc="-5" normalizeH="0" baseline="0" noProof="0" dirty="0">
                <a:ln>
                  <a:noFill/>
                </a:ln>
                <a:solidFill>
                  <a:sysClr val="windowText" lastClr="000000"/>
                </a:solidFill>
                <a:effectLst/>
                <a:uLnTx/>
                <a:uFillTx/>
                <a:latin typeface="Calibri"/>
                <a:cs typeface="Calibri"/>
              </a:rPr>
              <a:t> </a:t>
            </a:r>
            <a:r>
              <a:rPr kumimoji="0" sz="1050" b="0" i="0" u="none" strike="noStrike" kern="0" cap="none" spc="-10" normalizeH="0" baseline="0" noProof="0" dirty="0">
                <a:ln>
                  <a:noFill/>
                </a:ln>
                <a:solidFill>
                  <a:sysClr val="windowText" lastClr="000000"/>
                </a:solidFill>
                <a:effectLst/>
                <a:uLnTx/>
                <a:uFillTx/>
                <a:latin typeface="Calibri"/>
                <a:cs typeface="Calibri"/>
              </a:rPr>
              <a:t>Bedford</a:t>
            </a:r>
            <a:endParaRPr kumimoji="0" sz="105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0387246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78388" rIns="0" bIns="0" rtlCol="0">
            <a:spAutoFit/>
          </a:bodyPr>
          <a:lstStyle/>
          <a:p>
            <a:pPr marL="366395">
              <a:lnSpc>
                <a:spcPct val="100000"/>
              </a:lnSpc>
              <a:spcBef>
                <a:spcPts val="95"/>
              </a:spcBef>
            </a:pPr>
            <a:r>
              <a:rPr spc="150" dirty="0">
                <a:solidFill>
                  <a:srgbClr val="282B6E"/>
                </a:solidFill>
              </a:rPr>
              <a:t>WHO</a:t>
            </a:r>
            <a:r>
              <a:rPr spc="-180" dirty="0">
                <a:solidFill>
                  <a:srgbClr val="282B6E"/>
                </a:solidFill>
              </a:rPr>
              <a:t> </a:t>
            </a:r>
            <a:r>
              <a:rPr spc="155" dirty="0">
                <a:solidFill>
                  <a:srgbClr val="282B6E"/>
                </a:solidFill>
              </a:rPr>
              <a:t>WE</a:t>
            </a:r>
            <a:r>
              <a:rPr spc="-190" dirty="0">
                <a:solidFill>
                  <a:srgbClr val="282B6E"/>
                </a:solidFill>
              </a:rPr>
              <a:t> </a:t>
            </a:r>
            <a:r>
              <a:rPr spc="-25" dirty="0">
                <a:solidFill>
                  <a:srgbClr val="282B6E"/>
                </a:solidFill>
              </a:rPr>
              <a:t>ARE</a:t>
            </a:r>
          </a:p>
        </p:txBody>
      </p:sp>
      <p:pic>
        <p:nvPicPr>
          <p:cNvPr id="3" name="object 3"/>
          <p:cNvPicPr/>
          <p:nvPr/>
        </p:nvPicPr>
        <p:blipFill>
          <a:blip r:embed="rId2" cstate="print"/>
          <a:stretch>
            <a:fillRect/>
          </a:stretch>
        </p:blipFill>
        <p:spPr>
          <a:xfrm>
            <a:off x="2754731" y="755294"/>
            <a:ext cx="8862123" cy="45720"/>
          </a:xfrm>
          <a:prstGeom prst="rect">
            <a:avLst/>
          </a:prstGeom>
        </p:spPr>
      </p:pic>
      <p:sp>
        <p:nvSpPr>
          <p:cNvPr id="4" name="object 4"/>
          <p:cNvSpPr/>
          <p:nvPr/>
        </p:nvSpPr>
        <p:spPr>
          <a:xfrm>
            <a:off x="756678"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 name="object 5"/>
          <p:cNvSpPr txBox="1"/>
          <p:nvPr/>
        </p:nvSpPr>
        <p:spPr>
          <a:xfrm>
            <a:off x="839462" y="1272351"/>
            <a:ext cx="1097280" cy="367665"/>
          </a:xfrm>
          <a:prstGeom prst="rect">
            <a:avLst/>
          </a:prstGeom>
        </p:spPr>
        <p:txBody>
          <a:bodyPr vert="horz" wrap="square" lIns="0" tIns="6985" rIns="0" bIns="0" rtlCol="0">
            <a:spAutoFit/>
          </a:bodyPr>
          <a:lstStyle/>
          <a:p>
            <a:pPr marL="198120" marR="5080" lvl="0" indent="-186055"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0" normalizeH="0" baseline="0" noProof="0" dirty="0">
                <a:ln>
                  <a:noFill/>
                </a:ln>
                <a:solidFill>
                  <a:srgbClr val="FFFFFF"/>
                </a:solidFill>
                <a:effectLst/>
                <a:uLnTx/>
                <a:uFillTx/>
                <a:latin typeface="Lucida Sans Unicode"/>
                <a:cs typeface="Lucida Sans Unicode"/>
              </a:rPr>
              <a:t>Ryan</a:t>
            </a:r>
            <a:r>
              <a:rPr kumimoji="0" sz="1100" b="0" i="0" u="none" strike="noStrike" kern="0" cap="none" spc="-5" normalizeH="0" baseline="0" noProof="0" dirty="0">
                <a:ln>
                  <a:noFill/>
                </a:ln>
                <a:solidFill>
                  <a:srgbClr val="FFFFFF"/>
                </a:solidFill>
                <a:effectLst/>
                <a:uLnTx/>
                <a:uFillTx/>
                <a:latin typeface="Lucida Sans Unicode"/>
                <a:cs typeface="Lucida Sans Unicode"/>
              </a:rPr>
              <a:t> </a:t>
            </a:r>
            <a:r>
              <a:rPr kumimoji="0" sz="1100" b="0" i="0" u="none" strike="noStrike" kern="0" cap="none" spc="0" normalizeH="0" baseline="0" noProof="0" dirty="0">
                <a:ln>
                  <a:noFill/>
                </a:ln>
                <a:solidFill>
                  <a:srgbClr val="FFFFFF"/>
                </a:solidFill>
                <a:effectLst/>
                <a:uLnTx/>
                <a:uFillTx/>
                <a:latin typeface="Lucida Sans Unicode"/>
                <a:cs typeface="Lucida Sans Unicode"/>
              </a:rPr>
              <a:t>White</a:t>
            </a:r>
            <a:r>
              <a:rPr kumimoji="0" sz="1100" b="0" i="0" u="none" strike="noStrike" kern="0" cap="none" spc="-30" normalizeH="0" baseline="0" noProof="0" dirty="0">
                <a:ln>
                  <a:noFill/>
                </a:ln>
                <a:solidFill>
                  <a:srgbClr val="FFFFFF"/>
                </a:solidFill>
                <a:effectLst/>
                <a:uLnTx/>
                <a:uFillTx/>
                <a:latin typeface="Lucida Sans Unicode"/>
                <a:cs typeface="Lucida Sans Unicode"/>
              </a:rPr>
              <a:t> </a:t>
            </a:r>
            <a:r>
              <a:rPr kumimoji="0" sz="1100" b="0" i="0" u="none" strike="noStrike" kern="0" cap="none" spc="-20" normalizeH="0" baseline="0" noProof="0" dirty="0">
                <a:ln>
                  <a:noFill/>
                </a:ln>
                <a:solidFill>
                  <a:srgbClr val="FFFFFF"/>
                </a:solidFill>
                <a:effectLst/>
                <a:uLnTx/>
                <a:uFillTx/>
                <a:latin typeface="Lucida Sans Unicode"/>
                <a:cs typeface="Lucida Sans Unicode"/>
              </a:rPr>
              <a:t>Part </a:t>
            </a:r>
            <a:r>
              <a:rPr kumimoji="0" sz="1100" b="0" i="0" u="none" strike="noStrike" kern="0" cap="none" spc="-30" normalizeH="0" baseline="0" noProof="0" dirty="0">
                <a:ln>
                  <a:noFill/>
                </a:ln>
                <a:solidFill>
                  <a:srgbClr val="FFFFFF"/>
                </a:solidFill>
                <a:effectLst/>
                <a:uLnTx/>
                <a:uFillTx/>
                <a:latin typeface="Lucida Sans Unicode"/>
                <a:cs typeface="Lucida Sans Unicode"/>
              </a:rPr>
              <a:t>A</a:t>
            </a:r>
            <a:r>
              <a:rPr kumimoji="0" sz="1100" b="0" i="0" u="none" strike="noStrike" kern="0" cap="none" spc="-65" normalizeH="0" baseline="0" noProof="0" dirty="0">
                <a:ln>
                  <a:noFill/>
                </a:ln>
                <a:solidFill>
                  <a:srgbClr val="FFFFFF"/>
                </a:solidFill>
                <a:effectLst/>
                <a:uLnTx/>
                <a:uFillTx/>
                <a:latin typeface="Lucida Sans Unicode"/>
                <a:cs typeface="Lucida Sans Unicode"/>
              </a:rPr>
              <a:t> </a:t>
            </a:r>
            <a:r>
              <a:rPr kumimoji="0" sz="1100" b="0" i="0" u="none" strike="noStrike" kern="0" cap="none" spc="-10" normalizeH="0" baseline="0" noProof="0" dirty="0">
                <a:ln>
                  <a:noFill/>
                </a:ln>
                <a:solidFill>
                  <a:srgbClr val="FFFFFF"/>
                </a:solidFill>
                <a:effectLst/>
                <a:uLnTx/>
                <a:uFillTx/>
                <a:latin typeface="Lucida Sans Unicode"/>
                <a:cs typeface="Lucida Sans Unicode"/>
              </a:rPr>
              <a:t>(County)</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6" name="object 6"/>
          <p:cNvSpPr/>
          <p:nvPr/>
        </p:nvSpPr>
        <p:spPr>
          <a:xfrm>
            <a:off x="2146580"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7" name="object 7"/>
          <p:cNvSpPr txBox="1"/>
          <p:nvPr/>
        </p:nvSpPr>
        <p:spPr>
          <a:xfrm>
            <a:off x="2229364" y="1272351"/>
            <a:ext cx="1097280" cy="367665"/>
          </a:xfrm>
          <a:prstGeom prst="rect">
            <a:avLst/>
          </a:prstGeom>
        </p:spPr>
        <p:txBody>
          <a:bodyPr vert="horz" wrap="square" lIns="0" tIns="6985" rIns="0" bIns="0" rtlCol="0">
            <a:spAutoFit/>
          </a:bodyPr>
          <a:lstStyle/>
          <a:p>
            <a:pPr marL="266700" marR="5080" lvl="0" indent="-254635"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0" normalizeH="0" baseline="0" noProof="0" dirty="0">
                <a:ln>
                  <a:noFill/>
                </a:ln>
                <a:solidFill>
                  <a:srgbClr val="FFFFFF"/>
                </a:solidFill>
                <a:effectLst/>
                <a:uLnTx/>
                <a:uFillTx/>
                <a:latin typeface="Lucida Sans Unicode"/>
                <a:cs typeface="Lucida Sans Unicode"/>
              </a:rPr>
              <a:t>Ryan</a:t>
            </a:r>
            <a:r>
              <a:rPr kumimoji="0" sz="1100" b="0" i="0" u="none" strike="noStrike" kern="0" cap="none" spc="-5" normalizeH="0" baseline="0" noProof="0" dirty="0">
                <a:ln>
                  <a:noFill/>
                </a:ln>
                <a:solidFill>
                  <a:srgbClr val="FFFFFF"/>
                </a:solidFill>
                <a:effectLst/>
                <a:uLnTx/>
                <a:uFillTx/>
                <a:latin typeface="Lucida Sans Unicode"/>
                <a:cs typeface="Lucida Sans Unicode"/>
              </a:rPr>
              <a:t> </a:t>
            </a:r>
            <a:r>
              <a:rPr kumimoji="0" sz="1100" b="0" i="0" u="none" strike="noStrike" kern="0" cap="none" spc="0" normalizeH="0" baseline="0" noProof="0" dirty="0">
                <a:ln>
                  <a:noFill/>
                </a:ln>
                <a:solidFill>
                  <a:srgbClr val="FFFFFF"/>
                </a:solidFill>
                <a:effectLst/>
                <a:uLnTx/>
                <a:uFillTx/>
                <a:latin typeface="Lucida Sans Unicode"/>
                <a:cs typeface="Lucida Sans Unicode"/>
              </a:rPr>
              <a:t>White</a:t>
            </a:r>
            <a:r>
              <a:rPr kumimoji="0" sz="1100" b="0" i="0" u="none" strike="noStrike" kern="0" cap="none" spc="-30" normalizeH="0" baseline="0" noProof="0" dirty="0">
                <a:ln>
                  <a:noFill/>
                </a:ln>
                <a:solidFill>
                  <a:srgbClr val="FFFFFF"/>
                </a:solidFill>
                <a:effectLst/>
                <a:uLnTx/>
                <a:uFillTx/>
                <a:latin typeface="Lucida Sans Unicode"/>
                <a:cs typeface="Lucida Sans Unicode"/>
              </a:rPr>
              <a:t> </a:t>
            </a:r>
            <a:r>
              <a:rPr kumimoji="0" sz="1100" b="0" i="0" u="none" strike="noStrike" kern="0" cap="none" spc="-20" normalizeH="0" baseline="0" noProof="0" dirty="0">
                <a:ln>
                  <a:noFill/>
                </a:ln>
                <a:solidFill>
                  <a:srgbClr val="FFFFFF"/>
                </a:solidFill>
                <a:effectLst/>
                <a:uLnTx/>
                <a:uFillTx/>
                <a:latin typeface="Lucida Sans Unicode"/>
                <a:cs typeface="Lucida Sans Unicode"/>
              </a:rPr>
              <a:t>Part </a:t>
            </a:r>
            <a:r>
              <a:rPr kumimoji="0" sz="1100" b="0" i="0" u="none" strike="noStrike" kern="0" cap="none" spc="55" normalizeH="0" baseline="0" noProof="0" dirty="0">
                <a:ln>
                  <a:noFill/>
                </a:ln>
                <a:solidFill>
                  <a:srgbClr val="FFFFFF"/>
                </a:solidFill>
                <a:effectLst/>
                <a:uLnTx/>
                <a:uFillTx/>
                <a:latin typeface="Lucida Sans Unicode"/>
                <a:cs typeface="Lucida Sans Unicode"/>
              </a:rPr>
              <a:t>B</a:t>
            </a:r>
            <a:r>
              <a:rPr kumimoji="0" sz="1100" b="0" i="0" u="none" strike="noStrike" kern="0" cap="none" spc="-80" normalizeH="0" baseline="0" noProof="0" dirty="0">
                <a:ln>
                  <a:noFill/>
                </a:ln>
                <a:solidFill>
                  <a:srgbClr val="FFFFFF"/>
                </a:solidFill>
                <a:effectLst/>
                <a:uLnTx/>
                <a:uFillTx/>
                <a:latin typeface="Lucida Sans Unicode"/>
                <a:cs typeface="Lucida Sans Unicode"/>
              </a:rPr>
              <a:t> </a:t>
            </a:r>
            <a:r>
              <a:rPr kumimoji="0" sz="1100" b="0" i="0" u="none" strike="noStrike" kern="0" cap="none" spc="-10" normalizeH="0" baseline="0" noProof="0" dirty="0">
                <a:ln>
                  <a:noFill/>
                </a:ln>
                <a:solidFill>
                  <a:srgbClr val="FFFFFF"/>
                </a:solidFill>
                <a:effectLst/>
                <a:uLnTx/>
                <a:uFillTx/>
                <a:latin typeface="Lucida Sans Unicode"/>
                <a:cs typeface="Lucida Sans Unicode"/>
              </a:rPr>
              <a:t>(State)</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8" name="object 8"/>
          <p:cNvSpPr/>
          <p:nvPr/>
        </p:nvSpPr>
        <p:spPr>
          <a:xfrm>
            <a:off x="3536482"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 name="object 9"/>
          <p:cNvSpPr txBox="1"/>
          <p:nvPr/>
        </p:nvSpPr>
        <p:spPr>
          <a:xfrm>
            <a:off x="3666479" y="1185611"/>
            <a:ext cx="1003935" cy="541655"/>
          </a:xfrm>
          <a:prstGeom prst="rect">
            <a:avLst/>
          </a:prstGeom>
        </p:spPr>
        <p:txBody>
          <a:bodyPr vert="horz" wrap="square" lIns="0" tIns="6985" rIns="0" bIns="0" rtlCol="0">
            <a:spAutoFit/>
          </a:bodyPr>
          <a:lstStyle/>
          <a:p>
            <a:pPr marL="12700" marR="5080" lvl="0" indent="0" algn="ctr"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25" normalizeH="0" baseline="0" noProof="0" dirty="0">
                <a:ln>
                  <a:noFill/>
                </a:ln>
                <a:solidFill>
                  <a:srgbClr val="FFFFFF"/>
                </a:solidFill>
                <a:effectLst/>
                <a:uLnTx/>
                <a:uFillTx/>
                <a:latin typeface="Lucida Sans Unicode"/>
                <a:cs typeface="Lucida Sans Unicode"/>
              </a:rPr>
              <a:t>Ending</a:t>
            </a:r>
            <a:r>
              <a:rPr kumimoji="0" sz="1100" b="0" i="0" u="none" strike="noStrike" kern="0" cap="none" spc="-85" normalizeH="0" baseline="0" noProof="0" dirty="0">
                <a:ln>
                  <a:noFill/>
                </a:ln>
                <a:solidFill>
                  <a:srgbClr val="FFFFFF"/>
                </a:solidFill>
                <a:effectLst/>
                <a:uLnTx/>
                <a:uFillTx/>
                <a:latin typeface="Lucida Sans Unicode"/>
                <a:cs typeface="Lucida Sans Unicode"/>
              </a:rPr>
              <a:t> </a:t>
            </a:r>
            <a:r>
              <a:rPr kumimoji="0" sz="1100" b="0" i="0" u="none" strike="noStrike" kern="0" cap="none" spc="0" normalizeH="0" baseline="0" noProof="0" dirty="0">
                <a:ln>
                  <a:noFill/>
                </a:ln>
                <a:solidFill>
                  <a:srgbClr val="FFFFFF"/>
                </a:solidFill>
                <a:effectLst/>
                <a:uLnTx/>
                <a:uFillTx/>
                <a:latin typeface="Lucida Sans Unicode"/>
                <a:cs typeface="Lucida Sans Unicode"/>
              </a:rPr>
              <a:t>the</a:t>
            </a:r>
            <a:r>
              <a:rPr kumimoji="0" sz="1100" b="0" i="0" u="none" strike="noStrike" kern="0" cap="none" spc="-60" normalizeH="0" baseline="0" noProof="0" dirty="0">
                <a:ln>
                  <a:noFill/>
                </a:ln>
                <a:solidFill>
                  <a:srgbClr val="FFFFFF"/>
                </a:solidFill>
                <a:effectLst/>
                <a:uLnTx/>
                <a:uFillTx/>
                <a:latin typeface="Lucida Sans Unicode"/>
                <a:cs typeface="Lucida Sans Unicode"/>
              </a:rPr>
              <a:t> </a:t>
            </a:r>
            <a:r>
              <a:rPr kumimoji="0" sz="1100" b="0" i="0" u="none" strike="noStrike" kern="0" cap="none" spc="-25" normalizeH="0" baseline="0" noProof="0" dirty="0">
                <a:ln>
                  <a:noFill/>
                </a:ln>
                <a:solidFill>
                  <a:srgbClr val="FFFFFF"/>
                </a:solidFill>
                <a:effectLst/>
                <a:uLnTx/>
                <a:uFillTx/>
                <a:latin typeface="Lucida Sans Unicode"/>
                <a:cs typeface="Lucida Sans Unicode"/>
              </a:rPr>
              <a:t>HIV </a:t>
            </a:r>
            <a:r>
              <a:rPr kumimoji="0" sz="1100" b="0" i="0" u="none" strike="noStrike" kern="0" cap="none" spc="-10" normalizeH="0" baseline="0" noProof="0" dirty="0">
                <a:ln>
                  <a:noFill/>
                </a:ln>
                <a:solidFill>
                  <a:srgbClr val="FFFFFF"/>
                </a:solidFill>
                <a:effectLst/>
                <a:uLnTx/>
                <a:uFillTx/>
                <a:latin typeface="Lucida Sans Unicode"/>
                <a:cs typeface="Lucida Sans Unicode"/>
              </a:rPr>
              <a:t>Epidemic (County)</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0" name="object 10"/>
          <p:cNvSpPr/>
          <p:nvPr/>
        </p:nvSpPr>
        <p:spPr>
          <a:xfrm>
            <a:off x="4926383"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1" name="object 11"/>
          <p:cNvSpPr txBox="1"/>
          <p:nvPr/>
        </p:nvSpPr>
        <p:spPr>
          <a:xfrm>
            <a:off x="5045744" y="1272351"/>
            <a:ext cx="1026160" cy="367665"/>
          </a:xfrm>
          <a:prstGeom prst="rect">
            <a:avLst/>
          </a:prstGeom>
        </p:spPr>
        <p:txBody>
          <a:bodyPr vert="horz" wrap="square" lIns="0" tIns="13335" rIns="0" bIns="0" rtlCol="0">
            <a:spAutoFit/>
          </a:bodyPr>
          <a:lstStyle/>
          <a:p>
            <a:pPr marL="0" marR="0" lvl="0" indent="0" algn="ctr" defTabSz="914400" eaLnBrk="1" fontAlgn="auto" latinLnBrk="0" hangingPunct="1">
              <a:lnSpc>
                <a:spcPct val="100000"/>
              </a:lnSpc>
              <a:spcBef>
                <a:spcPts val="105"/>
              </a:spcBef>
              <a:spcAft>
                <a:spcPts val="0"/>
              </a:spcAft>
              <a:buClrTx/>
              <a:buSzTx/>
              <a:buFontTx/>
              <a:buNone/>
              <a:tabLst/>
              <a:defRPr/>
            </a:pPr>
            <a:r>
              <a:rPr kumimoji="0" sz="1100" b="0" i="0" u="none" strike="noStrike" kern="0" cap="none" spc="0" normalizeH="0" baseline="0" noProof="0" dirty="0">
                <a:ln>
                  <a:noFill/>
                </a:ln>
                <a:solidFill>
                  <a:srgbClr val="FFFFFF"/>
                </a:solidFill>
                <a:effectLst/>
                <a:uLnTx/>
                <a:uFillTx/>
                <a:latin typeface="Lucida Sans Unicode"/>
                <a:cs typeface="Lucida Sans Unicode"/>
              </a:rPr>
              <a:t>ODH</a:t>
            </a:r>
            <a:r>
              <a:rPr kumimoji="0" sz="1100" b="0" i="0" u="none" strike="noStrike" kern="0" cap="none" spc="-70" normalizeH="0" baseline="0" noProof="0" dirty="0">
                <a:ln>
                  <a:noFill/>
                </a:ln>
                <a:solidFill>
                  <a:srgbClr val="FFFFFF"/>
                </a:solidFill>
                <a:effectLst/>
                <a:uLnTx/>
                <a:uFillTx/>
                <a:latin typeface="Lucida Sans Unicode"/>
                <a:cs typeface="Lucida Sans Unicode"/>
              </a:rPr>
              <a:t> </a:t>
            </a:r>
            <a:r>
              <a:rPr kumimoji="0" sz="1100" b="0" i="0" u="none" strike="noStrike" kern="0" cap="none" spc="0" normalizeH="0" baseline="0" noProof="0" dirty="0">
                <a:ln>
                  <a:noFill/>
                </a:ln>
                <a:solidFill>
                  <a:srgbClr val="FFFFFF"/>
                </a:solidFill>
                <a:effectLst/>
                <a:uLnTx/>
                <a:uFillTx/>
                <a:latin typeface="Lucida Sans Unicode"/>
                <a:cs typeface="Lucida Sans Unicode"/>
              </a:rPr>
              <a:t>EIS</a:t>
            </a:r>
            <a:r>
              <a:rPr kumimoji="0" sz="1100" b="0" i="0" u="none" strike="noStrike" kern="0" cap="none" spc="-55" normalizeH="0" baseline="0" noProof="0" dirty="0">
                <a:ln>
                  <a:noFill/>
                </a:ln>
                <a:solidFill>
                  <a:srgbClr val="FFFFFF"/>
                </a:solidFill>
                <a:effectLst/>
                <a:uLnTx/>
                <a:uFillTx/>
                <a:latin typeface="Lucida Sans Unicode"/>
                <a:cs typeface="Lucida Sans Unicode"/>
              </a:rPr>
              <a:t> </a:t>
            </a:r>
            <a:r>
              <a:rPr kumimoji="0" sz="1100" b="0" i="0" u="none" strike="noStrike" kern="0" cap="none" spc="90" normalizeH="0" baseline="0" noProof="0" dirty="0">
                <a:ln>
                  <a:noFill/>
                </a:ln>
                <a:solidFill>
                  <a:srgbClr val="FFFFFF"/>
                </a:solidFill>
                <a:effectLst/>
                <a:uLnTx/>
                <a:uFillTx/>
                <a:latin typeface="Lucida Sans Unicode"/>
                <a:cs typeface="Lucida Sans Unicode"/>
              </a:rPr>
              <a:t>–</a:t>
            </a:r>
            <a:r>
              <a:rPr kumimoji="0" sz="1100" b="0" i="0" u="none" strike="noStrike" kern="0" cap="none" spc="-50" normalizeH="0" baseline="0" noProof="0" dirty="0">
                <a:ln>
                  <a:noFill/>
                </a:ln>
                <a:solidFill>
                  <a:srgbClr val="FFFFFF"/>
                </a:solidFill>
                <a:effectLst/>
                <a:uLnTx/>
                <a:uFillTx/>
                <a:latin typeface="Lucida Sans Unicode"/>
                <a:cs typeface="Lucida Sans Unicode"/>
              </a:rPr>
              <a:t> </a:t>
            </a:r>
            <a:r>
              <a:rPr kumimoji="0" sz="1100" b="0" i="0" u="none" strike="noStrike" kern="0" cap="none" spc="-20" normalizeH="0" baseline="0" noProof="0" dirty="0">
                <a:ln>
                  <a:noFill/>
                </a:ln>
                <a:solidFill>
                  <a:srgbClr val="FFFFFF"/>
                </a:solidFill>
                <a:effectLst/>
                <a:uLnTx/>
                <a:uFillTx/>
                <a:latin typeface="Lucida Sans Unicode"/>
                <a:cs typeface="Lucida Sans Unicode"/>
              </a:rPr>
              <a:t>PrEP</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a:p>
            <a:pPr marL="0" marR="0" lvl="0" indent="0" algn="ctr" defTabSz="914400" eaLnBrk="1" fontAlgn="auto" latinLnBrk="0" hangingPunct="1">
              <a:lnSpc>
                <a:spcPct val="100000"/>
              </a:lnSpc>
              <a:spcBef>
                <a:spcPts val="45"/>
              </a:spcBef>
              <a:spcAft>
                <a:spcPts val="0"/>
              </a:spcAft>
              <a:buClrTx/>
              <a:buSzTx/>
              <a:buFontTx/>
              <a:buNone/>
              <a:tabLst/>
              <a:defRPr/>
            </a:pPr>
            <a:r>
              <a:rPr kumimoji="0" sz="1100" b="0" i="0" u="none" strike="noStrike" kern="0" cap="none" spc="-10" normalizeH="0" baseline="0" noProof="0" dirty="0">
                <a:ln>
                  <a:noFill/>
                </a:ln>
                <a:solidFill>
                  <a:srgbClr val="FFFFFF"/>
                </a:solidFill>
                <a:effectLst/>
                <a:uLnTx/>
                <a:uFillTx/>
                <a:latin typeface="Lucida Sans Unicode"/>
                <a:cs typeface="Lucida Sans Unicode"/>
              </a:rPr>
              <a:t>(State)</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2" name="object 12"/>
          <p:cNvSpPr/>
          <p:nvPr/>
        </p:nvSpPr>
        <p:spPr>
          <a:xfrm>
            <a:off x="6316285"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3" name="object 13"/>
          <p:cNvSpPr txBox="1"/>
          <p:nvPr/>
        </p:nvSpPr>
        <p:spPr>
          <a:xfrm>
            <a:off x="6385322" y="1272351"/>
            <a:ext cx="1124585" cy="367665"/>
          </a:xfrm>
          <a:prstGeom prst="rect">
            <a:avLst/>
          </a:prstGeom>
        </p:spPr>
        <p:txBody>
          <a:bodyPr vert="horz" wrap="square" lIns="0" tIns="6985" rIns="0" bIns="0" rtlCol="0">
            <a:spAutoFit/>
          </a:bodyPr>
          <a:lstStyle/>
          <a:p>
            <a:pPr marL="32384" marR="5080" lvl="0" indent="-20320"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0" normalizeH="0" baseline="0" noProof="0" dirty="0">
                <a:ln>
                  <a:noFill/>
                </a:ln>
                <a:solidFill>
                  <a:srgbClr val="FFFFFF"/>
                </a:solidFill>
                <a:effectLst/>
                <a:uLnTx/>
                <a:uFillTx/>
                <a:latin typeface="Lucida Sans Unicode"/>
                <a:cs typeface="Lucida Sans Unicode"/>
              </a:rPr>
              <a:t>FOCUS</a:t>
            </a:r>
            <a:r>
              <a:rPr kumimoji="0" sz="1100" b="0" i="0" u="none" strike="noStrike" kern="0" cap="none" spc="-45" normalizeH="0" baseline="0" noProof="0" dirty="0">
                <a:ln>
                  <a:noFill/>
                </a:ln>
                <a:solidFill>
                  <a:srgbClr val="FFFFFF"/>
                </a:solidFill>
                <a:effectLst/>
                <a:uLnTx/>
                <a:uFillTx/>
                <a:latin typeface="Lucida Sans Unicode"/>
                <a:cs typeface="Lucida Sans Unicode"/>
              </a:rPr>
              <a:t> </a:t>
            </a:r>
            <a:r>
              <a:rPr kumimoji="0" sz="1100" b="0" i="0" u="none" strike="noStrike" kern="0" cap="none" spc="0" normalizeH="0" baseline="0" noProof="0" dirty="0">
                <a:ln>
                  <a:noFill/>
                </a:ln>
                <a:solidFill>
                  <a:srgbClr val="FFFFFF"/>
                </a:solidFill>
                <a:effectLst/>
                <a:uLnTx/>
                <a:uFillTx/>
                <a:latin typeface="Lucida Sans Unicode"/>
                <a:cs typeface="Lucida Sans Unicode"/>
              </a:rPr>
              <a:t>(Private</a:t>
            </a:r>
            <a:r>
              <a:rPr kumimoji="0" sz="1100" b="0" i="0" u="none" strike="noStrike" kern="0" cap="none" spc="-40" normalizeH="0" baseline="0" noProof="0" dirty="0">
                <a:ln>
                  <a:noFill/>
                </a:ln>
                <a:solidFill>
                  <a:srgbClr val="FFFFFF"/>
                </a:solidFill>
                <a:effectLst/>
                <a:uLnTx/>
                <a:uFillTx/>
                <a:latin typeface="Lucida Sans Unicode"/>
                <a:cs typeface="Lucida Sans Unicode"/>
              </a:rPr>
              <a:t> </a:t>
            </a:r>
            <a:r>
              <a:rPr kumimoji="0" sz="1100" b="0" i="0" u="none" strike="noStrike" kern="0" cap="none" spc="-150" normalizeH="0" baseline="0" noProof="0" dirty="0">
                <a:ln>
                  <a:noFill/>
                </a:ln>
                <a:solidFill>
                  <a:srgbClr val="FFFFFF"/>
                </a:solidFill>
                <a:effectLst/>
                <a:uLnTx/>
                <a:uFillTx/>
                <a:latin typeface="Lucida Sans Unicode"/>
                <a:cs typeface="Lucida Sans Unicode"/>
              </a:rPr>
              <a:t>-</a:t>
            </a:r>
            <a:r>
              <a:rPr kumimoji="0" sz="1100" b="0" i="0" u="none" strike="noStrike" kern="0" cap="none" spc="-10" normalizeH="0" baseline="0" noProof="0" dirty="0">
                <a:ln>
                  <a:noFill/>
                </a:ln>
                <a:solidFill>
                  <a:srgbClr val="FFFFFF"/>
                </a:solidFill>
                <a:effectLst/>
                <a:uLnTx/>
                <a:uFillTx/>
                <a:latin typeface="Lucida Sans Unicode"/>
                <a:cs typeface="Lucida Sans Unicode"/>
              </a:rPr>
              <a:t> Gilead</a:t>
            </a:r>
            <a:r>
              <a:rPr kumimoji="0" sz="1100" b="0" i="0" u="none" strike="noStrike" kern="0" cap="none" spc="-75" normalizeH="0" baseline="0" noProof="0" dirty="0">
                <a:ln>
                  <a:noFill/>
                </a:ln>
                <a:solidFill>
                  <a:srgbClr val="FFFFFF"/>
                </a:solidFill>
                <a:effectLst/>
                <a:uLnTx/>
                <a:uFillTx/>
                <a:latin typeface="Lucida Sans Unicode"/>
                <a:cs typeface="Lucida Sans Unicode"/>
              </a:rPr>
              <a:t> </a:t>
            </a:r>
            <a:r>
              <a:rPr kumimoji="0" sz="1100" b="0" i="0" u="none" strike="noStrike" kern="0" cap="none" spc="-10" normalizeH="0" baseline="0" noProof="0" dirty="0">
                <a:ln>
                  <a:noFill/>
                </a:ln>
                <a:solidFill>
                  <a:srgbClr val="FFFFFF"/>
                </a:solidFill>
                <a:effectLst/>
                <a:uLnTx/>
                <a:uFillTx/>
                <a:latin typeface="Lucida Sans Unicode"/>
                <a:cs typeface="Lucida Sans Unicode"/>
              </a:rPr>
              <a:t>Sciences)</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4" name="object 14"/>
          <p:cNvSpPr/>
          <p:nvPr/>
        </p:nvSpPr>
        <p:spPr>
          <a:xfrm>
            <a:off x="7706186"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5" name="object 15"/>
          <p:cNvSpPr txBox="1"/>
          <p:nvPr/>
        </p:nvSpPr>
        <p:spPr>
          <a:xfrm>
            <a:off x="7834658" y="1272351"/>
            <a:ext cx="1004569" cy="367665"/>
          </a:xfrm>
          <a:prstGeom prst="rect">
            <a:avLst/>
          </a:prstGeom>
        </p:spPr>
        <p:txBody>
          <a:bodyPr vert="horz" wrap="square" lIns="0" tIns="6985" rIns="0" bIns="0" rtlCol="0">
            <a:spAutoFit/>
          </a:bodyPr>
          <a:lstStyle/>
          <a:p>
            <a:pPr marL="217804" marR="5080" lvl="0" indent="-205740"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0" normalizeH="0" baseline="0" noProof="0" dirty="0">
                <a:ln>
                  <a:noFill/>
                </a:ln>
                <a:solidFill>
                  <a:srgbClr val="FFFFFF"/>
                </a:solidFill>
                <a:effectLst/>
                <a:uLnTx/>
                <a:uFillTx/>
                <a:latin typeface="Lucida Sans Unicode"/>
                <a:cs typeface="Lucida Sans Unicode"/>
              </a:rPr>
              <a:t>HIV</a:t>
            </a:r>
            <a:r>
              <a:rPr kumimoji="0" sz="1100" b="0" i="0" u="none" strike="noStrike" kern="0" cap="none" spc="-50" normalizeH="0" baseline="0" noProof="0" dirty="0">
                <a:ln>
                  <a:noFill/>
                </a:ln>
                <a:solidFill>
                  <a:srgbClr val="FFFFFF"/>
                </a:solidFill>
                <a:effectLst/>
                <a:uLnTx/>
                <a:uFillTx/>
                <a:latin typeface="Lucida Sans Unicode"/>
                <a:cs typeface="Lucida Sans Unicode"/>
              </a:rPr>
              <a:t> </a:t>
            </a:r>
            <a:r>
              <a:rPr kumimoji="0" sz="1100" b="0" i="0" u="none" strike="noStrike" kern="0" cap="none" spc="-20" normalizeH="0" baseline="0" noProof="0" dirty="0">
                <a:ln>
                  <a:noFill/>
                </a:ln>
                <a:solidFill>
                  <a:srgbClr val="FFFFFF"/>
                </a:solidFill>
                <a:effectLst/>
                <a:uLnTx/>
                <a:uFillTx/>
                <a:latin typeface="Lucida Sans Unicode"/>
                <a:cs typeface="Lucida Sans Unicode"/>
              </a:rPr>
              <a:t>Prevention </a:t>
            </a:r>
            <a:r>
              <a:rPr kumimoji="0" sz="1100" b="0" i="0" u="none" strike="noStrike" kern="0" cap="none" spc="-10" normalizeH="0" baseline="0" noProof="0" dirty="0">
                <a:ln>
                  <a:noFill/>
                </a:ln>
                <a:solidFill>
                  <a:srgbClr val="FFFFFF"/>
                </a:solidFill>
                <a:effectLst/>
                <a:uLnTx/>
                <a:uFillTx/>
                <a:latin typeface="Lucida Sans Unicode"/>
                <a:cs typeface="Lucida Sans Unicode"/>
              </a:rPr>
              <a:t>(County)</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6" name="object 16"/>
          <p:cNvSpPr/>
          <p:nvPr/>
        </p:nvSpPr>
        <p:spPr>
          <a:xfrm>
            <a:off x="9096088" y="1208305"/>
            <a:ext cx="1263650" cy="503555"/>
          </a:xfrm>
          <a:custGeom>
            <a:avLst/>
            <a:gdLst/>
            <a:ahLst/>
            <a:cxnLst/>
            <a:rect l="l" t="t" r="r" b="b"/>
            <a:pathLst>
              <a:path w="1263650" h="503555">
                <a:moveTo>
                  <a:pt x="1179626" y="0"/>
                </a:moveTo>
                <a:lnTo>
                  <a:pt x="83921" y="0"/>
                </a:lnTo>
                <a:lnTo>
                  <a:pt x="51252" y="6595"/>
                </a:lnTo>
                <a:lnTo>
                  <a:pt x="24577" y="24582"/>
                </a:lnTo>
                <a:lnTo>
                  <a:pt x="6594" y="51258"/>
                </a:lnTo>
                <a:lnTo>
                  <a:pt x="0" y="83921"/>
                </a:lnTo>
                <a:lnTo>
                  <a:pt x="0" y="419582"/>
                </a:lnTo>
                <a:lnTo>
                  <a:pt x="6594" y="452246"/>
                </a:lnTo>
                <a:lnTo>
                  <a:pt x="24577" y="478921"/>
                </a:lnTo>
                <a:lnTo>
                  <a:pt x="51252" y="496908"/>
                </a:lnTo>
                <a:lnTo>
                  <a:pt x="83921" y="503504"/>
                </a:lnTo>
                <a:lnTo>
                  <a:pt x="1179626" y="503504"/>
                </a:lnTo>
                <a:lnTo>
                  <a:pt x="1212295" y="496908"/>
                </a:lnTo>
                <a:lnTo>
                  <a:pt x="1238970" y="478921"/>
                </a:lnTo>
                <a:lnTo>
                  <a:pt x="1256954" y="452246"/>
                </a:lnTo>
                <a:lnTo>
                  <a:pt x="1263548" y="419582"/>
                </a:lnTo>
                <a:lnTo>
                  <a:pt x="1263548" y="83921"/>
                </a:lnTo>
                <a:lnTo>
                  <a:pt x="1256954" y="51258"/>
                </a:lnTo>
                <a:lnTo>
                  <a:pt x="1238970" y="24582"/>
                </a:lnTo>
                <a:lnTo>
                  <a:pt x="1212295" y="6595"/>
                </a:lnTo>
                <a:lnTo>
                  <a:pt x="1179626"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7" name="object 17"/>
          <p:cNvSpPr txBox="1"/>
          <p:nvPr/>
        </p:nvSpPr>
        <p:spPr>
          <a:xfrm>
            <a:off x="9270313" y="1185611"/>
            <a:ext cx="915669" cy="541655"/>
          </a:xfrm>
          <a:prstGeom prst="rect">
            <a:avLst/>
          </a:prstGeom>
        </p:spPr>
        <p:txBody>
          <a:bodyPr vert="horz" wrap="square" lIns="0" tIns="6985" rIns="0" bIns="0" rtlCol="0">
            <a:spAutoFit/>
          </a:bodyPr>
          <a:lstStyle/>
          <a:p>
            <a:pPr marL="12700" marR="5080" lvl="0" indent="0" algn="ctr" defTabSz="914400" eaLnBrk="1" fontAlgn="auto" latinLnBrk="0" hangingPunct="1">
              <a:lnSpc>
                <a:spcPct val="103600"/>
              </a:lnSpc>
              <a:spcBef>
                <a:spcPts val="55"/>
              </a:spcBef>
              <a:spcAft>
                <a:spcPts val="0"/>
              </a:spcAft>
              <a:buClrTx/>
              <a:buSzTx/>
              <a:buFontTx/>
              <a:buNone/>
              <a:tabLst/>
              <a:defRPr/>
            </a:pPr>
            <a:r>
              <a:rPr kumimoji="0" sz="1100" b="0" i="0" u="none" strike="noStrike" kern="0" cap="none" spc="-25" normalizeH="0" baseline="0" noProof="0" dirty="0">
                <a:ln>
                  <a:noFill/>
                </a:ln>
                <a:solidFill>
                  <a:srgbClr val="FFFFFF"/>
                </a:solidFill>
                <a:effectLst/>
                <a:uLnTx/>
                <a:uFillTx/>
                <a:latin typeface="Lucida Sans Unicode"/>
                <a:cs typeface="Lucida Sans Unicode"/>
              </a:rPr>
              <a:t>Positive</a:t>
            </a:r>
            <a:r>
              <a:rPr kumimoji="0" sz="1100" b="0" i="0" u="none" strike="noStrike" kern="0" cap="none" spc="-10" normalizeH="0" baseline="0" noProof="0" dirty="0">
                <a:ln>
                  <a:noFill/>
                </a:ln>
                <a:solidFill>
                  <a:srgbClr val="FFFFFF"/>
                </a:solidFill>
                <a:effectLst/>
                <a:uLnTx/>
                <a:uFillTx/>
                <a:latin typeface="Lucida Sans Unicode"/>
                <a:cs typeface="Lucida Sans Unicode"/>
              </a:rPr>
              <a:t> </a:t>
            </a:r>
            <a:r>
              <a:rPr kumimoji="0" sz="1100" b="0" i="0" u="none" strike="noStrike" kern="0" cap="none" spc="-25" normalizeH="0" baseline="0" noProof="0" dirty="0">
                <a:ln>
                  <a:noFill/>
                </a:ln>
                <a:solidFill>
                  <a:srgbClr val="FFFFFF"/>
                </a:solidFill>
                <a:effectLst/>
                <a:uLnTx/>
                <a:uFillTx/>
                <a:latin typeface="Lucida Sans Unicode"/>
                <a:cs typeface="Lucida Sans Unicode"/>
              </a:rPr>
              <a:t>Peers </a:t>
            </a:r>
            <a:r>
              <a:rPr kumimoji="0" sz="1100" b="0" i="0" u="none" strike="noStrike" kern="0" cap="none" spc="0" normalizeH="0" baseline="0" noProof="0" dirty="0">
                <a:ln>
                  <a:noFill/>
                </a:ln>
                <a:solidFill>
                  <a:srgbClr val="FFFFFF"/>
                </a:solidFill>
                <a:effectLst/>
                <a:uLnTx/>
                <a:uFillTx/>
                <a:latin typeface="Lucida Sans Unicode"/>
                <a:cs typeface="Lucida Sans Unicode"/>
              </a:rPr>
              <a:t>NIH</a:t>
            </a:r>
            <a:r>
              <a:rPr kumimoji="0" sz="1100" b="0" i="0" u="none" strike="noStrike" kern="0" cap="none" spc="10" normalizeH="0" baseline="0" noProof="0" dirty="0">
                <a:ln>
                  <a:noFill/>
                </a:ln>
                <a:solidFill>
                  <a:srgbClr val="FFFFFF"/>
                </a:solidFill>
                <a:effectLst/>
                <a:uLnTx/>
                <a:uFillTx/>
                <a:latin typeface="Lucida Sans Unicode"/>
                <a:cs typeface="Lucida Sans Unicode"/>
              </a:rPr>
              <a:t> </a:t>
            </a:r>
            <a:r>
              <a:rPr kumimoji="0" sz="1100" b="0" i="0" u="none" strike="noStrike" kern="0" cap="none" spc="-10" normalizeH="0" baseline="0" noProof="0" dirty="0">
                <a:ln>
                  <a:noFill/>
                </a:ln>
                <a:solidFill>
                  <a:srgbClr val="FFFFFF"/>
                </a:solidFill>
                <a:effectLst/>
                <a:uLnTx/>
                <a:uFillTx/>
                <a:latin typeface="Lucida Sans Unicode"/>
                <a:cs typeface="Lucida Sans Unicode"/>
              </a:rPr>
              <a:t>Grant (Federal)</a:t>
            </a:r>
            <a:endParaRPr kumimoji="0" sz="1100" b="0" i="0" u="none" strike="noStrike" kern="0" cap="none" spc="0" normalizeH="0" baseline="0" noProof="0">
              <a:ln>
                <a:noFill/>
              </a:ln>
              <a:solidFill>
                <a:sysClr val="windowText" lastClr="000000"/>
              </a:solidFill>
              <a:effectLst/>
              <a:uLnTx/>
              <a:uFillTx/>
              <a:latin typeface="Lucida Sans Unicode"/>
              <a:cs typeface="Lucida Sans Unicode"/>
            </a:endParaRPr>
          </a:p>
        </p:txBody>
      </p:sp>
      <p:sp>
        <p:nvSpPr>
          <p:cNvPr id="18" name="object 18"/>
          <p:cNvSpPr/>
          <p:nvPr/>
        </p:nvSpPr>
        <p:spPr>
          <a:xfrm>
            <a:off x="10485990" y="1175263"/>
            <a:ext cx="949325" cy="569595"/>
          </a:xfrm>
          <a:custGeom>
            <a:avLst/>
            <a:gdLst/>
            <a:ahLst/>
            <a:cxnLst/>
            <a:rect l="l" t="t" r="r" b="b"/>
            <a:pathLst>
              <a:path w="949325" h="569594">
                <a:moveTo>
                  <a:pt x="854392" y="0"/>
                </a:moveTo>
                <a:lnTo>
                  <a:pt x="94932" y="0"/>
                </a:lnTo>
                <a:lnTo>
                  <a:pt x="57982" y="7460"/>
                </a:lnTo>
                <a:lnTo>
                  <a:pt x="27806" y="27806"/>
                </a:lnTo>
                <a:lnTo>
                  <a:pt x="7460" y="57982"/>
                </a:lnTo>
                <a:lnTo>
                  <a:pt x="0" y="94932"/>
                </a:lnTo>
                <a:lnTo>
                  <a:pt x="0" y="474662"/>
                </a:lnTo>
                <a:lnTo>
                  <a:pt x="7460" y="511612"/>
                </a:lnTo>
                <a:lnTo>
                  <a:pt x="27806" y="541788"/>
                </a:lnTo>
                <a:lnTo>
                  <a:pt x="57982" y="562134"/>
                </a:lnTo>
                <a:lnTo>
                  <a:pt x="94932" y="569595"/>
                </a:lnTo>
                <a:lnTo>
                  <a:pt x="854392" y="569595"/>
                </a:lnTo>
                <a:lnTo>
                  <a:pt x="891348" y="562134"/>
                </a:lnTo>
                <a:lnTo>
                  <a:pt x="921523" y="541788"/>
                </a:lnTo>
                <a:lnTo>
                  <a:pt x="941865" y="511612"/>
                </a:lnTo>
                <a:lnTo>
                  <a:pt x="949325" y="474662"/>
                </a:lnTo>
                <a:lnTo>
                  <a:pt x="949325" y="94932"/>
                </a:lnTo>
                <a:lnTo>
                  <a:pt x="941865" y="57982"/>
                </a:lnTo>
                <a:lnTo>
                  <a:pt x="921523" y="27806"/>
                </a:lnTo>
                <a:lnTo>
                  <a:pt x="891348" y="7460"/>
                </a:lnTo>
                <a:lnTo>
                  <a:pt x="854392" y="0"/>
                </a:lnTo>
                <a:close/>
              </a:path>
            </a:pathLst>
          </a:custGeom>
          <a:solidFill>
            <a:srgbClr val="90258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19" name="object 19"/>
          <p:cNvSpPr txBox="1"/>
          <p:nvPr/>
        </p:nvSpPr>
        <p:spPr>
          <a:xfrm>
            <a:off x="10558251" y="1269495"/>
            <a:ext cx="803275" cy="347980"/>
          </a:xfrm>
          <a:prstGeom prst="rect">
            <a:avLst/>
          </a:prstGeom>
        </p:spPr>
        <p:txBody>
          <a:bodyPr vert="horz" wrap="square" lIns="0" tIns="29845" rIns="0" bIns="0" rtlCol="0">
            <a:spAutoFit/>
          </a:bodyPr>
          <a:lstStyle/>
          <a:p>
            <a:pPr marL="12700" marR="5080" lvl="0" indent="2540" defTabSz="914400" eaLnBrk="1" fontAlgn="auto" latinLnBrk="0" hangingPunct="1">
              <a:lnSpc>
                <a:spcPts val="1210"/>
              </a:lnSpc>
              <a:spcBef>
                <a:spcPts val="235"/>
              </a:spcBef>
              <a:spcAft>
                <a:spcPts val="0"/>
              </a:spcAft>
              <a:buClrTx/>
              <a:buSzTx/>
              <a:buFontTx/>
              <a:buNone/>
              <a:tabLst/>
              <a:defRPr/>
            </a:pPr>
            <a:r>
              <a:rPr kumimoji="0" sz="1100" b="1" i="0" u="none" strike="noStrike" kern="0" cap="none" spc="0" normalizeH="0" baseline="0" noProof="0" dirty="0">
                <a:ln>
                  <a:noFill/>
                </a:ln>
                <a:solidFill>
                  <a:srgbClr val="FFFFFF"/>
                </a:solidFill>
                <a:effectLst/>
                <a:uLnTx/>
                <a:uFillTx/>
                <a:latin typeface="Calibri"/>
                <a:cs typeface="Calibri"/>
              </a:rPr>
              <a:t>AIDS</a:t>
            </a:r>
            <a:r>
              <a:rPr kumimoji="0" sz="1100" b="1" i="0" u="none" strike="noStrike" kern="0" cap="none" spc="-5" normalizeH="0" baseline="0" noProof="0" dirty="0">
                <a:ln>
                  <a:noFill/>
                </a:ln>
                <a:solidFill>
                  <a:srgbClr val="FFFFFF"/>
                </a:solidFill>
                <a:effectLst/>
                <a:uLnTx/>
                <a:uFillTx/>
                <a:latin typeface="Calibri"/>
                <a:cs typeface="Calibri"/>
              </a:rPr>
              <a:t> </a:t>
            </a:r>
            <a:r>
              <a:rPr kumimoji="0" sz="1100" b="1" i="0" u="none" strike="noStrike" kern="0" cap="none" spc="-10" normalizeH="0" baseline="0" noProof="0" dirty="0">
                <a:ln>
                  <a:noFill/>
                </a:ln>
                <a:solidFill>
                  <a:srgbClr val="FFFFFF"/>
                </a:solidFill>
                <a:effectLst/>
                <a:uLnTx/>
                <a:uFillTx/>
                <a:latin typeface="Calibri"/>
                <a:cs typeface="Calibri"/>
              </a:rPr>
              <a:t>Funding Collaborative</a:t>
            </a:r>
            <a:endParaRPr kumimoji="0" sz="1100" b="0" i="0" u="none" strike="noStrike" kern="0" cap="none" spc="0" normalizeH="0" baseline="0" noProof="0">
              <a:ln>
                <a:noFill/>
              </a:ln>
              <a:solidFill>
                <a:sysClr val="windowText" lastClr="000000"/>
              </a:solidFill>
              <a:effectLst/>
              <a:uLnTx/>
              <a:uFillTx/>
              <a:latin typeface="Calibri"/>
              <a:cs typeface="Calibri"/>
            </a:endParaRPr>
          </a:p>
        </p:txBody>
      </p:sp>
      <p:pic>
        <p:nvPicPr>
          <p:cNvPr id="20" name="object 20"/>
          <p:cNvPicPr/>
          <p:nvPr/>
        </p:nvPicPr>
        <p:blipFill>
          <a:blip r:embed="rId3" cstate="print"/>
          <a:stretch>
            <a:fillRect/>
          </a:stretch>
        </p:blipFill>
        <p:spPr>
          <a:xfrm>
            <a:off x="1318217" y="1983237"/>
            <a:ext cx="7990055" cy="3802926"/>
          </a:xfrm>
          <a:prstGeom prst="rect">
            <a:avLst/>
          </a:prstGeom>
        </p:spPr>
      </p:pic>
      <p:sp>
        <p:nvSpPr>
          <p:cNvPr id="21" name="object 21"/>
          <p:cNvSpPr txBox="1"/>
          <p:nvPr/>
        </p:nvSpPr>
        <p:spPr>
          <a:xfrm>
            <a:off x="8933065" y="5179377"/>
            <a:ext cx="2999105" cy="923925"/>
          </a:xfrm>
          <a:prstGeom prst="rect">
            <a:avLst/>
          </a:prstGeom>
          <a:ln w="9525">
            <a:solidFill>
              <a:srgbClr val="902581"/>
            </a:solidFill>
          </a:ln>
        </p:spPr>
        <p:txBody>
          <a:bodyPr vert="horz" wrap="square" lIns="0" tIns="30480" rIns="0" bIns="0" rtlCol="0">
            <a:spAutoFit/>
          </a:bodyPr>
          <a:lstStyle/>
          <a:p>
            <a:pPr marL="90805" marR="0" lvl="0" indent="0" defTabSz="914400" eaLnBrk="1" fontAlgn="auto" latinLnBrk="0" hangingPunct="1">
              <a:lnSpc>
                <a:spcPct val="100000"/>
              </a:lnSpc>
              <a:spcBef>
                <a:spcPts val="24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Calibri"/>
                <a:cs typeface="Calibri"/>
              </a:rPr>
              <a:t>Ryan</a:t>
            </a:r>
            <a:r>
              <a:rPr kumimoji="0" sz="1800" b="1" i="0" u="none" strike="noStrike" kern="0" cap="none" spc="-50" normalizeH="0" baseline="0" noProof="0" dirty="0">
                <a:ln>
                  <a:noFill/>
                </a:ln>
                <a:solidFill>
                  <a:sysClr val="windowText" lastClr="000000"/>
                </a:solidFill>
                <a:effectLst/>
                <a:uLnTx/>
                <a:uFillTx/>
                <a:latin typeface="Calibri"/>
                <a:cs typeface="Calibri"/>
              </a:rPr>
              <a:t> </a:t>
            </a:r>
            <a:r>
              <a:rPr kumimoji="0" sz="1800" b="1" i="0" u="none" strike="noStrike" kern="0" cap="none" spc="0" normalizeH="0" baseline="0" noProof="0" dirty="0">
                <a:ln>
                  <a:noFill/>
                </a:ln>
                <a:solidFill>
                  <a:sysClr val="windowText" lastClr="000000"/>
                </a:solidFill>
                <a:effectLst/>
                <a:uLnTx/>
                <a:uFillTx/>
                <a:latin typeface="Calibri"/>
                <a:cs typeface="Calibri"/>
              </a:rPr>
              <a:t>White</a:t>
            </a:r>
            <a:r>
              <a:rPr kumimoji="0" sz="1800" b="1" i="0" u="none" strike="noStrike" kern="0" cap="none" spc="-60" normalizeH="0" baseline="0" noProof="0" dirty="0">
                <a:ln>
                  <a:noFill/>
                </a:ln>
                <a:solidFill>
                  <a:sysClr val="windowText" lastClr="000000"/>
                </a:solidFill>
                <a:effectLst/>
                <a:uLnTx/>
                <a:uFillTx/>
                <a:latin typeface="Calibri"/>
                <a:cs typeface="Calibri"/>
              </a:rPr>
              <a:t> </a:t>
            </a:r>
            <a:r>
              <a:rPr kumimoji="0" sz="1800" b="1" i="0" u="none" strike="noStrike" kern="0" cap="none" spc="-20" normalizeH="0" baseline="0" noProof="0" dirty="0">
                <a:ln>
                  <a:noFill/>
                </a:ln>
                <a:solidFill>
                  <a:sysClr val="windowText" lastClr="000000"/>
                </a:solidFill>
                <a:effectLst/>
                <a:uLnTx/>
                <a:uFillTx/>
                <a:latin typeface="Calibri"/>
                <a:cs typeface="Calibri"/>
              </a:rPr>
              <a:t>Team</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90805"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Direct</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Line:</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(216)</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778-</a:t>
            </a:r>
            <a:r>
              <a:rPr kumimoji="0" sz="1800" b="0" i="0" u="none" strike="noStrike" kern="0" cap="none" spc="-20" normalizeH="0" baseline="0" noProof="0" dirty="0">
                <a:ln>
                  <a:noFill/>
                </a:ln>
                <a:solidFill>
                  <a:sysClr val="windowText" lastClr="000000"/>
                </a:solidFill>
                <a:effectLst/>
                <a:uLnTx/>
                <a:uFillTx/>
                <a:latin typeface="Calibri"/>
                <a:cs typeface="Calibri"/>
              </a:rPr>
              <a:t>2104</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90805" marR="0" lvl="0" indent="0" defTabSz="914400" eaLnBrk="1" fontAlgn="auto" latinLnBrk="0" hangingPunct="1">
              <a:lnSpc>
                <a:spcPct val="100000"/>
              </a:lnSpc>
              <a:spcBef>
                <a:spcPts val="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Fax</a:t>
            </a:r>
            <a:r>
              <a:rPr kumimoji="0" sz="1800" b="0" i="0" u="none" strike="noStrike" kern="0" cap="none" spc="-7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Number:</a:t>
            </a:r>
            <a:r>
              <a:rPr kumimoji="0" sz="1800" b="0" i="0" u="none" strike="noStrike" kern="0" cap="none" spc="-5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(216)</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957-</a:t>
            </a:r>
            <a:r>
              <a:rPr kumimoji="0" sz="1800" b="0" i="0" u="none" strike="noStrike" kern="0" cap="none" spc="-20" normalizeH="0" baseline="0" noProof="0" dirty="0">
                <a:ln>
                  <a:noFill/>
                </a:ln>
                <a:solidFill>
                  <a:sysClr val="windowText" lastClr="000000"/>
                </a:solidFill>
                <a:effectLst/>
                <a:uLnTx/>
                <a:uFillTx/>
                <a:latin typeface="Calibri"/>
                <a:cs typeface="Calibri"/>
              </a:rPr>
              <a:t>8530</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22" name="object 22"/>
          <p:cNvPicPr/>
          <p:nvPr/>
        </p:nvPicPr>
        <p:blipFill>
          <a:blip r:embed="rId4" cstate="print"/>
          <a:stretch>
            <a:fillRect/>
          </a:stretch>
        </p:blipFill>
        <p:spPr>
          <a:xfrm>
            <a:off x="12611" y="88813"/>
            <a:ext cx="228777" cy="228777"/>
          </a:xfrm>
          <a:prstGeom prst="rect">
            <a:avLst/>
          </a:prstGeom>
        </p:spPr>
      </p:pic>
      <p:sp>
        <p:nvSpPr>
          <p:cNvPr id="24" name="object 24"/>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100</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25" name="object 25"/>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26" name="object 26"/>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85839212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9623" y="585091"/>
            <a:ext cx="1602740" cy="452120"/>
          </a:xfrm>
          <a:prstGeom prst="rect">
            <a:avLst/>
          </a:prstGeom>
        </p:spPr>
        <p:txBody>
          <a:bodyPr vert="horz" wrap="square" lIns="0" tIns="12065" rIns="0" bIns="0" rtlCol="0">
            <a:spAutoFit/>
          </a:bodyPr>
          <a:lstStyle/>
          <a:p>
            <a:pPr marL="12700">
              <a:lnSpc>
                <a:spcPct val="100000"/>
              </a:lnSpc>
              <a:spcBef>
                <a:spcPts val="95"/>
              </a:spcBef>
            </a:pPr>
            <a:r>
              <a:rPr spc="-10" dirty="0">
                <a:solidFill>
                  <a:srgbClr val="282B6E"/>
                </a:solidFill>
              </a:rPr>
              <a:t>SERVICES</a:t>
            </a:r>
          </a:p>
        </p:txBody>
      </p:sp>
      <p:grpSp>
        <p:nvGrpSpPr>
          <p:cNvPr id="3" name="object 3"/>
          <p:cNvGrpSpPr/>
          <p:nvPr/>
        </p:nvGrpSpPr>
        <p:grpSpPr>
          <a:xfrm>
            <a:off x="2097163" y="822058"/>
            <a:ext cx="9519920" cy="1394460"/>
            <a:chOff x="2097163" y="822058"/>
            <a:chExt cx="9519920" cy="1394460"/>
          </a:xfrm>
        </p:grpSpPr>
        <p:pic>
          <p:nvPicPr>
            <p:cNvPr id="4" name="object 4"/>
            <p:cNvPicPr/>
            <p:nvPr/>
          </p:nvPicPr>
          <p:blipFill>
            <a:blip r:embed="rId2" cstate="print"/>
            <a:stretch>
              <a:fillRect/>
            </a:stretch>
          </p:blipFill>
          <p:spPr>
            <a:xfrm>
              <a:off x="2097163" y="822058"/>
              <a:ext cx="9519691" cy="49110"/>
            </a:xfrm>
            <a:prstGeom prst="rect">
              <a:avLst/>
            </a:prstGeom>
          </p:spPr>
        </p:pic>
        <p:pic>
          <p:nvPicPr>
            <p:cNvPr id="5" name="object 5"/>
            <p:cNvPicPr/>
            <p:nvPr/>
          </p:nvPicPr>
          <p:blipFill>
            <a:blip r:embed="rId3" cstate="print"/>
            <a:stretch>
              <a:fillRect/>
            </a:stretch>
          </p:blipFill>
          <p:spPr>
            <a:xfrm>
              <a:off x="7477317" y="878803"/>
              <a:ext cx="1134957" cy="1337584"/>
            </a:xfrm>
            <a:prstGeom prst="rect">
              <a:avLst/>
            </a:prstGeom>
          </p:spPr>
        </p:pic>
      </p:grpSp>
      <p:pic>
        <p:nvPicPr>
          <p:cNvPr id="6" name="object 6"/>
          <p:cNvPicPr/>
          <p:nvPr/>
        </p:nvPicPr>
        <p:blipFill>
          <a:blip r:embed="rId4" cstate="print"/>
          <a:stretch>
            <a:fillRect/>
          </a:stretch>
        </p:blipFill>
        <p:spPr>
          <a:xfrm>
            <a:off x="6186894" y="4562551"/>
            <a:ext cx="818108" cy="822515"/>
          </a:xfrm>
          <a:prstGeom prst="rect">
            <a:avLst/>
          </a:prstGeom>
        </p:spPr>
      </p:pic>
      <p:pic>
        <p:nvPicPr>
          <p:cNvPr id="7" name="object 7"/>
          <p:cNvPicPr/>
          <p:nvPr/>
        </p:nvPicPr>
        <p:blipFill>
          <a:blip r:embed="rId5" cstate="print"/>
          <a:stretch>
            <a:fillRect/>
          </a:stretch>
        </p:blipFill>
        <p:spPr>
          <a:xfrm>
            <a:off x="6595960" y="2964065"/>
            <a:ext cx="1214107" cy="1137504"/>
          </a:xfrm>
          <a:prstGeom prst="rect">
            <a:avLst/>
          </a:prstGeom>
        </p:spPr>
      </p:pic>
      <p:pic>
        <p:nvPicPr>
          <p:cNvPr id="8" name="object 8"/>
          <p:cNvPicPr/>
          <p:nvPr/>
        </p:nvPicPr>
        <p:blipFill>
          <a:blip r:embed="rId6" cstate="print"/>
          <a:stretch>
            <a:fillRect/>
          </a:stretch>
        </p:blipFill>
        <p:spPr>
          <a:xfrm>
            <a:off x="9629699" y="5208197"/>
            <a:ext cx="923375" cy="953321"/>
          </a:xfrm>
          <a:prstGeom prst="rect">
            <a:avLst/>
          </a:prstGeom>
        </p:spPr>
      </p:pic>
      <p:sp>
        <p:nvSpPr>
          <p:cNvPr id="9" name="object 9"/>
          <p:cNvSpPr txBox="1"/>
          <p:nvPr/>
        </p:nvSpPr>
        <p:spPr>
          <a:xfrm>
            <a:off x="427263" y="1051140"/>
            <a:ext cx="6752590" cy="1769745"/>
          </a:xfrm>
          <a:prstGeom prst="rect">
            <a:avLst/>
          </a:prstGeom>
        </p:spPr>
        <p:txBody>
          <a:bodyPr vert="horz" wrap="square" lIns="0" tIns="13335" rIns="0" bIns="0" rtlCol="0">
            <a:spAutoFit/>
          </a:bodyPr>
          <a:lstStyle/>
          <a:p>
            <a:pPr marL="5588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0" normalizeH="0" baseline="0" noProof="0" dirty="0">
                <a:ln>
                  <a:noFill/>
                </a:ln>
                <a:solidFill>
                  <a:srgbClr val="282B6E"/>
                </a:solidFill>
                <a:effectLst/>
                <a:uLnTx/>
                <a:uFillTx/>
                <a:latin typeface="Calibri"/>
                <a:cs typeface="Calibri"/>
              </a:rPr>
              <a:t>Primary</a:t>
            </a:r>
            <a:r>
              <a:rPr kumimoji="0" sz="1400" b="1" i="0" u="none" strike="noStrike" kern="0" cap="none" spc="-45" normalizeH="0" baseline="0" noProof="0" dirty="0">
                <a:ln>
                  <a:noFill/>
                </a:ln>
                <a:solidFill>
                  <a:srgbClr val="282B6E"/>
                </a:solidFill>
                <a:effectLst/>
                <a:uLnTx/>
                <a:uFillTx/>
                <a:latin typeface="Calibri"/>
                <a:cs typeface="Calibri"/>
              </a:rPr>
              <a:t> </a:t>
            </a:r>
            <a:r>
              <a:rPr kumimoji="0" sz="1400" b="1" i="0" u="none" strike="noStrike" kern="0" cap="none" spc="0" normalizeH="0" baseline="0" noProof="0" dirty="0">
                <a:ln>
                  <a:noFill/>
                </a:ln>
                <a:solidFill>
                  <a:srgbClr val="282B6E"/>
                </a:solidFill>
                <a:effectLst/>
                <a:uLnTx/>
                <a:uFillTx/>
                <a:latin typeface="Calibri"/>
                <a:cs typeface="Calibri"/>
              </a:rPr>
              <a:t>Medical</a:t>
            </a:r>
            <a:r>
              <a:rPr kumimoji="0" sz="1400" b="1" i="0" u="none" strike="noStrike" kern="0" cap="none" spc="-45" normalizeH="0" baseline="0" noProof="0" dirty="0">
                <a:ln>
                  <a:noFill/>
                </a:ln>
                <a:solidFill>
                  <a:srgbClr val="282B6E"/>
                </a:solidFill>
                <a:effectLst/>
                <a:uLnTx/>
                <a:uFillTx/>
                <a:latin typeface="Calibri"/>
                <a:cs typeface="Calibri"/>
              </a:rPr>
              <a:t> </a:t>
            </a:r>
            <a:r>
              <a:rPr kumimoji="0" sz="1400" b="1" i="0" u="none" strike="noStrike" kern="0" cap="none" spc="0" normalizeH="0" baseline="0" noProof="0" dirty="0">
                <a:ln>
                  <a:noFill/>
                </a:ln>
                <a:solidFill>
                  <a:srgbClr val="282B6E"/>
                </a:solidFill>
                <a:effectLst/>
                <a:uLnTx/>
                <a:uFillTx/>
                <a:latin typeface="Calibri"/>
                <a:cs typeface="Calibri"/>
              </a:rPr>
              <a:t>Care</a:t>
            </a:r>
            <a:r>
              <a:rPr kumimoji="0" sz="1400" b="1" i="0" u="none" strike="noStrike" kern="0" cap="none" spc="-70" normalizeH="0" baseline="0" noProof="0" dirty="0">
                <a:ln>
                  <a:noFill/>
                </a:ln>
                <a:solidFill>
                  <a:srgbClr val="282B6E"/>
                </a:solidFill>
                <a:effectLst/>
                <a:uLnTx/>
                <a:uFillTx/>
                <a:latin typeface="Calibri"/>
                <a:cs typeface="Calibri"/>
              </a:rPr>
              <a:t> </a:t>
            </a:r>
            <a:r>
              <a:rPr kumimoji="0" sz="1400" b="1" i="0" u="none" strike="noStrike" kern="0" cap="none" spc="0" normalizeH="0" baseline="0" noProof="0" dirty="0">
                <a:ln>
                  <a:noFill/>
                </a:ln>
                <a:solidFill>
                  <a:srgbClr val="282B6E"/>
                </a:solidFill>
                <a:effectLst/>
                <a:uLnTx/>
                <a:uFillTx/>
                <a:latin typeface="Calibri"/>
                <a:cs typeface="Calibri"/>
              </a:rPr>
              <a:t>(Part</a:t>
            </a:r>
            <a:r>
              <a:rPr kumimoji="0" sz="1400" b="1" i="0" u="none" strike="noStrike" kern="0" cap="none" spc="-30" normalizeH="0" baseline="0" noProof="0" dirty="0">
                <a:ln>
                  <a:noFill/>
                </a:ln>
                <a:solidFill>
                  <a:srgbClr val="282B6E"/>
                </a:solidFill>
                <a:effectLst/>
                <a:uLnTx/>
                <a:uFillTx/>
                <a:latin typeface="Calibri"/>
                <a:cs typeface="Calibri"/>
              </a:rPr>
              <a:t> </a:t>
            </a:r>
            <a:r>
              <a:rPr kumimoji="0" sz="1400" b="1" i="0" u="none" strike="noStrike" kern="0" cap="none" spc="-25" normalizeH="0" baseline="0" noProof="0" dirty="0">
                <a:ln>
                  <a:noFill/>
                </a:ln>
                <a:solidFill>
                  <a:srgbClr val="282B6E"/>
                </a:solidFill>
                <a:effectLst/>
                <a:uLnTx/>
                <a:uFillTx/>
                <a:latin typeface="Calibri"/>
                <a:cs typeface="Calibri"/>
              </a:rPr>
              <a:t>A)</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15"/>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282B6E"/>
                </a:solidFill>
                <a:effectLst/>
                <a:uLnTx/>
                <a:uFillTx/>
                <a:latin typeface="Calibri"/>
                <a:cs typeface="Calibri"/>
              </a:rPr>
              <a:t>Nearly</a:t>
            </a:r>
            <a:r>
              <a:rPr kumimoji="0" sz="1200" b="0" i="0" u="none" strike="noStrike" kern="0" cap="none" spc="-4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2,600</a:t>
            </a:r>
            <a:r>
              <a:rPr kumimoji="0" sz="1200" b="0" i="0" u="none" strike="noStrike" kern="0" cap="none" spc="-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adult</a:t>
            </a:r>
            <a:r>
              <a:rPr kumimoji="0" sz="1200" b="0" i="0" u="none" strike="noStrike" kern="0" cap="none" spc="-5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and</a:t>
            </a:r>
            <a:r>
              <a:rPr kumimoji="0" sz="1200" b="0" i="0" u="none" strike="noStrike" kern="0" cap="none" spc="-3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pediatric</a:t>
            </a:r>
            <a:r>
              <a:rPr kumimoji="0" sz="1200" b="0" i="0" u="none" strike="noStrike" kern="0" cap="none" spc="-5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patients</a:t>
            </a:r>
            <a:r>
              <a:rPr kumimoji="0" sz="1200" b="0" i="0" u="none" strike="noStrike" kern="0" cap="none" spc="-4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receive</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HIV</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care</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at</a:t>
            </a:r>
            <a:r>
              <a:rPr kumimoji="0" sz="1200" b="0" i="0" u="none" strike="noStrike" kern="0" cap="none" spc="-10" normalizeH="0" baseline="0" noProof="0" dirty="0">
                <a:ln>
                  <a:noFill/>
                </a:ln>
                <a:solidFill>
                  <a:srgbClr val="282B6E"/>
                </a:solidFill>
                <a:effectLst/>
                <a:uLnTx/>
                <a:uFillTx/>
                <a:latin typeface="Calibri"/>
                <a:cs typeface="Calibri"/>
              </a:rPr>
              <a:t> MetroHealth</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0"/>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282B6E"/>
                </a:solidFill>
                <a:effectLst/>
                <a:uLnTx/>
                <a:uFillTx/>
                <a:latin typeface="Calibri"/>
                <a:cs typeface="Calibri"/>
              </a:rPr>
              <a:t>5</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Infectious</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Disease</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(ID)</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HIV</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providers,</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3</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Internal</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Medicine/Family</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Medicine</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providers, </a:t>
            </a:r>
            <a:r>
              <a:rPr kumimoji="0" sz="1200" b="0" i="0" u="none" strike="noStrike" kern="0" cap="none" spc="0" normalizeH="0" baseline="0" noProof="0" dirty="0">
                <a:ln>
                  <a:noFill/>
                </a:ln>
                <a:solidFill>
                  <a:srgbClr val="282B6E"/>
                </a:solidFill>
                <a:effectLst/>
                <a:uLnTx/>
                <a:uFillTx/>
                <a:latin typeface="Calibri"/>
                <a:cs typeface="Calibri"/>
              </a:rPr>
              <a:t>and</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2</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ID </a:t>
            </a:r>
            <a:r>
              <a:rPr kumimoji="0" sz="1200" b="0" i="0" u="none" strike="noStrike" kern="0" cap="none" spc="-10" normalizeH="0" baseline="0" noProof="0" dirty="0">
                <a:ln>
                  <a:noFill/>
                </a:ln>
                <a:solidFill>
                  <a:srgbClr val="282B6E"/>
                </a:solidFill>
                <a:effectLst/>
                <a:uLnTx/>
                <a:uFillTx/>
                <a:latin typeface="Calibri"/>
                <a:cs typeface="Calibri"/>
              </a:rPr>
              <a:t>Fellows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799465" marR="0" lvl="1" indent="-286385" defTabSz="914400" eaLnBrk="1" fontAlgn="auto" latinLnBrk="0" hangingPunct="1">
              <a:lnSpc>
                <a:spcPct val="100000"/>
              </a:lnSpc>
              <a:spcBef>
                <a:spcPts val="0"/>
              </a:spcBef>
              <a:spcAft>
                <a:spcPts val="0"/>
              </a:spcAft>
              <a:buClrTx/>
              <a:buSzTx/>
              <a:buFont typeface="Wingdings"/>
              <a:buChar char=""/>
              <a:tabLst>
                <a:tab pos="799465" algn="l"/>
              </a:tabLst>
              <a:defRPr/>
            </a:pPr>
            <a:r>
              <a:rPr kumimoji="0" sz="1200" b="0" i="0" u="none" strike="noStrike" kern="0" cap="none" spc="0" normalizeH="0" baseline="0" noProof="0" dirty="0">
                <a:ln>
                  <a:noFill/>
                </a:ln>
                <a:solidFill>
                  <a:srgbClr val="282B6E"/>
                </a:solidFill>
                <a:effectLst/>
                <a:uLnTx/>
                <a:uFillTx/>
                <a:latin typeface="Calibri"/>
                <a:cs typeface="Calibri"/>
              </a:rPr>
              <a:t>Clinic</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operates</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Monday–Friday</a:t>
            </a:r>
            <a:r>
              <a:rPr kumimoji="0" sz="1200" b="0" i="0" u="none" strike="noStrike" kern="0" cap="none" spc="-4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at</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Main</a:t>
            </a:r>
            <a:r>
              <a:rPr kumimoji="0" sz="1200" b="0" i="0" u="none" strike="noStrike" kern="0" cap="none" spc="-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Campus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0"/>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282B6E"/>
                </a:solidFill>
                <a:effectLst/>
                <a:uLnTx/>
                <a:uFillTx/>
                <a:latin typeface="Calibri"/>
                <a:cs typeface="Calibri"/>
              </a:rPr>
              <a:t>Satellite</a:t>
            </a:r>
            <a:r>
              <a:rPr kumimoji="0" sz="1200" b="0" i="0" u="none" strike="noStrike" kern="0" cap="none" spc="-5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clinics:</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Parma</a:t>
            </a:r>
            <a:r>
              <a:rPr kumimoji="0" sz="1200" b="0" i="0" u="none" strike="noStrike" kern="0" cap="none" spc="-3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and</a:t>
            </a:r>
            <a:r>
              <a:rPr kumimoji="0" sz="1200" b="0" i="0" u="none" strike="noStrike" kern="0" cap="none" spc="-4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Cleveland</a:t>
            </a:r>
            <a:r>
              <a:rPr kumimoji="0" sz="1200" b="0" i="0" u="none" strike="noStrike" kern="0" cap="none" spc="-5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Heights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5"/>
              </a:spcBef>
              <a:spcAft>
                <a:spcPts val="0"/>
              </a:spcAft>
              <a:buClrTx/>
              <a:buSzTx/>
              <a:buFont typeface="Wingdings"/>
              <a:buChar char=""/>
              <a:tabLst>
                <a:tab pos="342265" algn="l"/>
              </a:tabLst>
              <a:defRPr/>
            </a:pPr>
            <a:r>
              <a:rPr kumimoji="0" sz="1200" b="0" i="0" u="none" strike="noStrike" kern="0" cap="none" spc="-10" normalizeH="0" baseline="0" noProof="0" dirty="0">
                <a:ln>
                  <a:noFill/>
                </a:ln>
                <a:solidFill>
                  <a:srgbClr val="282B6E"/>
                </a:solidFill>
                <a:effectLst/>
                <a:uLnTx/>
                <a:uFillTx/>
                <a:latin typeface="Calibri"/>
                <a:cs typeface="Calibri"/>
              </a:rPr>
              <a:t>Pediatric</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HIV</a:t>
            </a:r>
            <a:r>
              <a:rPr kumimoji="0" sz="1200" b="0" i="0" u="none" strike="noStrike" kern="0" cap="none" spc="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care</a:t>
            </a:r>
            <a:r>
              <a:rPr kumimoji="0" sz="1200" b="0" i="0" u="none" strike="noStrike" kern="0" cap="none" spc="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support</a:t>
            </a:r>
            <a:r>
              <a:rPr kumimoji="0" sz="1200" b="0" i="0" u="none" strike="noStrike" kern="0" cap="none" spc="-4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provided</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by</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35" normalizeH="0" baseline="0" noProof="0" dirty="0">
                <a:ln>
                  <a:noFill/>
                </a:ln>
                <a:solidFill>
                  <a:srgbClr val="282B6E"/>
                </a:solidFill>
                <a:effectLst/>
                <a:uLnTx/>
                <a:uFillTx/>
                <a:latin typeface="Calibri"/>
                <a:cs typeface="Calibri"/>
              </a:rPr>
              <a:t>Dr.</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Amy </a:t>
            </a:r>
            <a:r>
              <a:rPr kumimoji="0" sz="1200" b="0" i="0" u="none" strike="noStrike" kern="0" cap="none" spc="-10" normalizeH="0" baseline="0" noProof="0" dirty="0">
                <a:ln>
                  <a:noFill/>
                </a:ln>
                <a:solidFill>
                  <a:srgbClr val="282B6E"/>
                </a:solidFill>
                <a:effectLst/>
                <a:uLnTx/>
                <a:uFillTx/>
                <a:latin typeface="Calibri"/>
                <a:cs typeface="Calibri"/>
              </a:rPr>
              <a:t>Edwards</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(Pediatric</a:t>
            </a:r>
            <a:r>
              <a:rPr kumimoji="0" sz="1200" b="0" i="0" u="none" strike="noStrike" kern="0" cap="none" spc="-25" normalizeH="0" baseline="0" noProof="0" dirty="0">
                <a:ln>
                  <a:noFill/>
                </a:ln>
                <a:solidFill>
                  <a:srgbClr val="282B6E"/>
                </a:solidFill>
                <a:effectLst/>
                <a:uLnTx/>
                <a:uFillTx/>
                <a:latin typeface="Calibri"/>
                <a:cs typeface="Calibri"/>
              </a:rPr>
              <a:t> ID)</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175"/>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282B6E"/>
                </a:solidFill>
                <a:effectLst/>
                <a:uLnTx/>
                <a:uFillTx/>
                <a:latin typeface="Calibri"/>
                <a:cs typeface="Calibri"/>
              </a:rPr>
              <a:t>Ryan</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White</a:t>
            </a:r>
            <a:r>
              <a:rPr kumimoji="0" sz="1200" b="0" i="0" u="none" strike="noStrike" kern="0" cap="none" spc="-4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services serve</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as</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the</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payor</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of</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last</a:t>
            </a:r>
            <a:r>
              <a:rPr kumimoji="0" sz="1200" b="0" i="0" u="none" strike="noStrike" kern="0" cap="none" spc="-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resort</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for</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ID</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physician</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visits</a:t>
            </a:r>
            <a:r>
              <a:rPr kumimoji="0" sz="1200" b="0" i="0" u="none" strike="noStrike" kern="0" cap="none" spc="-1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and</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laboratory</a:t>
            </a:r>
            <a:r>
              <a:rPr kumimoji="0" sz="1200" b="0" i="0" u="none" strike="noStrike" kern="0" cap="none" spc="-3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services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65"/>
              </a:spcBef>
              <a:spcAft>
                <a:spcPts val="0"/>
              </a:spcAft>
              <a:buClrTx/>
              <a:buSzTx/>
              <a:buFontTx/>
              <a:buNone/>
              <a:tabLst/>
              <a:defRPr/>
            </a:pPr>
            <a:endParaRPr kumimoji="0" sz="12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0" normalizeH="0" baseline="0" noProof="0" dirty="0">
                <a:ln>
                  <a:noFill/>
                </a:ln>
                <a:solidFill>
                  <a:srgbClr val="902581"/>
                </a:solidFill>
                <a:effectLst/>
                <a:uLnTx/>
                <a:uFillTx/>
                <a:latin typeface="Calibri"/>
                <a:cs typeface="Calibri"/>
              </a:rPr>
              <a:t>Medical</a:t>
            </a:r>
            <a:r>
              <a:rPr kumimoji="0" sz="1400" b="1" i="0" u="none" strike="noStrike" kern="0" cap="none" spc="-30" normalizeH="0" baseline="0" noProof="0" dirty="0">
                <a:ln>
                  <a:noFill/>
                </a:ln>
                <a:solidFill>
                  <a:srgbClr val="902581"/>
                </a:solidFill>
                <a:effectLst/>
                <a:uLnTx/>
                <a:uFillTx/>
                <a:latin typeface="Calibri"/>
                <a:cs typeface="Calibri"/>
              </a:rPr>
              <a:t> </a:t>
            </a:r>
            <a:r>
              <a:rPr kumimoji="0" sz="1400" b="1" i="0" u="none" strike="noStrike" kern="0" cap="none" spc="0" normalizeH="0" baseline="0" noProof="0" dirty="0">
                <a:ln>
                  <a:noFill/>
                </a:ln>
                <a:solidFill>
                  <a:srgbClr val="902581"/>
                </a:solidFill>
                <a:effectLst/>
                <a:uLnTx/>
                <a:uFillTx/>
                <a:latin typeface="Calibri"/>
                <a:cs typeface="Calibri"/>
              </a:rPr>
              <a:t>Case</a:t>
            </a:r>
            <a:r>
              <a:rPr kumimoji="0" sz="1400" b="1" i="0" u="none" strike="noStrike" kern="0" cap="none" spc="-40" normalizeH="0" baseline="0" noProof="0" dirty="0">
                <a:ln>
                  <a:noFill/>
                </a:ln>
                <a:solidFill>
                  <a:srgbClr val="902581"/>
                </a:solidFill>
                <a:effectLst/>
                <a:uLnTx/>
                <a:uFillTx/>
                <a:latin typeface="Calibri"/>
                <a:cs typeface="Calibri"/>
              </a:rPr>
              <a:t> </a:t>
            </a:r>
            <a:r>
              <a:rPr kumimoji="0" sz="1400" b="1" i="0" u="none" strike="noStrike" kern="0" cap="none" spc="-10" normalizeH="0" baseline="0" noProof="0" dirty="0">
                <a:ln>
                  <a:noFill/>
                </a:ln>
                <a:solidFill>
                  <a:srgbClr val="902581"/>
                </a:solidFill>
                <a:effectLst/>
                <a:uLnTx/>
                <a:uFillTx/>
                <a:latin typeface="Calibri"/>
                <a:cs typeface="Calibri"/>
              </a:rPr>
              <a:t>Management</a:t>
            </a:r>
            <a:r>
              <a:rPr kumimoji="0" sz="1400" b="1" i="0" u="none" strike="noStrike" kern="0" cap="none" spc="-50" normalizeH="0" baseline="0" noProof="0" dirty="0">
                <a:ln>
                  <a:noFill/>
                </a:ln>
                <a:solidFill>
                  <a:srgbClr val="902581"/>
                </a:solidFill>
                <a:effectLst/>
                <a:uLnTx/>
                <a:uFillTx/>
                <a:latin typeface="Calibri"/>
                <a:cs typeface="Calibri"/>
              </a:rPr>
              <a:t> </a:t>
            </a:r>
            <a:r>
              <a:rPr kumimoji="0" sz="1400" b="1" i="0" u="none" strike="noStrike" kern="0" cap="none" spc="0" normalizeH="0" baseline="0" noProof="0" dirty="0">
                <a:ln>
                  <a:noFill/>
                </a:ln>
                <a:solidFill>
                  <a:srgbClr val="902581"/>
                </a:solidFill>
                <a:effectLst/>
                <a:uLnTx/>
                <a:uFillTx/>
                <a:latin typeface="Calibri"/>
                <a:cs typeface="Calibri"/>
              </a:rPr>
              <a:t>(Part</a:t>
            </a:r>
            <a:r>
              <a:rPr kumimoji="0" sz="1400" b="1" i="0" u="none" strike="noStrike" kern="0" cap="none" spc="-25" normalizeH="0" baseline="0" noProof="0" dirty="0">
                <a:ln>
                  <a:noFill/>
                </a:ln>
                <a:solidFill>
                  <a:srgbClr val="902581"/>
                </a:solidFill>
                <a:effectLst/>
                <a:uLnTx/>
                <a:uFillTx/>
                <a:latin typeface="Calibri"/>
                <a:cs typeface="Calibri"/>
              </a:rPr>
              <a:t> A)</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10" name="object 10"/>
          <p:cNvSpPr txBox="1"/>
          <p:nvPr/>
        </p:nvSpPr>
        <p:spPr>
          <a:xfrm>
            <a:off x="427263" y="2797540"/>
            <a:ext cx="95250" cy="3911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50" normalizeH="0" baseline="0" noProof="0" dirty="0">
                <a:ln>
                  <a:noFill/>
                </a:ln>
                <a:solidFill>
                  <a:srgbClr val="902581"/>
                </a:solidFill>
                <a:effectLst/>
                <a:uLnTx/>
                <a:uFillTx/>
                <a:latin typeface="Wingdings"/>
                <a:cs typeface="Wingdings"/>
              </a:rPr>
              <a:t></a:t>
            </a:r>
            <a:endParaRPr kumimoji="0" sz="1200" b="0" i="0" u="none" strike="noStrike" kern="0" cap="none" spc="0" normalizeH="0" baseline="0" noProof="0">
              <a:ln>
                <a:noFill/>
              </a:ln>
              <a:solidFill>
                <a:sysClr val="windowText" lastClr="000000"/>
              </a:solidFill>
              <a:effectLst/>
              <a:uLnTx/>
              <a:uFillTx/>
              <a:latin typeface="Wingdings"/>
              <a:cs typeface="Wingdings"/>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200" b="0" i="0" u="none" strike="noStrike" kern="0" cap="none" spc="-50" normalizeH="0" baseline="0" noProof="0" dirty="0">
                <a:ln>
                  <a:noFill/>
                </a:ln>
                <a:solidFill>
                  <a:srgbClr val="902581"/>
                </a:solidFill>
                <a:effectLst/>
                <a:uLnTx/>
                <a:uFillTx/>
                <a:latin typeface="Wingdings"/>
                <a:cs typeface="Wingdings"/>
              </a:rPr>
              <a:t></a:t>
            </a:r>
            <a:endParaRPr kumimoji="0" sz="1200" b="0" i="0" u="none" strike="noStrike" kern="0" cap="none" spc="0" normalizeH="0" baseline="0" noProof="0">
              <a:ln>
                <a:noFill/>
              </a:ln>
              <a:solidFill>
                <a:sysClr val="windowText" lastClr="000000"/>
              </a:solidFill>
              <a:effectLst/>
              <a:uLnTx/>
              <a:uFillTx/>
              <a:latin typeface="Wingdings"/>
              <a:cs typeface="Wingdings"/>
            </a:endParaRPr>
          </a:p>
        </p:txBody>
      </p:sp>
      <p:sp>
        <p:nvSpPr>
          <p:cNvPr id="11" name="object 11"/>
          <p:cNvSpPr txBox="1"/>
          <p:nvPr/>
        </p:nvSpPr>
        <p:spPr>
          <a:xfrm>
            <a:off x="713775" y="2797540"/>
            <a:ext cx="8992235" cy="391160"/>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rgbClr val="902581"/>
                </a:solidFill>
                <a:effectLst/>
                <a:uLnTx/>
                <a:uFillTx/>
                <a:latin typeface="Calibri"/>
                <a:cs typeface="Calibri"/>
              </a:rPr>
              <a:t>Connects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people</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living</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with HIV</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(PLWH)</a:t>
            </a:r>
            <a:r>
              <a:rPr kumimoji="0" sz="1200" b="0" i="0" u="none" strike="noStrike" kern="0" cap="none" spc="0" normalizeH="0" baseline="0" noProof="0" dirty="0">
                <a:ln>
                  <a:noFill/>
                </a:ln>
                <a:solidFill>
                  <a:srgbClr val="902581"/>
                </a:solidFill>
                <a:effectLst/>
                <a:uLnTx/>
                <a:uFillTx/>
                <a:latin typeface="Calibri"/>
                <a:cs typeface="Calibri"/>
              </a:rPr>
              <a:t> to</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community</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resources,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provides</a:t>
            </a:r>
            <a:r>
              <a:rPr kumimoji="0" sz="1200" b="0" i="0" u="none" strike="noStrike" kern="0" cap="none" spc="-4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emotional</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support,</a:t>
            </a:r>
            <a:r>
              <a:rPr kumimoji="0" sz="1200" b="0" i="0" u="none" strike="noStrike" kern="0" cap="none" spc="-4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and</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promotes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viral</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suppression</a:t>
            </a:r>
            <a:r>
              <a:rPr kumimoji="0" sz="1200" b="0" i="0" u="none" strike="noStrike" kern="0" cap="none" spc="-4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and</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health</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literacy </a:t>
            </a:r>
            <a:r>
              <a:rPr kumimoji="0" sz="1200" b="0" i="0" u="none" strike="noStrike" kern="0" cap="none" spc="-20" normalizeH="0" baseline="0" noProof="0" dirty="0">
                <a:ln>
                  <a:noFill/>
                </a:ln>
                <a:solidFill>
                  <a:srgbClr val="902581"/>
                </a:solidFill>
                <a:effectLst/>
                <a:uLnTx/>
                <a:uFillTx/>
                <a:latin typeface="Calibri"/>
                <a:cs typeface="Calibri"/>
              </a:rPr>
              <a:t>Team </a:t>
            </a:r>
            <a:r>
              <a:rPr kumimoji="0" sz="1200" b="0" i="0" u="none" strike="noStrike" kern="0" cap="none" spc="0" normalizeH="0" baseline="0" noProof="0" dirty="0">
                <a:ln>
                  <a:noFill/>
                </a:ln>
                <a:solidFill>
                  <a:srgbClr val="902581"/>
                </a:solidFill>
                <a:effectLst/>
                <a:uLnTx/>
                <a:uFillTx/>
                <a:latin typeface="Calibri"/>
                <a:cs typeface="Calibri"/>
              </a:rPr>
              <a:t>of</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7</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social</a:t>
            </a:r>
            <a:r>
              <a:rPr kumimoji="0" sz="1200" b="0" i="0" u="none" strike="noStrike" kern="0" cap="none" spc="-10" normalizeH="0" baseline="0" noProof="0" dirty="0">
                <a:ln>
                  <a:noFill/>
                </a:ln>
                <a:solidFill>
                  <a:srgbClr val="902581"/>
                </a:solidFill>
                <a:effectLst/>
                <a:uLnTx/>
                <a:uFillTx/>
                <a:latin typeface="Calibri"/>
                <a:cs typeface="Calibri"/>
              </a:rPr>
              <a:t> workers</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p:nvPr/>
        </p:nvSpPr>
        <p:spPr>
          <a:xfrm>
            <a:off x="427263" y="3163300"/>
            <a:ext cx="9520555" cy="3039110"/>
          </a:xfrm>
          <a:prstGeom prst="rect">
            <a:avLst/>
          </a:prstGeom>
        </p:spPr>
        <p:txBody>
          <a:bodyPr vert="horz" wrap="square" lIns="0" tIns="12700" rIns="0" bIns="0" rtlCol="0">
            <a:spAutoFit/>
          </a:bodyPr>
          <a:lstStyle/>
          <a:p>
            <a:pPr marL="756285" marR="0" lvl="0" indent="-286385" defTabSz="914400" eaLnBrk="1" fontAlgn="auto" latinLnBrk="0" hangingPunct="1">
              <a:lnSpc>
                <a:spcPct val="100000"/>
              </a:lnSpc>
              <a:spcBef>
                <a:spcPts val="100"/>
              </a:spcBef>
              <a:spcAft>
                <a:spcPts val="0"/>
              </a:spcAft>
              <a:buClrTx/>
              <a:buSzTx/>
              <a:buFont typeface="Wingdings"/>
              <a:buChar char=""/>
              <a:tabLst>
                <a:tab pos="756285" algn="l"/>
              </a:tabLst>
              <a:defRPr/>
            </a:pPr>
            <a:r>
              <a:rPr kumimoji="0" sz="1200" b="0" i="0" u="none" strike="noStrike" kern="0" cap="none" spc="0" normalizeH="0" baseline="0" noProof="0" dirty="0">
                <a:ln>
                  <a:noFill/>
                </a:ln>
                <a:solidFill>
                  <a:srgbClr val="902581"/>
                </a:solidFill>
                <a:effectLst/>
                <a:uLnTx/>
                <a:uFillTx/>
                <a:latin typeface="Calibri"/>
                <a:cs typeface="Calibri"/>
              </a:rPr>
              <a:t>3</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positions</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funded</a:t>
            </a:r>
            <a:r>
              <a:rPr kumimoji="0" sz="1200" b="0" i="0" u="none" strike="noStrike" kern="0" cap="none" spc="-5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through</a:t>
            </a:r>
            <a:r>
              <a:rPr kumimoji="0" sz="1200" b="0" i="0" u="none" strike="noStrike" kern="0" cap="none" spc="-5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Ryan</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White</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Part</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(RWA)</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756285" marR="0" lvl="0" indent="-286385" defTabSz="914400" eaLnBrk="1" fontAlgn="auto" latinLnBrk="0" hangingPunct="1">
              <a:lnSpc>
                <a:spcPct val="100000"/>
              </a:lnSpc>
              <a:spcBef>
                <a:spcPts val="0"/>
              </a:spcBef>
              <a:spcAft>
                <a:spcPts val="0"/>
              </a:spcAft>
              <a:buClrTx/>
              <a:buSzTx/>
              <a:buFont typeface="Wingdings"/>
              <a:buChar char=""/>
              <a:tabLst>
                <a:tab pos="756285" algn="l"/>
              </a:tabLst>
              <a:defRPr/>
            </a:pPr>
            <a:r>
              <a:rPr kumimoji="0" sz="1200" b="0" i="0" u="none" strike="noStrike" kern="0" cap="none" spc="0" normalizeH="0" baseline="0" noProof="0" dirty="0">
                <a:ln>
                  <a:noFill/>
                </a:ln>
                <a:solidFill>
                  <a:srgbClr val="902581"/>
                </a:solidFill>
                <a:effectLst/>
                <a:uLnTx/>
                <a:uFillTx/>
                <a:latin typeface="Calibri"/>
                <a:cs typeface="Calibri"/>
              </a:rPr>
              <a:t>4</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positions</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funded</a:t>
            </a:r>
            <a:r>
              <a:rPr kumimoji="0" sz="1200" b="0" i="0" u="none" strike="noStrike" kern="0" cap="none" spc="-5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through</a:t>
            </a:r>
            <a:r>
              <a:rPr kumimoji="0" sz="1200" b="0" i="0" u="none" strike="noStrike" kern="0" cap="none" spc="-5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Ryan</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White</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Part</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B</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20" normalizeH="0" baseline="0" noProof="0" dirty="0">
                <a:ln>
                  <a:noFill/>
                </a:ln>
                <a:solidFill>
                  <a:srgbClr val="902581"/>
                </a:solidFill>
                <a:effectLst/>
                <a:uLnTx/>
                <a:uFillTx/>
                <a:latin typeface="Calibri"/>
                <a:cs typeface="Calibri"/>
              </a:rPr>
              <a:t>(RWB)</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200" b="0" i="0" u="none" strike="noStrike" kern="0" cap="none" spc="0" normalizeH="0" baseline="0" noProof="0" dirty="0">
                <a:ln>
                  <a:noFill/>
                </a:ln>
                <a:solidFill>
                  <a:srgbClr val="902581"/>
                </a:solidFill>
                <a:effectLst/>
                <a:uLnTx/>
                <a:uFillTx/>
                <a:latin typeface="Calibri"/>
                <a:cs typeface="Calibri"/>
              </a:rPr>
              <a:t>Provides</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support</a:t>
            </a:r>
            <a:r>
              <a:rPr kumimoji="0" sz="1200" b="0" i="0" u="none" strike="noStrike" kern="0" cap="none" spc="-4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with</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benefits</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navigation,</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housing,</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transportation,</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and</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linkage to</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20" normalizeH="0" baseline="0" noProof="0" dirty="0">
                <a:ln>
                  <a:noFill/>
                </a:ln>
                <a:solidFill>
                  <a:srgbClr val="902581"/>
                </a:solidFill>
                <a:effectLst/>
                <a:uLnTx/>
                <a:uFillTx/>
                <a:latin typeface="Calibri"/>
                <a:cs typeface="Calibri"/>
              </a:rPr>
              <a:t>care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200" b="0" i="0" u="none" strike="noStrike" kern="0" cap="none" spc="0" normalizeH="0" baseline="0" noProof="0" dirty="0">
                <a:ln>
                  <a:noFill/>
                </a:ln>
                <a:solidFill>
                  <a:srgbClr val="902581"/>
                </a:solidFill>
                <a:effectLst/>
                <a:uLnTx/>
                <a:uFillTx/>
                <a:latin typeface="Calibri"/>
                <a:cs typeface="Calibri"/>
              </a:rPr>
              <a:t>Plays</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key role</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in</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retention</a:t>
            </a:r>
            <a:r>
              <a:rPr kumimoji="0" sz="1200" b="0" i="0" u="none" strike="noStrike" kern="0" cap="none" spc="-5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in</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care</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and</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addressing</a:t>
            </a:r>
            <a:r>
              <a:rPr kumimoji="0" sz="1200" b="0" i="0" u="none" strike="noStrike" kern="0" cap="none" spc="-4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social</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determinants</a:t>
            </a:r>
            <a:r>
              <a:rPr kumimoji="0" sz="1200" b="0" i="0" u="none" strike="noStrike" kern="0" cap="none" spc="-5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of</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health</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200" b="0" i="0" u="none" strike="noStrike" kern="0" cap="none" spc="-20" normalizeH="0" baseline="0" noProof="0" dirty="0">
                <a:ln>
                  <a:noFill/>
                </a:ln>
                <a:solidFill>
                  <a:srgbClr val="902581"/>
                </a:solidFill>
                <a:effectLst/>
                <a:uLnTx/>
                <a:uFillTx/>
                <a:latin typeface="Calibri"/>
                <a:cs typeface="Calibri"/>
              </a:rPr>
              <a:t>Walk-</a:t>
            </a:r>
            <a:r>
              <a:rPr kumimoji="0" sz="1200" b="0" i="0" u="none" strike="noStrike" kern="0" cap="none" spc="0" normalizeH="0" baseline="0" noProof="0" dirty="0">
                <a:ln>
                  <a:noFill/>
                </a:ln>
                <a:solidFill>
                  <a:srgbClr val="902581"/>
                </a:solidFill>
                <a:effectLst/>
                <a:uLnTx/>
                <a:uFillTx/>
                <a:latin typeface="Calibri"/>
                <a:cs typeface="Calibri"/>
              </a:rPr>
              <a:t>in</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services</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available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756285" marR="0" lvl="1" indent="-286385" defTabSz="914400" eaLnBrk="1" fontAlgn="auto" latinLnBrk="0" hangingPunct="1">
              <a:lnSpc>
                <a:spcPct val="100000"/>
              </a:lnSpc>
              <a:spcBef>
                <a:spcPts val="0"/>
              </a:spcBef>
              <a:spcAft>
                <a:spcPts val="0"/>
              </a:spcAft>
              <a:buClrTx/>
              <a:buSzTx/>
              <a:buFont typeface="Wingdings"/>
              <a:buChar char=""/>
              <a:tabLst>
                <a:tab pos="756285" algn="l"/>
              </a:tabLst>
              <a:defRPr/>
            </a:pPr>
            <a:r>
              <a:rPr kumimoji="0" sz="1200" b="0" i="0" u="none" strike="noStrike" kern="0" cap="none" spc="-10" normalizeH="0" baseline="0" noProof="0" dirty="0">
                <a:ln>
                  <a:noFill/>
                </a:ln>
                <a:solidFill>
                  <a:srgbClr val="902581"/>
                </a:solidFill>
                <a:effectLst/>
                <a:uLnTx/>
                <a:uFillTx/>
                <a:latin typeface="Calibri"/>
                <a:cs typeface="Calibri"/>
              </a:rPr>
              <a:t>Located</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in</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Hamann</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Building,</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8th</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Floor</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(old</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Hospital C</a:t>
            </a:r>
            <a:r>
              <a:rPr kumimoji="0" sz="1200" b="0" i="0" u="none" strike="noStrike" kern="0" cap="none" spc="-10" normalizeH="0" baseline="0" noProof="0" dirty="0">
                <a:ln>
                  <a:noFill/>
                </a:ln>
                <a:solidFill>
                  <a:srgbClr val="902581"/>
                </a:solidFill>
                <a:effectLst/>
                <a:uLnTx/>
                <a:uFillTx/>
                <a:latin typeface="Calibri"/>
                <a:cs typeface="Calibri"/>
              </a:rPr>
              <a:t> elevators)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200" b="1" i="0" u="none" strike="noStrike" kern="0" cap="none" spc="-20" normalizeH="0" baseline="0" noProof="0" dirty="0">
                <a:ln>
                  <a:noFill/>
                </a:ln>
                <a:solidFill>
                  <a:srgbClr val="902581"/>
                </a:solidFill>
                <a:effectLst/>
                <a:uLnTx/>
                <a:uFillTx/>
                <a:latin typeface="Calibri"/>
                <a:cs typeface="Calibri"/>
              </a:rPr>
              <a:t>Team:</a:t>
            </a:r>
            <a:r>
              <a:rPr kumimoji="0" sz="1200" b="1" i="0"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Michelle</a:t>
            </a:r>
            <a:r>
              <a:rPr kumimoji="0" sz="1200" b="0" i="1" u="none" strike="noStrike" kern="0" cap="none" spc="-2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Cook,</a:t>
            </a:r>
            <a:r>
              <a:rPr kumimoji="0" sz="1200" b="0" i="1"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10" normalizeH="0" baseline="0" noProof="0" dirty="0">
                <a:ln>
                  <a:noFill/>
                </a:ln>
                <a:solidFill>
                  <a:srgbClr val="902581"/>
                </a:solidFill>
                <a:effectLst/>
                <a:uLnTx/>
                <a:uFillTx/>
                <a:latin typeface="Calibri"/>
                <a:cs typeface="Calibri"/>
              </a:rPr>
              <a:t>LISW-</a:t>
            </a:r>
            <a:r>
              <a:rPr kumimoji="0" sz="1200" b="0" i="1" u="none" strike="noStrike" kern="0" cap="none" spc="0" normalizeH="0" baseline="0" noProof="0" dirty="0">
                <a:ln>
                  <a:noFill/>
                </a:ln>
                <a:solidFill>
                  <a:srgbClr val="902581"/>
                </a:solidFill>
                <a:effectLst/>
                <a:uLnTx/>
                <a:uFillTx/>
                <a:latin typeface="Calibri"/>
                <a:cs typeface="Calibri"/>
              </a:rPr>
              <a:t>S</a:t>
            </a:r>
            <a:r>
              <a:rPr kumimoji="0" sz="1200" b="0" i="1" u="none" strike="noStrike" kern="0" cap="none" spc="-30"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t>
            </a:r>
            <a:r>
              <a:rPr kumimoji="0" sz="1200" b="0" i="1" u="none" strike="noStrike" kern="0" cap="none" spc="-10"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Kristi</a:t>
            </a:r>
            <a:r>
              <a:rPr kumimoji="0" sz="1200" b="0" i="1" u="none" strike="noStrike" kern="0" cap="none" spc="-15" normalizeH="0" baseline="0" noProof="0" dirty="0">
                <a:ln>
                  <a:noFill/>
                </a:ln>
                <a:solidFill>
                  <a:srgbClr val="902581"/>
                </a:solidFill>
                <a:effectLst/>
                <a:uLnTx/>
                <a:uFillTx/>
                <a:latin typeface="Calibri"/>
                <a:cs typeface="Calibri"/>
              </a:rPr>
              <a:t> </a:t>
            </a:r>
            <a:r>
              <a:rPr kumimoji="0" sz="1200" b="0" i="1" u="none" strike="noStrike" kern="0" cap="none" spc="-10" normalizeH="0" baseline="0" noProof="0" dirty="0">
                <a:ln>
                  <a:noFill/>
                </a:ln>
                <a:solidFill>
                  <a:srgbClr val="902581"/>
                </a:solidFill>
                <a:effectLst/>
                <a:uLnTx/>
                <a:uFillTx/>
                <a:latin typeface="Calibri"/>
                <a:cs typeface="Calibri"/>
              </a:rPr>
              <a:t>Langshaw,</a:t>
            </a:r>
            <a:r>
              <a:rPr kumimoji="0" sz="1200" b="0" i="1" u="none" strike="noStrike" kern="0" cap="none" spc="0" normalizeH="0" baseline="0" noProof="0" dirty="0">
                <a:ln>
                  <a:noFill/>
                </a:ln>
                <a:solidFill>
                  <a:srgbClr val="902581"/>
                </a:solidFill>
                <a:effectLst/>
                <a:uLnTx/>
                <a:uFillTx/>
                <a:latin typeface="Calibri"/>
                <a:cs typeface="Calibri"/>
              </a:rPr>
              <a:t> </a:t>
            </a:r>
            <a:r>
              <a:rPr kumimoji="0" sz="1200" b="0" i="1" u="none" strike="noStrike" kern="0" cap="none" spc="-10" normalizeH="0" baseline="0" noProof="0" dirty="0">
                <a:ln>
                  <a:noFill/>
                </a:ln>
                <a:solidFill>
                  <a:srgbClr val="902581"/>
                </a:solidFill>
                <a:effectLst/>
                <a:uLnTx/>
                <a:uFillTx/>
                <a:latin typeface="Calibri"/>
                <a:cs typeface="Calibri"/>
              </a:rPr>
              <a:t>LISW-</a:t>
            </a:r>
            <a:r>
              <a:rPr kumimoji="0" sz="1200" b="0" i="1" u="none" strike="noStrike" kern="0" cap="none" spc="0" normalizeH="0" baseline="0" noProof="0" dirty="0">
                <a:ln>
                  <a:noFill/>
                </a:ln>
                <a:solidFill>
                  <a:srgbClr val="902581"/>
                </a:solidFill>
                <a:effectLst/>
                <a:uLnTx/>
                <a:uFillTx/>
                <a:latin typeface="Calibri"/>
                <a:cs typeface="Calibri"/>
              </a:rPr>
              <a:t>S</a:t>
            </a:r>
            <a:r>
              <a:rPr kumimoji="0" sz="1200" b="0" i="1" u="none" strike="noStrike" kern="0" cap="none" spc="-3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t>
            </a:r>
            <a:r>
              <a:rPr kumimoji="0" sz="1200" b="0" i="1"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Alison</a:t>
            </a:r>
            <a:r>
              <a:rPr kumimoji="0" sz="1200" b="0" i="1" u="none" strike="noStrike" kern="0" cap="none" spc="-15" normalizeH="0" baseline="0" noProof="0" dirty="0">
                <a:ln>
                  <a:noFill/>
                </a:ln>
                <a:solidFill>
                  <a:srgbClr val="902581"/>
                </a:solidFill>
                <a:effectLst/>
                <a:uLnTx/>
                <a:uFillTx/>
                <a:latin typeface="Calibri"/>
                <a:cs typeface="Calibri"/>
              </a:rPr>
              <a:t> </a:t>
            </a:r>
            <a:r>
              <a:rPr kumimoji="0" sz="1200" b="0" i="1" u="none" strike="noStrike" kern="0" cap="none" spc="-10" normalizeH="0" baseline="0" noProof="0" dirty="0">
                <a:ln>
                  <a:noFill/>
                </a:ln>
                <a:solidFill>
                  <a:srgbClr val="902581"/>
                </a:solidFill>
                <a:effectLst/>
                <a:uLnTx/>
                <a:uFillTx/>
                <a:latin typeface="Calibri"/>
                <a:cs typeface="Calibri"/>
              </a:rPr>
              <a:t>Jakubowski,</a:t>
            </a:r>
            <a:r>
              <a:rPr kumimoji="0" sz="1200" b="0" i="1" u="none" strike="noStrike" kern="0" cap="none" spc="10" normalizeH="0" baseline="0" noProof="0" dirty="0">
                <a:ln>
                  <a:noFill/>
                </a:ln>
                <a:solidFill>
                  <a:srgbClr val="902581"/>
                </a:solidFill>
                <a:effectLst/>
                <a:uLnTx/>
                <a:uFillTx/>
                <a:latin typeface="Calibri"/>
                <a:cs typeface="Calibri"/>
              </a:rPr>
              <a:t> </a:t>
            </a:r>
            <a:r>
              <a:rPr kumimoji="0" sz="1200" b="0" i="1" u="none" strike="noStrike" kern="0" cap="none" spc="-10" normalizeH="0" baseline="0" noProof="0" dirty="0">
                <a:ln>
                  <a:noFill/>
                </a:ln>
                <a:solidFill>
                  <a:srgbClr val="902581"/>
                </a:solidFill>
                <a:effectLst/>
                <a:uLnTx/>
                <a:uFillTx/>
                <a:latin typeface="Calibri"/>
                <a:cs typeface="Calibri"/>
              </a:rPr>
              <a:t>LISW-</a:t>
            </a:r>
            <a:r>
              <a:rPr kumimoji="0" sz="1200" b="0" i="1" u="none" strike="noStrike" kern="0" cap="none" spc="0" normalizeH="0" baseline="0" noProof="0" dirty="0">
                <a:ln>
                  <a:noFill/>
                </a:ln>
                <a:solidFill>
                  <a:srgbClr val="902581"/>
                </a:solidFill>
                <a:effectLst/>
                <a:uLnTx/>
                <a:uFillTx/>
                <a:latin typeface="Calibri"/>
                <a:cs typeface="Calibri"/>
              </a:rPr>
              <a:t>S</a:t>
            </a:r>
            <a:r>
              <a:rPr kumimoji="0" sz="1200" b="0" i="1" u="none" strike="noStrike" kern="0" cap="none" spc="-30"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t>
            </a:r>
            <a:r>
              <a:rPr kumimoji="0" sz="1200" b="0" i="1" u="none" strike="noStrike" kern="0" cap="none" spc="-10"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Dan</a:t>
            </a:r>
            <a:r>
              <a:rPr kumimoji="0" sz="1200" b="0" i="1" u="none" strike="noStrike" kern="0" cap="none" spc="-10" normalizeH="0" baseline="0" noProof="0" dirty="0">
                <a:ln>
                  <a:noFill/>
                </a:ln>
                <a:solidFill>
                  <a:srgbClr val="902581"/>
                </a:solidFill>
                <a:effectLst/>
                <a:uLnTx/>
                <a:uFillTx/>
                <a:latin typeface="Calibri"/>
                <a:cs typeface="Calibri"/>
              </a:rPr>
              <a:t> Pacetti,</a:t>
            </a:r>
            <a:r>
              <a:rPr kumimoji="0" sz="1200" b="0" i="1" u="none" strike="noStrike" kern="0" cap="none" spc="-20"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LSW</a:t>
            </a:r>
            <a:r>
              <a:rPr kumimoji="0" sz="1200" b="0" i="1" u="none" strike="noStrike" kern="0" cap="none" spc="-1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t>
            </a:r>
            <a:r>
              <a:rPr kumimoji="0" sz="1200" b="0" i="1"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Scott</a:t>
            </a:r>
            <a:r>
              <a:rPr kumimoji="0" sz="1200" b="0" i="1" u="none" strike="noStrike" kern="0" cap="none" spc="-2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Sabiers, </a:t>
            </a:r>
            <a:r>
              <a:rPr kumimoji="0" sz="1200" b="0" i="1" u="none" strike="noStrike" kern="0" cap="none" spc="-10" normalizeH="0" baseline="0" noProof="0" dirty="0">
                <a:ln>
                  <a:noFill/>
                </a:ln>
                <a:solidFill>
                  <a:srgbClr val="902581"/>
                </a:solidFill>
                <a:effectLst/>
                <a:uLnTx/>
                <a:uFillTx/>
                <a:latin typeface="Calibri"/>
                <a:cs typeface="Calibri"/>
              </a:rPr>
              <a:t>LISW-</a:t>
            </a:r>
            <a:r>
              <a:rPr kumimoji="0" sz="1200" b="0" i="1" u="none" strike="noStrike" kern="0" cap="none" spc="0" normalizeH="0" baseline="0" noProof="0" dirty="0">
                <a:ln>
                  <a:noFill/>
                </a:ln>
                <a:solidFill>
                  <a:srgbClr val="902581"/>
                </a:solidFill>
                <a:effectLst/>
                <a:uLnTx/>
                <a:uFillTx/>
                <a:latin typeface="Calibri"/>
                <a:cs typeface="Calibri"/>
              </a:rPr>
              <a:t>S</a:t>
            </a:r>
            <a:r>
              <a:rPr kumimoji="0" sz="1200" b="0" i="1" u="none" strike="noStrike" kern="0" cap="none" spc="-3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a:t>
            </a:r>
            <a:r>
              <a:rPr kumimoji="0" sz="1200" b="0" i="1"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0" normalizeH="0" baseline="0" noProof="0" dirty="0">
                <a:ln>
                  <a:noFill/>
                </a:ln>
                <a:solidFill>
                  <a:srgbClr val="902581"/>
                </a:solidFill>
                <a:effectLst/>
                <a:uLnTx/>
                <a:uFillTx/>
                <a:latin typeface="Calibri"/>
                <a:cs typeface="Calibri"/>
              </a:rPr>
              <a:t>Danielle</a:t>
            </a:r>
            <a:r>
              <a:rPr kumimoji="0" sz="1200" b="0" i="1" u="none" strike="noStrike" kern="0" cap="none" spc="-10" normalizeH="0" baseline="0" noProof="0" dirty="0">
                <a:ln>
                  <a:noFill/>
                </a:ln>
                <a:solidFill>
                  <a:srgbClr val="902581"/>
                </a:solidFill>
                <a:effectLst/>
                <a:uLnTx/>
                <a:uFillTx/>
                <a:latin typeface="Calibri"/>
                <a:cs typeface="Calibri"/>
              </a:rPr>
              <a:t> Warren,</a:t>
            </a:r>
            <a:r>
              <a:rPr kumimoji="0" sz="1200" b="0" i="1" u="none" strike="noStrike" kern="0" cap="none" spc="-5" normalizeH="0" baseline="0" noProof="0" dirty="0">
                <a:ln>
                  <a:noFill/>
                </a:ln>
                <a:solidFill>
                  <a:srgbClr val="902581"/>
                </a:solidFill>
                <a:effectLst/>
                <a:uLnTx/>
                <a:uFillTx/>
                <a:latin typeface="Calibri"/>
                <a:cs typeface="Calibri"/>
              </a:rPr>
              <a:t> </a:t>
            </a:r>
            <a:r>
              <a:rPr kumimoji="0" sz="1200" b="0" i="1" u="none" strike="noStrike" kern="0" cap="none" spc="-20" normalizeH="0" baseline="0" noProof="0" dirty="0">
                <a:ln>
                  <a:noFill/>
                </a:ln>
                <a:solidFill>
                  <a:srgbClr val="902581"/>
                </a:solidFill>
                <a:effectLst/>
                <a:uLnTx/>
                <a:uFillTx/>
                <a:latin typeface="Calibri"/>
                <a:cs typeface="Calibri"/>
              </a:rPr>
              <a:t>LISW</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55244" marR="0" lvl="0" indent="0" defTabSz="914400" eaLnBrk="1" fontAlgn="auto" latinLnBrk="0" hangingPunct="1">
              <a:lnSpc>
                <a:spcPct val="100000"/>
              </a:lnSpc>
              <a:spcBef>
                <a:spcPts val="1105"/>
              </a:spcBef>
              <a:spcAft>
                <a:spcPts val="0"/>
              </a:spcAft>
              <a:buClrTx/>
              <a:buSzTx/>
              <a:buFontTx/>
              <a:buNone/>
              <a:tabLst/>
              <a:defRPr/>
            </a:pPr>
            <a:r>
              <a:rPr kumimoji="0" sz="1400" b="1" i="0" u="none" strike="noStrike" kern="0" cap="none" spc="0" normalizeH="0" baseline="0" noProof="0" dirty="0">
                <a:ln>
                  <a:noFill/>
                </a:ln>
                <a:solidFill>
                  <a:srgbClr val="282B6E"/>
                </a:solidFill>
                <a:effectLst/>
                <a:uLnTx/>
                <a:uFillTx/>
                <a:latin typeface="Calibri"/>
                <a:cs typeface="Calibri"/>
              </a:rPr>
              <a:t>Medical</a:t>
            </a:r>
            <a:r>
              <a:rPr kumimoji="0" sz="1400" b="1" i="0" u="none" strike="noStrike" kern="0" cap="none" spc="-10" normalizeH="0" baseline="0" noProof="0" dirty="0">
                <a:ln>
                  <a:noFill/>
                </a:ln>
                <a:solidFill>
                  <a:srgbClr val="282B6E"/>
                </a:solidFill>
                <a:effectLst/>
                <a:uLnTx/>
                <a:uFillTx/>
                <a:latin typeface="Calibri"/>
                <a:cs typeface="Calibri"/>
              </a:rPr>
              <a:t> </a:t>
            </a:r>
            <a:r>
              <a:rPr kumimoji="0" sz="1400" b="1" i="0" u="none" strike="noStrike" kern="0" cap="none" spc="-20" normalizeH="0" baseline="0" noProof="0" dirty="0">
                <a:ln>
                  <a:noFill/>
                </a:ln>
                <a:solidFill>
                  <a:srgbClr val="282B6E"/>
                </a:solidFill>
                <a:effectLst/>
                <a:uLnTx/>
                <a:uFillTx/>
                <a:latin typeface="Calibri"/>
                <a:cs typeface="Calibri"/>
              </a:rPr>
              <a:t>Transportation</a:t>
            </a:r>
            <a:r>
              <a:rPr kumimoji="0" sz="1400" b="1" i="0" u="none" strike="noStrike" kern="0" cap="none" spc="-45" normalizeH="0" baseline="0" noProof="0" dirty="0">
                <a:ln>
                  <a:noFill/>
                </a:ln>
                <a:solidFill>
                  <a:srgbClr val="282B6E"/>
                </a:solidFill>
                <a:effectLst/>
                <a:uLnTx/>
                <a:uFillTx/>
                <a:latin typeface="Calibri"/>
                <a:cs typeface="Calibri"/>
              </a:rPr>
              <a:t> </a:t>
            </a:r>
            <a:r>
              <a:rPr kumimoji="0" sz="1400" b="1" i="0" u="none" strike="noStrike" kern="0" cap="none" spc="0" normalizeH="0" baseline="0" noProof="0" dirty="0">
                <a:ln>
                  <a:noFill/>
                </a:ln>
                <a:solidFill>
                  <a:srgbClr val="282B6E"/>
                </a:solidFill>
                <a:effectLst/>
                <a:uLnTx/>
                <a:uFillTx/>
                <a:latin typeface="Calibri"/>
                <a:cs typeface="Calibri"/>
              </a:rPr>
              <a:t>(Part</a:t>
            </a:r>
            <a:r>
              <a:rPr kumimoji="0" sz="1400" b="1" i="0" u="none" strike="noStrike" kern="0" cap="none" spc="-10" normalizeH="0" baseline="0" noProof="0" dirty="0">
                <a:ln>
                  <a:noFill/>
                </a:ln>
                <a:solidFill>
                  <a:srgbClr val="282B6E"/>
                </a:solidFill>
                <a:effectLst/>
                <a:uLnTx/>
                <a:uFillTx/>
                <a:latin typeface="Calibri"/>
                <a:cs typeface="Calibri"/>
              </a:rPr>
              <a:t> </a:t>
            </a:r>
            <a:r>
              <a:rPr kumimoji="0" sz="1400" b="1" i="0" u="none" strike="noStrike" kern="0" cap="none" spc="-25" normalizeH="0" baseline="0" noProof="0" dirty="0">
                <a:ln>
                  <a:noFill/>
                </a:ln>
                <a:solidFill>
                  <a:srgbClr val="282B6E"/>
                </a:solidFill>
                <a:effectLst/>
                <a:uLnTx/>
                <a:uFillTx/>
                <a:latin typeface="Calibri"/>
                <a:cs typeface="Calibri"/>
              </a:rPr>
              <a:t>A)</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41630" marR="0" lvl="0" indent="-286385" defTabSz="914400" eaLnBrk="1" fontAlgn="auto" latinLnBrk="0" hangingPunct="1">
              <a:lnSpc>
                <a:spcPct val="100000"/>
              </a:lnSpc>
              <a:spcBef>
                <a:spcPts val="20"/>
              </a:spcBef>
              <a:spcAft>
                <a:spcPts val="0"/>
              </a:spcAft>
              <a:buClrTx/>
              <a:buSzTx/>
              <a:buFont typeface="Wingdings"/>
              <a:buChar char=""/>
              <a:tabLst>
                <a:tab pos="341630" algn="l"/>
              </a:tabLst>
              <a:defRPr/>
            </a:pPr>
            <a:r>
              <a:rPr kumimoji="0" sz="1200" b="0" i="0" u="none" strike="noStrike" kern="0" cap="none" spc="0" normalizeH="0" baseline="0" noProof="0" dirty="0">
                <a:ln>
                  <a:noFill/>
                </a:ln>
                <a:solidFill>
                  <a:srgbClr val="282B6E"/>
                </a:solidFill>
                <a:effectLst/>
                <a:uLnTx/>
                <a:uFillTx/>
                <a:latin typeface="Calibri"/>
                <a:cs typeface="Calibri"/>
              </a:rPr>
              <a:t>Bus</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tickets, </a:t>
            </a:r>
            <a:r>
              <a:rPr kumimoji="0" sz="1200" b="0" i="0" u="none" strike="noStrike" kern="0" cap="none" spc="-35" normalizeH="0" baseline="0" noProof="0" dirty="0">
                <a:ln>
                  <a:noFill/>
                </a:ln>
                <a:solidFill>
                  <a:srgbClr val="282B6E"/>
                </a:solidFill>
                <a:effectLst/>
                <a:uLnTx/>
                <a:uFillTx/>
                <a:latin typeface="Calibri"/>
                <a:cs typeface="Calibri"/>
              </a:rPr>
              <a:t>RTA</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Discount</a:t>
            </a:r>
            <a:r>
              <a:rPr kumimoji="0" sz="1200" b="0" i="0" u="none" strike="noStrike" kern="0" cap="none" spc="-3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Fare</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vouchers,</a:t>
            </a:r>
            <a:r>
              <a:rPr kumimoji="0" sz="1200" b="0" i="0" u="none" strike="noStrike" kern="0" cap="none" spc="-3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gas</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cards</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for</a:t>
            </a:r>
            <a:r>
              <a:rPr kumimoji="0" sz="1200" b="0" i="0" u="none" strike="noStrike" kern="0" cap="none" spc="-4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Part</a:t>
            </a:r>
            <a:r>
              <a:rPr kumimoji="0" sz="1200" b="0" i="0" u="none" strike="noStrike" kern="0" cap="none" spc="-2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eligible</a:t>
            </a:r>
            <a:r>
              <a:rPr kumimoji="0" sz="1200" b="0" i="0" u="none" strike="noStrike" kern="0" cap="none" spc="-40"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individuals</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1630" marR="0" lvl="0" indent="-286385" defTabSz="914400" eaLnBrk="1" fontAlgn="auto" latinLnBrk="0" hangingPunct="1">
              <a:lnSpc>
                <a:spcPct val="100000"/>
              </a:lnSpc>
              <a:spcBef>
                <a:spcPts val="0"/>
              </a:spcBef>
              <a:spcAft>
                <a:spcPts val="0"/>
              </a:spcAft>
              <a:buClrTx/>
              <a:buSzTx/>
              <a:buFont typeface="Wingdings"/>
              <a:buChar char=""/>
              <a:tabLst>
                <a:tab pos="341630" algn="l"/>
              </a:tabLst>
              <a:defRPr/>
            </a:pPr>
            <a:r>
              <a:rPr kumimoji="0" sz="1200" b="0" i="0" u="none" strike="noStrike" kern="0" cap="none" spc="0" normalizeH="0" baseline="0" noProof="0" dirty="0">
                <a:ln>
                  <a:noFill/>
                </a:ln>
                <a:solidFill>
                  <a:srgbClr val="282B6E"/>
                </a:solidFill>
                <a:effectLst/>
                <a:uLnTx/>
                <a:uFillTx/>
                <a:latin typeface="Calibri"/>
                <a:cs typeface="Calibri"/>
              </a:rPr>
              <a:t>Lyft</a:t>
            </a:r>
            <a:r>
              <a:rPr kumimoji="0" sz="1200" b="0" i="0" u="none" strike="noStrike" kern="0" cap="none" spc="-20"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is</a:t>
            </a:r>
            <a:r>
              <a:rPr kumimoji="0" sz="1200" b="0" i="0" u="none" strike="noStrike" kern="0" cap="none" spc="-15" normalizeH="0" baseline="0" noProof="0" dirty="0">
                <a:ln>
                  <a:noFill/>
                </a:ln>
                <a:solidFill>
                  <a:srgbClr val="282B6E"/>
                </a:solidFill>
                <a:effectLst/>
                <a:uLnTx/>
                <a:uFillTx/>
                <a:latin typeface="Calibri"/>
                <a:cs typeface="Calibri"/>
              </a:rPr>
              <a:t> </a:t>
            </a:r>
            <a:r>
              <a:rPr kumimoji="0" sz="1200" b="0" i="0" u="none" strike="noStrike" kern="0" cap="none" spc="0" normalizeH="0" baseline="0" noProof="0" dirty="0">
                <a:ln>
                  <a:noFill/>
                </a:ln>
                <a:solidFill>
                  <a:srgbClr val="282B6E"/>
                </a:solidFill>
                <a:effectLst/>
                <a:uLnTx/>
                <a:uFillTx/>
                <a:latin typeface="Calibri"/>
                <a:cs typeface="Calibri"/>
              </a:rPr>
              <a:t>a</a:t>
            </a:r>
            <a:r>
              <a:rPr kumimoji="0" sz="1200" b="0" i="0" u="none" strike="noStrike" kern="0" cap="none" spc="-10" normalizeH="0" baseline="0" noProof="0" dirty="0">
                <a:ln>
                  <a:noFill/>
                </a:ln>
                <a:solidFill>
                  <a:srgbClr val="282B6E"/>
                </a:solidFill>
                <a:effectLst/>
                <a:uLnTx/>
                <a:uFillTx/>
                <a:latin typeface="Calibri"/>
                <a:cs typeface="Calibri"/>
              </a:rPr>
              <a:t> last-</a:t>
            </a:r>
            <a:r>
              <a:rPr kumimoji="0" sz="1200" b="0" i="0" u="none" strike="noStrike" kern="0" cap="none" spc="0" normalizeH="0" baseline="0" noProof="0" dirty="0">
                <a:ln>
                  <a:noFill/>
                </a:ln>
                <a:solidFill>
                  <a:srgbClr val="282B6E"/>
                </a:solidFill>
                <a:effectLst/>
                <a:uLnTx/>
                <a:uFillTx/>
                <a:latin typeface="Calibri"/>
                <a:cs typeface="Calibri"/>
              </a:rPr>
              <a:t>resort</a:t>
            </a:r>
            <a:r>
              <a:rPr kumimoji="0" sz="1200" b="0" i="0" u="none" strike="noStrike" kern="0" cap="none" spc="-45" normalizeH="0" baseline="0" noProof="0" dirty="0">
                <a:ln>
                  <a:noFill/>
                </a:ln>
                <a:solidFill>
                  <a:srgbClr val="282B6E"/>
                </a:solidFill>
                <a:effectLst/>
                <a:uLnTx/>
                <a:uFillTx/>
                <a:latin typeface="Calibri"/>
                <a:cs typeface="Calibri"/>
              </a:rPr>
              <a:t> </a:t>
            </a:r>
            <a:r>
              <a:rPr kumimoji="0" sz="1200" b="0" i="0" u="none" strike="noStrike" kern="0" cap="none" spc="-10" normalizeH="0" baseline="0" noProof="0" dirty="0">
                <a:ln>
                  <a:noFill/>
                </a:ln>
                <a:solidFill>
                  <a:srgbClr val="282B6E"/>
                </a:solidFill>
                <a:effectLst/>
                <a:uLnTx/>
                <a:uFillTx/>
                <a:latin typeface="Calibri"/>
                <a:cs typeface="Calibri"/>
              </a:rPr>
              <a:t>option</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55880" marR="0" lvl="0" indent="0" defTabSz="914400" eaLnBrk="1" fontAlgn="auto" latinLnBrk="0" hangingPunct="1">
              <a:lnSpc>
                <a:spcPct val="100000"/>
              </a:lnSpc>
              <a:spcBef>
                <a:spcPts val="505"/>
              </a:spcBef>
              <a:spcAft>
                <a:spcPts val="0"/>
              </a:spcAft>
              <a:buClrTx/>
              <a:buSzTx/>
              <a:buFontTx/>
              <a:buNone/>
              <a:tabLst/>
              <a:defRPr/>
            </a:pPr>
            <a:r>
              <a:rPr kumimoji="0" sz="1400" b="1" i="0" u="none" strike="noStrike" kern="0" cap="none" spc="-10" normalizeH="0" baseline="0" noProof="0" dirty="0">
                <a:ln>
                  <a:noFill/>
                </a:ln>
                <a:solidFill>
                  <a:srgbClr val="902581"/>
                </a:solidFill>
                <a:effectLst/>
                <a:uLnTx/>
                <a:uFillTx/>
                <a:latin typeface="Calibri"/>
                <a:cs typeface="Calibri"/>
              </a:rPr>
              <a:t>Emergency</a:t>
            </a:r>
            <a:r>
              <a:rPr kumimoji="0" sz="1400" b="1" i="0" u="none" strike="noStrike" kern="0" cap="none" spc="-30" normalizeH="0" baseline="0" noProof="0" dirty="0">
                <a:ln>
                  <a:noFill/>
                </a:ln>
                <a:solidFill>
                  <a:srgbClr val="902581"/>
                </a:solidFill>
                <a:effectLst/>
                <a:uLnTx/>
                <a:uFillTx/>
                <a:latin typeface="Calibri"/>
                <a:cs typeface="Calibri"/>
              </a:rPr>
              <a:t> </a:t>
            </a:r>
            <a:r>
              <a:rPr kumimoji="0" sz="1400" b="1" i="0" u="none" strike="noStrike" kern="0" cap="none" spc="0" normalizeH="0" baseline="0" noProof="0" dirty="0">
                <a:ln>
                  <a:noFill/>
                </a:ln>
                <a:solidFill>
                  <a:srgbClr val="902581"/>
                </a:solidFill>
                <a:effectLst/>
                <a:uLnTx/>
                <a:uFillTx/>
                <a:latin typeface="Calibri"/>
                <a:cs typeface="Calibri"/>
              </a:rPr>
              <a:t>Financial</a:t>
            </a:r>
            <a:r>
              <a:rPr kumimoji="0" sz="1400" b="1" i="0" u="none" strike="noStrike" kern="0" cap="none" spc="-35" normalizeH="0" baseline="0" noProof="0" dirty="0">
                <a:ln>
                  <a:noFill/>
                </a:ln>
                <a:solidFill>
                  <a:srgbClr val="902581"/>
                </a:solidFill>
                <a:effectLst/>
                <a:uLnTx/>
                <a:uFillTx/>
                <a:latin typeface="Calibri"/>
                <a:cs typeface="Calibri"/>
              </a:rPr>
              <a:t> </a:t>
            </a:r>
            <a:r>
              <a:rPr kumimoji="0" sz="1400" b="1" i="0" u="none" strike="noStrike" kern="0" cap="none" spc="-10" normalizeH="0" baseline="0" noProof="0" dirty="0">
                <a:ln>
                  <a:noFill/>
                </a:ln>
                <a:solidFill>
                  <a:srgbClr val="902581"/>
                </a:solidFill>
                <a:effectLst/>
                <a:uLnTx/>
                <a:uFillTx/>
                <a:latin typeface="Calibri"/>
                <a:cs typeface="Calibri"/>
              </a:rPr>
              <a:t>Assistance</a:t>
            </a:r>
            <a:r>
              <a:rPr kumimoji="0" sz="1400" b="1" i="0" u="none" strike="noStrike" kern="0" cap="none" spc="-30" normalizeH="0" baseline="0" noProof="0" dirty="0">
                <a:ln>
                  <a:noFill/>
                </a:ln>
                <a:solidFill>
                  <a:srgbClr val="902581"/>
                </a:solidFill>
                <a:effectLst/>
                <a:uLnTx/>
                <a:uFillTx/>
                <a:latin typeface="Calibri"/>
                <a:cs typeface="Calibri"/>
              </a:rPr>
              <a:t> </a:t>
            </a:r>
            <a:r>
              <a:rPr kumimoji="0" sz="1400" b="1" i="0" u="none" strike="noStrike" kern="0" cap="none" spc="0" normalizeH="0" baseline="0" noProof="0" dirty="0">
                <a:ln>
                  <a:noFill/>
                </a:ln>
                <a:solidFill>
                  <a:srgbClr val="902581"/>
                </a:solidFill>
                <a:effectLst/>
                <a:uLnTx/>
                <a:uFillTx/>
                <a:latin typeface="Calibri"/>
                <a:cs typeface="Calibri"/>
              </a:rPr>
              <a:t>(Part</a:t>
            </a:r>
            <a:r>
              <a:rPr kumimoji="0" sz="1400" b="1" i="0" u="none" strike="noStrike" kern="0" cap="none" spc="-10" normalizeH="0" baseline="0" noProof="0" dirty="0">
                <a:ln>
                  <a:noFill/>
                </a:ln>
                <a:solidFill>
                  <a:srgbClr val="902581"/>
                </a:solidFill>
                <a:effectLst/>
                <a:uLnTx/>
                <a:uFillTx/>
                <a:latin typeface="Calibri"/>
                <a:cs typeface="Calibri"/>
              </a:rPr>
              <a:t> </a:t>
            </a:r>
            <a:r>
              <a:rPr kumimoji="0" sz="1400" b="1" i="0" u="none" strike="noStrike" kern="0" cap="none" spc="-25" normalizeH="0" baseline="0" noProof="0" dirty="0">
                <a:ln>
                  <a:noFill/>
                </a:ln>
                <a:solidFill>
                  <a:srgbClr val="902581"/>
                </a:solidFill>
                <a:effectLst/>
                <a:uLnTx/>
                <a:uFillTx/>
                <a:latin typeface="Calibri"/>
                <a:cs typeface="Calibri"/>
              </a:rPr>
              <a:t>A)</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20"/>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902581"/>
                </a:solidFill>
                <a:effectLst/>
                <a:uLnTx/>
                <a:uFillTx/>
                <a:latin typeface="Calibri"/>
                <a:cs typeface="Calibri"/>
              </a:rPr>
              <a:t>Medication</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vouchers</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are</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used</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as</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last</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resort</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for</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same-</a:t>
            </a:r>
            <a:r>
              <a:rPr kumimoji="0" sz="1200" b="0" i="0" u="none" strike="noStrike" kern="0" cap="none" spc="0" normalizeH="0" baseline="0" noProof="0" dirty="0">
                <a:ln>
                  <a:noFill/>
                </a:ln>
                <a:solidFill>
                  <a:srgbClr val="902581"/>
                </a:solidFill>
                <a:effectLst/>
                <a:uLnTx/>
                <a:uFillTx/>
                <a:latin typeface="Calibri"/>
                <a:cs typeface="Calibri"/>
              </a:rPr>
              <a:t>day</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fills</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at</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MetroHealth</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Pharmacy</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location</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942340" lvl="0" indent="-287020" defTabSz="914400" eaLnBrk="1" fontAlgn="auto" latinLnBrk="0" hangingPunct="1">
              <a:lnSpc>
                <a:spcPct val="100000"/>
              </a:lnSpc>
              <a:spcBef>
                <a:spcPts val="0"/>
              </a:spcBef>
              <a:spcAft>
                <a:spcPts val="0"/>
              </a:spcAft>
              <a:buClrTx/>
              <a:buSzTx/>
              <a:buFont typeface="Wingdings"/>
              <a:buChar char=""/>
              <a:tabLst>
                <a:tab pos="342265" algn="l"/>
              </a:tabLst>
              <a:defRPr/>
            </a:pPr>
            <a:r>
              <a:rPr kumimoji="0" sz="1200" b="0" i="0" u="none" strike="noStrike" kern="0" cap="none" spc="-10" normalizeH="0" baseline="0" noProof="0" dirty="0">
                <a:ln>
                  <a:noFill/>
                </a:ln>
                <a:solidFill>
                  <a:srgbClr val="902581"/>
                </a:solidFill>
                <a:effectLst/>
                <a:uLnTx/>
                <a:uFillTx/>
                <a:latin typeface="Calibri"/>
                <a:cs typeface="Calibri"/>
              </a:rPr>
              <a:t>Medicaid/Medicare,</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Marketplace,</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Pharmaceutical</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Assistance</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Programs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20" normalizeH="0" baseline="0" noProof="0" dirty="0">
                <a:ln>
                  <a:noFill/>
                </a:ln>
                <a:solidFill>
                  <a:srgbClr val="902581"/>
                </a:solidFill>
                <a:effectLst/>
                <a:uLnTx/>
                <a:uFillTx/>
                <a:latin typeface="Calibri"/>
                <a:cs typeface="Calibri"/>
              </a:rPr>
              <a:t>(PAPs)</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&amp;</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OHDAP</a:t>
            </a:r>
            <a:r>
              <a:rPr kumimoji="0" sz="1200" b="0" i="0" u="none" strike="noStrike" kern="0" cap="none" spc="4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provide</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patients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with</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long-</a:t>
            </a:r>
            <a:r>
              <a:rPr kumimoji="0" sz="1200" b="0" i="0" u="none" strike="noStrike" kern="0" cap="none" spc="0" normalizeH="0" baseline="0" noProof="0" dirty="0">
                <a:ln>
                  <a:noFill/>
                </a:ln>
                <a:solidFill>
                  <a:srgbClr val="902581"/>
                </a:solidFill>
                <a:effectLst/>
                <a:uLnTx/>
                <a:uFillTx/>
                <a:latin typeface="Calibri"/>
                <a:cs typeface="Calibri"/>
              </a:rPr>
              <a:t>term</a:t>
            </a:r>
            <a:r>
              <a:rPr kumimoji="0" sz="1200" b="0" i="0" u="none" strike="noStrike" kern="0" cap="none" spc="-15"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prescription assistance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342265" marR="0" lvl="0" indent="-286385" defTabSz="914400" eaLnBrk="1" fontAlgn="auto" latinLnBrk="0" hangingPunct="1">
              <a:lnSpc>
                <a:spcPct val="100000"/>
              </a:lnSpc>
              <a:spcBef>
                <a:spcPts val="0"/>
              </a:spcBef>
              <a:spcAft>
                <a:spcPts val="0"/>
              </a:spcAft>
              <a:buClrTx/>
              <a:buSzTx/>
              <a:buFont typeface="Wingdings"/>
              <a:buChar char=""/>
              <a:tabLst>
                <a:tab pos="342265" algn="l"/>
              </a:tabLst>
              <a:defRPr/>
            </a:pPr>
            <a:r>
              <a:rPr kumimoji="0" sz="1200" b="0" i="0" u="none" strike="noStrike" kern="0" cap="none" spc="0" normalizeH="0" baseline="0" noProof="0" dirty="0">
                <a:ln>
                  <a:noFill/>
                </a:ln>
                <a:solidFill>
                  <a:srgbClr val="902581"/>
                </a:solidFill>
                <a:effectLst/>
                <a:uLnTx/>
                <a:uFillTx/>
                <a:latin typeface="Calibri"/>
                <a:cs typeface="Calibri"/>
              </a:rPr>
              <a:t>Vision</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exams are</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available</a:t>
            </a:r>
            <a:r>
              <a:rPr kumimoji="0" sz="1200" b="0" i="0" u="none" strike="noStrike" kern="0" cap="none" spc="-3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through</a:t>
            </a:r>
            <a:r>
              <a:rPr kumimoji="0" sz="1200" b="0" i="0" u="none" strike="noStrike" kern="0" cap="none" spc="-5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Metro</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Ophthalmology;</a:t>
            </a:r>
            <a:r>
              <a:rPr kumimoji="0" sz="1200" b="0" i="0" u="none" strike="noStrike" kern="0" cap="none" spc="-4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glasses</a:t>
            </a:r>
            <a:r>
              <a:rPr kumimoji="0" sz="1200" b="0" i="0" u="none" strike="noStrike" kern="0" cap="none" spc="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vouchers</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can</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be</a:t>
            </a:r>
            <a:r>
              <a:rPr kumimoji="0" sz="1200" b="0" i="0" u="none" strike="noStrike" kern="0" cap="none" spc="-2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redeemed</a:t>
            </a:r>
            <a:r>
              <a:rPr kumimoji="0" sz="1200" b="0" i="0" u="none" strike="noStrike" kern="0" cap="none" spc="-4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at</a:t>
            </a:r>
            <a:r>
              <a:rPr kumimoji="0" sz="1200" b="0" i="0" u="none" strike="noStrike" kern="0" cap="none" spc="-25"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Geauga</a:t>
            </a:r>
            <a:r>
              <a:rPr kumimoji="0" sz="1200" b="0" i="0" u="none" strike="noStrike" kern="0" cap="none" spc="-10" normalizeH="0" baseline="0" noProof="0" dirty="0">
                <a:ln>
                  <a:noFill/>
                </a:ln>
                <a:solidFill>
                  <a:srgbClr val="902581"/>
                </a:solidFill>
                <a:effectLst/>
                <a:uLnTx/>
                <a:uFillTx/>
                <a:latin typeface="Calibri"/>
                <a:cs typeface="Calibri"/>
              </a:rPr>
              <a:t> </a:t>
            </a:r>
            <a:r>
              <a:rPr kumimoji="0" sz="1200" b="0" i="0" u="none" strike="noStrike" kern="0" cap="none" spc="0" normalizeH="0" baseline="0" noProof="0" dirty="0">
                <a:ln>
                  <a:noFill/>
                </a:ln>
                <a:solidFill>
                  <a:srgbClr val="902581"/>
                </a:solidFill>
                <a:effectLst/>
                <a:uLnTx/>
                <a:uFillTx/>
                <a:latin typeface="Calibri"/>
                <a:cs typeface="Calibri"/>
              </a:rPr>
              <a:t>Vision</a:t>
            </a:r>
            <a:r>
              <a:rPr kumimoji="0" sz="1200" b="0" i="0" u="none" strike="noStrike" kern="0" cap="none" spc="-30" normalizeH="0" baseline="0" noProof="0" dirty="0">
                <a:ln>
                  <a:noFill/>
                </a:ln>
                <a:solidFill>
                  <a:srgbClr val="902581"/>
                </a:solidFill>
                <a:effectLst/>
                <a:uLnTx/>
                <a:uFillTx/>
                <a:latin typeface="Calibri"/>
                <a:cs typeface="Calibri"/>
              </a:rPr>
              <a:t> </a:t>
            </a:r>
            <a:r>
              <a:rPr kumimoji="0" sz="1200" b="0" i="0" u="none" strike="noStrike" kern="0" cap="none" spc="-10" normalizeH="0" baseline="0" noProof="0" dirty="0">
                <a:ln>
                  <a:noFill/>
                </a:ln>
                <a:solidFill>
                  <a:srgbClr val="902581"/>
                </a:solidFill>
                <a:effectLst/>
                <a:uLnTx/>
                <a:uFillTx/>
                <a:latin typeface="Calibri"/>
                <a:cs typeface="Calibri"/>
              </a:rPr>
              <a:t>onsite</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13" name="object 13"/>
          <p:cNvPicPr/>
          <p:nvPr/>
        </p:nvPicPr>
        <p:blipFill>
          <a:blip r:embed="rId7" cstate="print"/>
          <a:stretch>
            <a:fillRect/>
          </a:stretch>
        </p:blipFill>
        <p:spPr>
          <a:xfrm>
            <a:off x="10613453" y="5304637"/>
            <a:ext cx="1237843" cy="760450"/>
          </a:xfrm>
          <a:prstGeom prst="rect">
            <a:avLst/>
          </a:prstGeom>
        </p:spPr>
      </p:pic>
      <p:sp>
        <p:nvSpPr>
          <p:cNvPr id="14" name="object 14"/>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101</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15" name="object 15"/>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16" name="object 16"/>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33925170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2709" rIns="0" bIns="0" rtlCol="0">
            <a:spAutoFit/>
          </a:bodyPr>
          <a:lstStyle/>
          <a:p>
            <a:pPr marL="366395">
              <a:lnSpc>
                <a:spcPct val="100000"/>
              </a:lnSpc>
              <a:spcBef>
                <a:spcPts val="95"/>
              </a:spcBef>
            </a:pPr>
            <a:r>
              <a:rPr spc="-10" dirty="0">
                <a:solidFill>
                  <a:srgbClr val="282B6E"/>
                </a:solidFill>
              </a:rPr>
              <a:t>SERVICES</a:t>
            </a:r>
          </a:p>
        </p:txBody>
      </p:sp>
      <p:pic>
        <p:nvPicPr>
          <p:cNvPr id="3" name="object 3"/>
          <p:cNvPicPr/>
          <p:nvPr/>
        </p:nvPicPr>
        <p:blipFill>
          <a:blip r:embed="rId2" cstate="print"/>
          <a:stretch>
            <a:fillRect/>
          </a:stretch>
        </p:blipFill>
        <p:spPr>
          <a:xfrm>
            <a:off x="2097163" y="822058"/>
            <a:ext cx="9519691" cy="49110"/>
          </a:xfrm>
          <a:prstGeom prst="rect">
            <a:avLst/>
          </a:prstGeom>
        </p:spPr>
      </p:pic>
      <p:sp>
        <p:nvSpPr>
          <p:cNvPr id="4" name="object 4"/>
          <p:cNvSpPr txBox="1"/>
          <p:nvPr/>
        </p:nvSpPr>
        <p:spPr>
          <a:xfrm>
            <a:off x="346795" y="1224376"/>
            <a:ext cx="7891145" cy="3463925"/>
          </a:xfrm>
          <a:prstGeom prst="rect">
            <a:avLst/>
          </a:prstGeom>
        </p:spPr>
        <p:txBody>
          <a:bodyPr vert="horz" wrap="square" lIns="0" tIns="12700" rIns="0" bIns="0" rtlCol="0">
            <a:spAutoFit/>
          </a:bodyPr>
          <a:lstStyle/>
          <a:p>
            <a:pPr marL="45085"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rgbClr val="282B6E"/>
                </a:solidFill>
                <a:effectLst/>
                <a:uLnTx/>
                <a:uFillTx/>
                <a:latin typeface="Calibri"/>
                <a:cs typeface="Calibri"/>
              </a:rPr>
              <a:t>Non-Medical</a:t>
            </a:r>
            <a:r>
              <a:rPr kumimoji="0" sz="1800" b="1" i="0" u="none" strike="noStrike" kern="0" cap="none" spc="-5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Case</a:t>
            </a:r>
            <a:r>
              <a:rPr kumimoji="0" sz="1800" b="1" i="0" u="none" strike="noStrike" kern="0" cap="none" spc="-8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Management</a:t>
            </a:r>
            <a:r>
              <a:rPr kumimoji="0" sz="1800" b="1" i="0" u="none" strike="noStrike" kern="0" cap="none" spc="-7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(Part</a:t>
            </a:r>
            <a:r>
              <a:rPr kumimoji="0" sz="1800" b="1" i="0" u="none" strike="noStrike" kern="0" cap="none" spc="-40" normalizeH="0" baseline="0" noProof="0" dirty="0">
                <a:ln>
                  <a:noFill/>
                </a:ln>
                <a:solidFill>
                  <a:srgbClr val="282B6E"/>
                </a:solidFill>
                <a:effectLst/>
                <a:uLnTx/>
                <a:uFillTx/>
                <a:latin typeface="Calibri"/>
                <a:cs typeface="Calibri"/>
              </a:rPr>
              <a:t> </a:t>
            </a:r>
            <a:r>
              <a:rPr kumimoji="0" sz="1800" b="1" i="0" u="none" strike="noStrike" kern="0" cap="none" spc="-25" normalizeH="0" baseline="0" noProof="0" dirty="0">
                <a:ln>
                  <a:noFill/>
                </a:ln>
                <a:solidFill>
                  <a:srgbClr val="282B6E"/>
                </a:solidFill>
                <a:effectLst/>
                <a:uLnTx/>
                <a:uFillTx/>
                <a:latin typeface="Calibri"/>
                <a:cs typeface="Calibri"/>
              </a:rPr>
              <a:t>A)</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331470" marR="0" lvl="0" indent="-286385" defTabSz="914400" eaLnBrk="1" fontAlgn="auto" latinLnBrk="0" hangingPunct="1">
              <a:lnSpc>
                <a:spcPct val="100000"/>
              </a:lnSpc>
              <a:spcBef>
                <a:spcPts val="20"/>
              </a:spcBef>
              <a:spcAft>
                <a:spcPts val="0"/>
              </a:spcAft>
              <a:buClrTx/>
              <a:buSzTx/>
              <a:buFont typeface="Wingdings"/>
              <a:buChar char=""/>
              <a:tabLst>
                <a:tab pos="331470" algn="l"/>
              </a:tabLst>
              <a:defRPr/>
            </a:pPr>
            <a:r>
              <a:rPr kumimoji="0" sz="1600" b="0" i="0" u="none" strike="noStrike" kern="0" cap="none" spc="0" normalizeH="0" baseline="0" noProof="0" dirty="0">
                <a:ln>
                  <a:noFill/>
                </a:ln>
                <a:solidFill>
                  <a:srgbClr val="282B6E"/>
                </a:solidFill>
                <a:effectLst/>
                <a:uLnTx/>
                <a:uFillTx/>
                <a:latin typeface="Calibri"/>
                <a:cs typeface="Calibri"/>
              </a:rPr>
              <a:t>Assists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patients</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obtaining</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maintaining</a:t>
            </a:r>
            <a:r>
              <a:rPr kumimoji="0" sz="1600" b="0" i="0" u="none" strike="noStrike" kern="0" cap="none" spc="-7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access</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Ryan</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White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eligibility</a:t>
            </a:r>
            <a:r>
              <a:rPr kumimoji="0" sz="1600" b="0" i="0" u="none" strike="noStrike" kern="0" cap="none" spc="-7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services</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31470" marR="0" lvl="0" indent="-286385" defTabSz="914400" eaLnBrk="1" fontAlgn="auto" latinLnBrk="0" hangingPunct="1">
              <a:lnSpc>
                <a:spcPct val="100000"/>
              </a:lnSpc>
              <a:spcBef>
                <a:spcPts val="0"/>
              </a:spcBef>
              <a:spcAft>
                <a:spcPts val="0"/>
              </a:spcAft>
              <a:buClrTx/>
              <a:buSzTx/>
              <a:buFont typeface="Wingdings"/>
              <a:buChar char=""/>
              <a:tabLst>
                <a:tab pos="331470" algn="l"/>
              </a:tabLst>
              <a:defRPr/>
            </a:pPr>
            <a:r>
              <a:rPr kumimoji="0" sz="1600" b="0" i="0" u="none" strike="noStrike" kern="0" cap="none" spc="0" normalizeH="0" baseline="0" noProof="0" dirty="0">
                <a:ln>
                  <a:noFill/>
                </a:ln>
                <a:solidFill>
                  <a:srgbClr val="282B6E"/>
                </a:solidFill>
                <a:effectLst/>
                <a:uLnTx/>
                <a:uFillTx/>
                <a:latin typeface="Calibri"/>
                <a:cs typeface="Calibri"/>
              </a:rPr>
              <a:t>OHDAP</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Benefits</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Navigation</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services</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through</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Part</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B</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are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complementary</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21310" marR="0" lvl="0" indent="0" defTabSz="914400" eaLnBrk="1" fontAlgn="auto" latinLnBrk="0" hangingPunct="1">
              <a:lnSpc>
                <a:spcPct val="100000"/>
              </a:lnSpc>
              <a:spcBef>
                <a:spcPts val="0"/>
              </a:spcBef>
              <a:spcAft>
                <a:spcPts val="0"/>
              </a:spcAft>
              <a:buClrTx/>
              <a:buSzTx/>
              <a:buFontTx/>
              <a:buNone/>
              <a:tabLst/>
              <a:defRPr/>
            </a:pPr>
            <a:r>
              <a:rPr kumimoji="0" sz="1600" b="0" i="1" u="none" strike="noStrike" kern="0" cap="none" spc="-25" normalizeH="0" baseline="0" noProof="0" dirty="0">
                <a:ln>
                  <a:noFill/>
                </a:ln>
                <a:solidFill>
                  <a:srgbClr val="282B6E"/>
                </a:solidFill>
                <a:effectLst/>
                <a:uLnTx/>
                <a:uFillTx/>
                <a:latin typeface="Calibri"/>
                <a:cs typeface="Calibri"/>
              </a:rPr>
              <a:t>Tanya</a:t>
            </a:r>
            <a:r>
              <a:rPr kumimoji="0" sz="1600" b="0" i="1" u="none" strike="noStrike" kern="0" cap="none" spc="-3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Wilson</a:t>
            </a:r>
            <a:r>
              <a:rPr kumimoji="0" sz="1600" b="0" i="1" u="none" strike="noStrike" kern="0" cap="none" spc="-4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a:t>
            </a:r>
            <a:r>
              <a:rPr kumimoji="0" sz="1600" b="0" i="1" u="none" strike="noStrike" kern="0" cap="none" spc="-4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Deborah</a:t>
            </a:r>
            <a:r>
              <a:rPr kumimoji="0" sz="1600" b="0" i="1" u="none" strike="noStrike" kern="0" cap="none" spc="-35"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rPr>
              <a:t>Wellman</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6195" marR="0" lvl="0" indent="0" defTabSz="914400" eaLnBrk="1" fontAlgn="auto" latinLnBrk="0" hangingPunct="1">
              <a:lnSpc>
                <a:spcPct val="100000"/>
              </a:lnSpc>
              <a:spcBef>
                <a:spcPts val="1625"/>
              </a:spcBef>
              <a:spcAft>
                <a:spcPts val="0"/>
              </a:spcAft>
              <a:buClrTx/>
              <a:buSzTx/>
              <a:buFontTx/>
              <a:buNone/>
              <a:tabLst/>
              <a:defRPr/>
            </a:pPr>
            <a:r>
              <a:rPr kumimoji="0" sz="1800" b="1" i="0" u="none" strike="noStrike" kern="0" cap="none" spc="0" normalizeH="0" baseline="0" noProof="0" dirty="0">
                <a:ln>
                  <a:noFill/>
                </a:ln>
                <a:solidFill>
                  <a:srgbClr val="282B6E"/>
                </a:solidFill>
                <a:effectLst/>
                <a:uLnTx/>
                <a:uFillTx/>
                <a:latin typeface="Calibri"/>
                <a:cs typeface="Calibri"/>
              </a:rPr>
              <a:t>Medical</a:t>
            </a:r>
            <a:r>
              <a:rPr kumimoji="0" sz="1800" b="1" i="0" u="none" strike="noStrike" kern="0" cap="none" spc="-7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Nutrition</a:t>
            </a:r>
            <a:r>
              <a:rPr kumimoji="0" sz="1800" b="1" i="0" u="none" strike="noStrike" kern="0" cap="none" spc="-5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Therapy</a:t>
            </a:r>
            <a:r>
              <a:rPr kumimoji="0" sz="1800" b="1" i="0" u="none" strike="noStrike" kern="0" cap="none" spc="-70"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(Part</a:t>
            </a:r>
            <a:r>
              <a:rPr kumimoji="0" sz="1800" b="1" i="0" u="none" strike="noStrike" kern="0" cap="none" spc="-30" normalizeH="0" baseline="0" noProof="0" dirty="0">
                <a:ln>
                  <a:noFill/>
                </a:ln>
                <a:solidFill>
                  <a:srgbClr val="282B6E"/>
                </a:solidFill>
                <a:effectLst/>
                <a:uLnTx/>
                <a:uFillTx/>
                <a:latin typeface="Calibri"/>
                <a:cs typeface="Calibri"/>
              </a:rPr>
              <a:t> </a:t>
            </a:r>
            <a:r>
              <a:rPr kumimoji="0" sz="1800" b="1" i="0" u="none" strike="noStrike" kern="0" cap="none" spc="-25" normalizeH="0" baseline="0" noProof="0" dirty="0">
                <a:ln>
                  <a:noFill/>
                </a:ln>
                <a:solidFill>
                  <a:srgbClr val="282B6E"/>
                </a:solidFill>
                <a:effectLst/>
                <a:uLnTx/>
                <a:uFillTx/>
                <a:latin typeface="Calibri"/>
                <a:cs typeface="Calibri"/>
              </a:rPr>
              <a:t>A)</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322580" marR="0" lvl="0" indent="-286385" defTabSz="914400" eaLnBrk="1" fontAlgn="auto" latinLnBrk="0" hangingPunct="1">
              <a:lnSpc>
                <a:spcPct val="100000"/>
              </a:lnSpc>
              <a:spcBef>
                <a:spcPts val="20"/>
              </a:spcBef>
              <a:spcAft>
                <a:spcPts val="0"/>
              </a:spcAft>
              <a:buClrTx/>
              <a:buSzTx/>
              <a:buFont typeface="Wingdings"/>
              <a:buChar char=""/>
              <a:tabLst>
                <a:tab pos="322580" algn="l"/>
              </a:tabLst>
              <a:defRPr/>
            </a:pPr>
            <a:r>
              <a:rPr kumimoji="0" sz="1600" b="0" i="0" u="none" strike="noStrike" kern="0" cap="none" spc="0" normalizeH="0" baseline="0" noProof="0" dirty="0">
                <a:ln>
                  <a:noFill/>
                </a:ln>
                <a:solidFill>
                  <a:srgbClr val="282B6E"/>
                </a:solidFill>
                <a:effectLst/>
                <a:uLnTx/>
                <a:uFillTx/>
                <a:latin typeface="Calibri"/>
                <a:cs typeface="Calibri"/>
              </a:rPr>
              <a:t>Consultation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with</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Registered</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Dietitian</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by</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referral</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22580" marR="0" lvl="0" indent="-286385" defTabSz="914400" eaLnBrk="1" fontAlgn="auto" latinLnBrk="0" hangingPunct="1">
              <a:lnSpc>
                <a:spcPct val="100000"/>
              </a:lnSpc>
              <a:spcBef>
                <a:spcPts val="0"/>
              </a:spcBef>
              <a:spcAft>
                <a:spcPts val="0"/>
              </a:spcAft>
              <a:buClrTx/>
              <a:buSzTx/>
              <a:buFont typeface="Wingdings"/>
              <a:buChar char=""/>
              <a:tabLst>
                <a:tab pos="322580" algn="l"/>
              </a:tabLst>
              <a:defRPr/>
            </a:pPr>
            <a:r>
              <a:rPr kumimoji="0" sz="1600" b="0" i="0" u="none" strike="noStrike" kern="0" cap="none" spc="0" normalizeH="0" baseline="0" noProof="0" dirty="0">
                <a:ln>
                  <a:noFill/>
                </a:ln>
                <a:solidFill>
                  <a:srgbClr val="282B6E"/>
                </a:solidFill>
                <a:effectLst/>
                <a:uLnTx/>
                <a:uFillTx/>
                <a:latin typeface="Calibri"/>
                <a:cs typeface="Calibri"/>
              </a:rPr>
              <a:t>Nutritional</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supplements</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(Boost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or</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Ensure)</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available</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450850" marR="0" lvl="0" indent="0" defTabSz="914400" eaLnBrk="1" fontAlgn="auto" latinLnBrk="0" hangingPunct="1">
              <a:lnSpc>
                <a:spcPct val="100000"/>
              </a:lnSpc>
              <a:spcBef>
                <a:spcPts val="0"/>
              </a:spcBef>
              <a:spcAft>
                <a:spcPts val="0"/>
              </a:spcAft>
              <a:buClrTx/>
              <a:buSzTx/>
              <a:buFontTx/>
              <a:buNone/>
              <a:tabLst/>
              <a:defRPr/>
            </a:pPr>
            <a:r>
              <a:rPr kumimoji="0" sz="1600" b="1" i="1" u="none" strike="noStrike" kern="0" cap="none" spc="-10" normalizeH="0" baseline="0" noProof="0" dirty="0">
                <a:ln>
                  <a:noFill/>
                </a:ln>
                <a:solidFill>
                  <a:srgbClr val="282B6E"/>
                </a:solidFill>
                <a:effectLst/>
                <a:uLnTx/>
                <a:uFillTx/>
                <a:latin typeface="Calibri"/>
                <a:cs typeface="Calibri"/>
              </a:rPr>
              <a:t>Referrals:</a:t>
            </a:r>
            <a:r>
              <a:rPr kumimoji="0" sz="1600" b="1" i="1" u="none" strike="noStrike" kern="0" cap="none" spc="-30" normalizeH="0" baseline="0" noProof="0" dirty="0">
                <a:ln>
                  <a:noFill/>
                </a:ln>
                <a:solidFill>
                  <a:srgbClr val="282B6E"/>
                </a:solidFill>
                <a:effectLst/>
                <a:uLnTx/>
                <a:uFillTx/>
                <a:latin typeface="Calibri"/>
                <a:cs typeface="Calibri"/>
              </a:rPr>
              <a:t> </a:t>
            </a:r>
            <a:r>
              <a:rPr kumimoji="0" sz="1600" b="0" i="1" u="none" strike="noStrike" kern="0" cap="none" spc="-30" normalizeH="0" baseline="0" noProof="0" dirty="0">
                <a:ln>
                  <a:noFill/>
                </a:ln>
                <a:solidFill>
                  <a:srgbClr val="282B6E"/>
                </a:solidFill>
                <a:effectLst/>
                <a:uLnTx/>
                <a:uFillTx/>
                <a:latin typeface="Calibri"/>
                <a:cs typeface="Calibri"/>
              </a:rPr>
              <a:t>Tanya</a:t>
            </a:r>
            <a:r>
              <a:rPr kumimoji="0" sz="1600" b="0" i="1" u="none" strike="noStrike" kern="0" cap="none" spc="-3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Wilson;</a:t>
            </a:r>
            <a:r>
              <a:rPr kumimoji="0" sz="1600" b="0" i="1" u="none" strike="noStrike" kern="0" cap="none" spc="-2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(216)</a:t>
            </a:r>
            <a:r>
              <a:rPr kumimoji="0" sz="1600" b="0" i="1" u="none" strike="noStrike" kern="0" cap="none" spc="-15"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rPr>
              <a:t>778-</a:t>
            </a:r>
            <a:r>
              <a:rPr kumimoji="0" sz="1600" b="0" i="1" u="none" strike="noStrike" kern="0" cap="none" spc="0" normalizeH="0" baseline="0" noProof="0" dirty="0">
                <a:ln>
                  <a:noFill/>
                </a:ln>
                <a:solidFill>
                  <a:srgbClr val="282B6E"/>
                </a:solidFill>
                <a:effectLst/>
                <a:uLnTx/>
                <a:uFillTx/>
                <a:latin typeface="Calibri"/>
                <a:cs typeface="Calibri"/>
              </a:rPr>
              <a:t>5329</a:t>
            </a:r>
            <a:r>
              <a:rPr kumimoji="0" sz="1600" b="0" i="1" u="none" strike="noStrike" kern="0" cap="none" spc="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a:t>
            </a:r>
            <a:r>
              <a:rPr kumimoji="0" sz="1600" b="0" i="1" u="none" strike="noStrike" kern="0" cap="none" spc="-30"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hlinkClick r:id="rId3"/>
              </a:rPr>
              <a:t>twilson@metrohealth.org</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1625"/>
              </a:spcBef>
              <a:spcAft>
                <a:spcPts val="0"/>
              </a:spcAft>
              <a:buClrTx/>
              <a:buSzTx/>
              <a:buFontTx/>
              <a:buNone/>
              <a:tabLst/>
              <a:defRPr/>
            </a:pPr>
            <a:r>
              <a:rPr kumimoji="0" sz="1800" b="1" i="0" u="none" strike="noStrike" kern="0" cap="none" spc="0" normalizeH="0" baseline="0" noProof="0" dirty="0">
                <a:ln>
                  <a:noFill/>
                </a:ln>
                <a:solidFill>
                  <a:srgbClr val="282B6E"/>
                </a:solidFill>
                <a:effectLst/>
                <a:uLnTx/>
                <a:uFillTx/>
                <a:latin typeface="Calibri"/>
                <a:cs typeface="Calibri"/>
              </a:rPr>
              <a:t>Oral</a:t>
            </a:r>
            <a:r>
              <a:rPr kumimoji="0" sz="1800" b="1" i="0" u="none" strike="noStrike" kern="0" cap="none" spc="-30"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Health</a:t>
            </a:r>
            <a:r>
              <a:rPr kumimoji="0" sz="1800" b="1" i="0" u="none" strike="noStrike" kern="0" cap="none" spc="-50"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Services</a:t>
            </a:r>
            <a:r>
              <a:rPr kumimoji="0" sz="1800" b="1" i="0" u="none" strike="noStrike" kern="0" cap="none" spc="-70"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(Part</a:t>
            </a:r>
            <a:r>
              <a:rPr kumimoji="0" sz="1800" b="1" i="0" u="none" strike="noStrike" kern="0" cap="none" spc="-20" normalizeH="0" baseline="0" noProof="0" dirty="0">
                <a:ln>
                  <a:noFill/>
                </a:ln>
                <a:solidFill>
                  <a:srgbClr val="282B6E"/>
                </a:solidFill>
                <a:effectLst/>
                <a:uLnTx/>
                <a:uFillTx/>
                <a:latin typeface="Calibri"/>
                <a:cs typeface="Calibri"/>
              </a:rPr>
              <a:t> </a:t>
            </a:r>
            <a:r>
              <a:rPr kumimoji="0" sz="1800" b="1" i="0" u="none" strike="noStrike" kern="0" cap="none" spc="-25" normalizeH="0" baseline="0" noProof="0" dirty="0">
                <a:ln>
                  <a:noFill/>
                </a:ln>
                <a:solidFill>
                  <a:srgbClr val="282B6E"/>
                </a:solidFill>
                <a:effectLst/>
                <a:uLnTx/>
                <a:uFillTx/>
                <a:latin typeface="Calibri"/>
                <a:cs typeface="Calibri"/>
              </a:rPr>
              <a:t>A)</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99085" marR="5080" lvl="0" indent="-287020" defTabSz="914400" eaLnBrk="1" fontAlgn="auto" latinLnBrk="0" hangingPunct="1">
              <a:lnSpc>
                <a:spcPct val="100000"/>
              </a:lnSpc>
              <a:spcBef>
                <a:spcPts val="2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MetroHealth</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can</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treat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uninsured</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or</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underinsured</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patients</a:t>
            </a:r>
            <a:r>
              <a:rPr kumimoji="0" sz="1600" b="0" i="0" u="none" strike="noStrike" kern="0" cap="none" spc="-7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for</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their</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oral</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health</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needs</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within </a:t>
            </a:r>
            <a:r>
              <a:rPr kumimoji="0" sz="1600" b="0" i="0" u="none" strike="noStrike" kern="0" cap="none" spc="0" normalizeH="0" baseline="0" noProof="0" dirty="0">
                <a:ln>
                  <a:noFill/>
                </a:ln>
                <a:solidFill>
                  <a:srgbClr val="282B6E"/>
                </a:solidFill>
                <a:effectLst/>
                <a:uLnTx/>
                <a:uFillTx/>
                <a:latin typeface="Calibri"/>
                <a:cs typeface="Calibri"/>
              </a:rPr>
              <a:t>our</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Department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of</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Dentistry</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Cleanings,</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restorations, </a:t>
            </a:r>
            <a:r>
              <a:rPr kumimoji="0" sz="1600" b="0" i="0" u="none" strike="noStrike" kern="0" cap="none" spc="0" normalizeH="0" baseline="0" noProof="0" dirty="0">
                <a:ln>
                  <a:noFill/>
                </a:ln>
                <a:solidFill>
                  <a:srgbClr val="282B6E"/>
                </a:solidFill>
                <a:effectLst/>
                <a:uLnTx/>
                <a:uFillTx/>
                <a:latin typeface="Calibri"/>
                <a:cs typeface="Calibri"/>
              </a:rPr>
              <a:t>implants,</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dentures</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available</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at</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variety</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of</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locations:</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p:cNvPicPr/>
          <p:nvPr/>
        </p:nvPicPr>
        <p:blipFill>
          <a:blip r:embed="rId4" cstate="print"/>
          <a:stretch>
            <a:fillRect/>
          </a:stretch>
        </p:blipFill>
        <p:spPr>
          <a:xfrm>
            <a:off x="8233371" y="1037234"/>
            <a:ext cx="1059179" cy="1279553"/>
          </a:xfrm>
          <a:prstGeom prst="rect">
            <a:avLst/>
          </a:prstGeom>
        </p:spPr>
      </p:pic>
      <p:pic>
        <p:nvPicPr>
          <p:cNvPr id="6" name="object 6"/>
          <p:cNvPicPr/>
          <p:nvPr/>
        </p:nvPicPr>
        <p:blipFill>
          <a:blip r:embed="rId5" cstate="print"/>
          <a:stretch>
            <a:fillRect/>
          </a:stretch>
        </p:blipFill>
        <p:spPr>
          <a:xfrm>
            <a:off x="6795033" y="2667738"/>
            <a:ext cx="948232" cy="936747"/>
          </a:xfrm>
          <a:prstGeom prst="rect">
            <a:avLst/>
          </a:prstGeom>
        </p:spPr>
      </p:pic>
      <p:sp>
        <p:nvSpPr>
          <p:cNvPr id="7" name="object 7"/>
          <p:cNvSpPr txBox="1"/>
          <p:nvPr/>
        </p:nvSpPr>
        <p:spPr>
          <a:xfrm>
            <a:off x="838633" y="4939231"/>
            <a:ext cx="1631314" cy="574040"/>
          </a:xfrm>
          <a:prstGeom prst="rect">
            <a:avLst/>
          </a:prstGeom>
        </p:spPr>
        <p:txBody>
          <a:bodyPr vert="horz" wrap="square" lIns="0" tIns="12700" rIns="0" bIns="0" rtlCol="0">
            <a:spAutoFit/>
          </a:bodyPr>
          <a:lstStyle/>
          <a:p>
            <a:pPr marL="12065" marR="5080" lvl="0" indent="0" algn="ctr"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ysClr val="windowText" lastClr="000000"/>
                </a:solidFill>
                <a:effectLst/>
                <a:uLnTx/>
                <a:uFillTx/>
                <a:latin typeface="Calibri"/>
                <a:cs typeface="Calibri"/>
              </a:rPr>
              <a:t>Ohio</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City</a:t>
            </a:r>
            <a:r>
              <a:rPr kumimoji="0" sz="1200" b="0" i="0" u="none" strike="noStrike" kern="0" cap="none" spc="-3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Family</a:t>
            </a:r>
            <a:r>
              <a:rPr kumimoji="0" sz="1200" b="0" i="0" u="none" strike="noStrike" kern="0" cap="none" spc="-2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Dentistry </a:t>
            </a:r>
            <a:r>
              <a:rPr kumimoji="0" sz="1200" b="0" i="0" u="none" strike="noStrike" kern="0" cap="none" spc="0" normalizeH="0" baseline="0" noProof="0" dirty="0">
                <a:ln>
                  <a:noFill/>
                </a:ln>
                <a:solidFill>
                  <a:sysClr val="windowText" lastClr="000000"/>
                </a:solidFill>
                <a:effectLst/>
                <a:uLnTx/>
                <a:uFillTx/>
                <a:latin typeface="Calibri"/>
                <a:cs typeface="Calibri"/>
              </a:rPr>
              <a:t>3701</a:t>
            </a:r>
            <a:r>
              <a:rPr kumimoji="0" sz="1200" b="0" i="0" u="none" strike="noStrike" kern="0" cap="none" spc="-3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Lorain</a:t>
            </a:r>
            <a:r>
              <a:rPr kumimoji="0" sz="1200" b="0" i="0" u="none" strike="noStrike" kern="0" cap="none" spc="-4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Avenue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ysClr val="windowText" lastClr="000000"/>
                </a:solidFill>
                <a:effectLst/>
                <a:uLnTx/>
                <a:uFillTx/>
                <a:latin typeface="Calibri"/>
                <a:cs typeface="Calibri"/>
              </a:rPr>
              <a:t>Cleveland,</a:t>
            </a:r>
            <a:r>
              <a:rPr kumimoji="0" sz="1200" b="0" i="0" u="none" strike="noStrike" kern="0" cap="none" spc="-6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Ohio</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44113</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8" name="object 8"/>
          <p:cNvSpPr txBox="1"/>
          <p:nvPr/>
        </p:nvSpPr>
        <p:spPr>
          <a:xfrm>
            <a:off x="2746985" y="4933593"/>
            <a:ext cx="1532890" cy="574040"/>
          </a:xfrm>
          <a:prstGeom prst="rect">
            <a:avLst/>
          </a:prstGeom>
        </p:spPr>
        <p:txBody>
          <a:bodyPr vert="horz" wrap="square" lIns="0" tIns="12700" rIns="0" bIns="0" rtlCol="0">
            <a:spAutoFit/>
          </a:bodyPr>
          <a:lstStyle/>
          <a:p>
            <a:pPr marL="35560" marR="5080" lvl="0" indent="-22860"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10" normalizeH="0" baseline="0" noProof="0" dirty="0">
                <a:ln>
                  <a:noFill/>
                </a:ln>
                <a:solidFill>
                  <a:sysClr val="windowText" lastClr="000000"/>
                </a:solidFill>
                <a:effectLst/>
                <a:uLnTx/>
                <a:uFillTx/>
                <a:latin typeface="Calibri"/>
                <a:cs typeface="Calibri"/>
              </a:rPr>
              <a:t>Broadway</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Health</a:t>
            </a:r>
            <a:r>
              <a:rPr kumimoji="0" sz="1200" b="0" i="0" u="none" strike="noStrike" kern="0" cap="none" spc="-3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Center </a:t>
            </a:r>
            <a:r>
              <a:rPr kumimoji="0" sz="1200" b="0" i="0" u="none" strike="noStrike" kern="0" cap="none" spc="0" normalizeH="0" baseline="0" noProof="0" dirty="0">
                <a:ln>
                  <a:noFill/>
                </a:ln>
                <a:solidFill>
                  <a:sysClr val="windowText" lastClr="000000"/>
                </a:solidFill>
                <a:effectLst/>
                <a:uLnTx/>
                <a:uFillTx/>
                <a:latin typeface="Calibri"/>
                <a:cs typeface="Calibri"/>
              </a:rPr>
              <a:t>6835</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Broadway</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Avenue</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68580" marR="0" lvl="0" indent="0" defTabSz="914400" eaLnBrk="1" fontAlgn="auto" latinLnBrk="0" hangingPunct="1">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ysClr val="windowText" lastClr="000000"/>
                </a:solidFill>
                <a:effectLst/>
                <a:uLnTx/>
                <a:uFillTx/>
                <a:latin typeface="Calibri"/>
                <a:cs typeface="Calibri"/>
              </a:rPr>
              <a:t>Cleveland,</a:t>
            </a:r>
            <a:r>
              <a:rPr kumimoji="0" sz="1200" b="0" i="0" u="none" strike="noStrike" kern="0" cap="none" spc="-6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Ohio</a:t>
            </a:r>
            <a:r>
              <a:rPr kumimoji="0" sz="1200" b="0" i="0" u="none" strike="noStrike" kern="0" cap="none" spc="-1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44105</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sp>
        <p:nvSpPr>
          <p:cNvPr id="9" name="object 9"/>
          <p:cNvSpPr txBox="1"/>
          <p:nvPr/>
        </p:nvSpPr>
        <p:spPr>
          <a:xfrm>
            <a:off x="4469410" y="4939231"/>
            <a:ext cx="2282190" cy="574040"/>
          </a:xfrm>
          <a:prstGeom prst="rect">
            <a:avLst/>
          </a:prstGeom>
        </p:spPr>
        <p:txBody>
          <a:bodyPr vert="horz" wrap="square" lIns="0" tIns="12700" rIns="0" bIns="0" rtlCol="0">
            <a:spAutoFit/>
          </a:bodyPr>
          <a:lstStyle/>
          <a:p>
            <a:pPr marL="12700" marR="5080" lvl="0" indent="0" algn="ctr" defTabSz="914400" eaLnBrk="1" fontAlgn="auto" latinLnBrk="0" hangingPunct="1">
              <a:lnSpc>
                <a:spcPct val="100000"/>
              </a:lnSpc>
              <a:spcBef>
                <a:spcPts val="100"/>
              </a:spcBef>
              <a:spcAft>
                <a:spcPts val="0"/>
              </a:spcAft>
              <a:buClrTx/>
              <a:buSzTx/>
              <a:buFontTx/>
              <a:buNone/>
              <a:tabLst/>
              <a:defRPr/>
            </a:pPr>
            <a:r>
              <a:rPr kumimoji="0" sz="1200" b="0" i="0" u="none" strike="noStrike" kern="0" cap="none" spc="0" normalizeH="0" baseline="0" noProof="0" dirty="0">
                <a:ln>
                  <a:noFill/>
                </a:ln>
                <a:solidFill>
                  <a:sysClr val="windowText" lastClr="000000"/>
                </a:solidFill>
                <a:effectLst/>
                <a:uLnTx/>
                <a:uFillTx/>
                <a:latin typeface="Calibri"/>
                <a:cs typeface="Calibri"/>
              </a:rPr>
              <a:t>Middleburg</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Heights</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Family</a:t>
            </a:r>
            <a:r>
              <a:rPr kumimoji="0" sz="1200" b="0" i="0" u="none" strike="noStrike" kern="0" cap="none" spc="-35"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Dentistry </a:t>
            </a:r>
            <a:r>
              <a:rPr kumimoji="0" sz="1200" b="0" i="0" u="none" strike="noStrike" kern="0" cap="none" spc="0" normalizeH="0" baseline="0" noProof="0" dirty="0">
                <a:ln>
                  <a:noFill/>
                </a:ln>
                <a:solidFill>
                  <a:sysClr val="windowText" lastClr="000000"/>
                </a:solidFill>
                <a:effectLst/>
                <a:uLnTx/>
                <a:uFillTx/>
                <a:latin typeface="Calibri"/>
                <a:cs typeface="Calibri"/>
              </a:rPr>
              <a:t>7123</a:t>
            </a:r>
            <a:r>
              <a:rPr kumimoji="0" sz="1200" b="0" i="0" u="none" strike="noStrike" kern="0" cap="none" spc="-3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Pearl</a:t>
            </a:r>
            <a:r>
              <a:rPr kumimoji="0" sz="1200" b="0" i="0" u="none" strike="noStrike" kern="0" cap="none" spc="-45"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Road</a:t>
            </a:r>
            <a:r>
              <a:rPr kumimoji="0" sz="1200" b="0" i="0" u="none" strike="noStrike" kern="0" cap="none" spc="-40" normalizeH="0" baseline="0" noProof="0" dirty="0">
                <a:ln>
                  <a:noFill/>
                </a:ln>
                <a:solidFill>
                  <a:sysClr val="windowText" lastClr="000000"/>
                </a:solidFill>
                <a:effectLst/>
                <a:uLnTx/>
                <a:uFillTx/>
                <a:latin typeface="Calibri"/>
                <a:cs typeface="Calibri"/>
              </a:rPr>
              <a:t> </a:t>
            </a:r>
            <a:r>
              <a:rPr kumimoji="0" sz="1200" b="0" i="0" u="none" strike="noStrike" kern="0" cap="none" spc="-20" normalizeH="0" baseline="0" noProof="0" dirty="0">
                <a:ln>
                  <a:noFill/>
                </a:ln>
                <a:solidFill>
                  <a:sysClr val="windowText" lastClr="000000"/>
                </a:solidFill>
                <a:effectLst/>
                <a:uLnTx/>
                <a:uFillTx/>
                <a:latin typeface="Calibri"/>
                <a:cs typeface="Calibri"/>
              </a:rPr>
              <a:t>#100</a:t>
            </a:r>
            <a:endParaRPr kumimoji="0" sz="12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ysClr val="windowText" lastClr="000000"/>
                </a:solidFill>
                <a:effectLst/>
                <a:uLnTx/>
                <a:uFillTx/>
                <a:latin typeface="Calibri"/>
                <a:cs typeface="Calibri"/>
              </a:rPr>
              <a:t>Middleburg</a:t>
            </a:r>
            <a:r>
              <a:rPr kumimoji="0" sz="1200" b="0" i="0" u="none" strike="noStrike" kern="0" cap="none" spc="-7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Heights,</a:t>
            </a:r>
            <a:r>
              <a:rPr kumimoji="0" sz="1200" b="0" i="0" u="none" strike="noStrike" kern="0" cap="none" spc="-20" normalizeH="0" baseline="0" noProof="0" dirty="0">
                <a:ln>
                  <a:noFill/>
                </a:ln>
                <a:solidFill>
                  <a:sysClr val="windowText" lastClr="000000"/>
                </a:solidFill>
                <a:effectLst/>
                <a:uLnTx/>
                <a:uFillTx/>
                <a:latin typeface="Calibri"/>
                <a:cs typeface="Calibri"/>
              </a:rPr>
              <a:t> </a:t>
            </a:r>
            <a:r>
              <a:rPr kumimoji="0" sz="1200" b="0" i="0" u="none" strike="noStrike" kern="0" cap="none" spc="0" normalizeH="0" baseline="0" noProof="0" dirty="0">
                <a:ln>
                  <a:noFill/>
                </a:ln>
                <a:solidFill>
                  <a:sysClr val="windowText" lastClr="000000"/>
                </a:solidFill>
                <a:effectLst/>
                <a:uLnTx/>
                <a:uFillTx/>
                <a:latin typeface="Calibri"/>
                <a:cs typeface="Calibri"/>
              </a:rPr>
              <a:t>OH</a:t>
            </a:r>
            <a:r>
              <a:rPr kumimoji="0" sz="1200" b="0" i="0" u="none" strike="noStrike" kern="0" cap="none" spc="-20" normalizeH="0" baseline="0" noProof="0" dirty="0">
                <a:ln>
                  <a:noFill/>
                </a:ln>
                <a:solidFill>
                  <a:sysClr val="windowText" lastClr="000000"/>
                </a:solidFill>
                <a:effectLst/>
                <a:uLnTx/>
                <a:uFillTx/>
                <a:latin typeface="Calibri"/>
                <a:cs typeface="Calibri"/>
              </a:rPr>
              <a:t> </a:t>
            </a:r>
            <a:r>
              <a:rPr kumimoji="0" sz="1200" b="0" i="0" u="none" strike="noStrike" kern="0" cap="none" spc="-10" normalizeH="0" baseline="0" noProof="0" dirty="0">
                <a:ln>
                  <a:noFill/>
                </a:ln>
                <a:solidFill>
                  <a:sysClr val="windowText" lastClr="000000"/>
                </a:solidFill>
                <a:effectLst/>
                <a:uLnTx/>
                <a:uFillTx/>
                <a:latin typeface="Calibri"/>
                <a:cs typeface="Calibri"/>
              </a:rPr>
              <a:t>44130</a:t>
            </a:r>
            <a:endParaRPr kumimoji="0" sz="1200" b="0" i="0" u="none" strike="noStrike" kern="0" cap="none" spc="0" normalizeH="0" baseline="0" noProof="0">
              <a:ln>
                <a:noFill/>
              </a:ln>
              <a:solidFill>
                <a:sysClr val="windowText" lastClr="000000"/>
              </a:solidFill>
              <a:effectLst/>
              <a:uLnTx/>
              <a:uFillTx/>
              <a:latin typeface="Calibri"/>
              <a:cs typeface="Calibri"/>
            </a:endParaRPr>
          </a:p>
        </p:txBody>
      </p:sp>
      <p:pic>
        <p:nvPicPr>
          <p:cNvPr id="10" name="object 10"/>
          <p:cNvPicPr/>
          <p:nvPr/>
        </p:nvPicPr>
        <p:blipFill>
          <a:blip r:embed="rId6" cstate="print"/>
          <a:stretch>
            <a:fillRect/>
          </a:stretch>
        </p:blipFill>
        <p:spPr>
          <a:xfrm>
            <a:off x="7866768" y="4594900"/>
            <a:ext cx="1290210" cy="892680"/>
          </a:xfrm>
          <a:prstGeom prst="rect">
            <a:avLst/>
          </a:prstGeom>
        </p:spPr>
      </p:pic>
      <p:sp>
        <p:nvSpPr>
          <p:cNvPr id="11" name="object 11"/>
          <p:cNvSpPr txBox="1"/>
          <p:nvPr/>
        </p:nvSpPr>
        <p:spPr>
          <a:xfrm>
            <a:off x="1084580" y="5655555"/>
            <a:ext cx="6348095" cy="513080"/>
          </a:xfrm>
          <a:prstGeom prst="rect">
            <a:avLst/>
          </a:prstGeom>
        </p:spPr>
        <p:txBody>
          <a:bodyPr vert="horz" wrap="square" lIns="0" tIns="12065" rIns="0" bIns="0" rtlCol="0">
            <a:spAutoFit/>
          </a:bodyPr>
          <a:lstStyle/>
          <a:p>
            <a:pPr marL="841375" marR="5080" lvl="0" indent="-829310" defTabSz="914400" eaLnBrk="1" fontAlgn="auto" latinLnBrk="0" hangingPunct="1">
              <a:lnSpc>
                <a:spcPct val="100000"/>
              </a:lnSpc>
              <a:spcBef>
                <a:spcPts val="95"/>
              </a:spcBef>
              <a:spcAft>
                <a:spcPts val="0"/>
              </a:spcAft>
              <a:buClrTx/>
              <a:buSzTx/>
              <a:buFontTx/>
              <a:buNone/>
              <a:tabLst/>
              <a:defRPr/>
            </a:pPr>
            <a:r>
              <a:rPr kumimoji="0" sz="1600" b="1" i="1" u="none" strike="noStrike" kern="0" cap="none" spc="-10" normalizeH="0" baseline="0" noProof="0" dirty="0">
                <a:ln>
                  <a:noFill/>
                </a:ln>
                <a:solidFill>
                  <a:srgbClr val="282B6E"/>
                </a:solidFill>
                <a:effectLst/>
                <a:uLnTx/>
                <a:uFillTx/>
                <a:latin typeface="Calibri"/>
                <a:cs typeface="Calibri"/>
              </a:rPr>
              <a:t>Referrals:</a:t>
            </a:r>
            <a:r>
              <a:rPr kumimoji="0" sz="1600" b="1" i="1" u="none" strike="noStrike" kern="0" cap="none" spc="-2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Deborah</a:t>
            </a:r>
            <a:r>
              <a:rPr kumimoji="0" sz="1600" b="0" i="1" u="none" strike="noStrike" kern="0" cap="none" spc="-15"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rPr>
              <a:t>Wellman;</a:t>
            </a:r>
            <a:r>
              <a:rPr kumimoji="0" sz="1600" b="0" i="1" u="none" strike="noStrike" kern="0" cap="none" spc="-4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(216)</a:t>
            </a:r>
            <a:r>
              <a:rPr kumimoji="0" sz="1600" b="0" i="1" u="none" strike="noStrike" kern="0" cap="none" spc="-5"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rPr>
              <a:t>778-</a:t>
            </a:r>
            <a:r>
              <a:rPr kumimoji="0" sz="1600" b="0" i="1" u="none" strike="noStrike" kern="0" cap="none" spc="0" normalizeH="0" baseline="0" noProof="0" dirty="0">
                <a:ln>
                  <a:noFill/>
                </a:ln>
                <a:solidFill>
                  <a:srgbClr val="282B6E"/>
                </a:solidFill>
                <a:effectLst/>
                <a:uLnTx/>
                <a:uFillTx/>
                <a:latin typeface="Calibri"/>
                <a:cs typeface="Calibri"/>
              </a:rPr>
              <a:t>2897</a:t>
            </a:r>
            <a:r>
              <a:rPr kumimoji="0" sz="1600" b="0" i="1" u="none" strike="noStrike" kern="0" cap="none" spc="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a:t>
            </a:r>
            <a:r>
              <a:rPr kumimoji="0" sz="1600" b="0" i="1" u="none" strike="noStrike" kern="0" cap="none" spc="-35"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hlinkClick r:id="rId7"/>
              </a:rPr>
              <a:t>dwellman1@metrohealth.org</a:t>
            </a:r>
            <a:r>
              <a:rPr kumimoji="0" sz="1600" b="0" i="1" u="none" strike="noStrike" kern="0" cap="none" spc="-1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Monica</a:t>
            </a:r>
            <a:r>
              <a:rPr kumimoji="0" sz="1600" b="0" i="1" u="none" strike="noStrike" kern="0" cap="none" spc="-3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Diaz;</a:t>
            </a:r>
            <a:r>
              <a:rPr kumimoji="0" sz="1600" b="0" i="1" u="none" strike="noStrike" kern="0" cap="none" spc="-4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(216) </a:t>
            </a:r>
            <a:r>
              <a:rPr kumimoji="0" sz="1600" b="0" i="1" u="none" strike="noStrike" kern="0" cap="none" spc="-10" normalizeH="0" baseline="0" noProof="0" dirty="0">
                <a:ln>
                  <a:noFill/>
                </a:ln>
                <a:solidFill>
                  <a:srgbClr val="282B6E"/>
                </a:solidFill>
                <a:effectLst/>
                <a:uLnTx/>
                <a:uFillTx/>
                <a:latin typeface="Calibri"/>
                <a:cs typeface="Calibri"/>
              </a:rPr>
              <a:t>778-</a:t>
            </a:r>
            <a:r>
              <a:rPr kumimoji="0" sz="1600" b="0" i="1" u="none" strike="noStrike" kern="0" cap="none" spc="0" normalizeH="0" baseline="0" noProof="0" dirty="0">
                <a:ln>
                  <a:noFill/>
                </a:ln>
                <a:solidFill>
                  <a:srgbClr val="282B6E"/>
                </a:solidFill>
                <a:effectLst/>
                <a:uLnTx/>
                <a:uFillTx/>
                <a:latin typeface="Calibri"/>
                <a:cs typeface="Calibri"/>
              </a:rPr>
              <a:t>7819</a:t>
            </a:r>
            <a:r>
              <a:rPr kumimoji="0" sz="1600" b="0" i="1" u="none" strike="noStrike" kern="0" cap="none" spc="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a:t>
            </a:r>
            <a:r>
              <a:rPr kumimoji="0" sz="1600" b="0" i="1" u="none" strike="noStrike" kern="0" cap="none" spc="-40" normalizeH="0" baseline="0" noProof="0" dirty="0">
                <a:ln>
                  <a:noFill/>
                </a:ln>
                <a:solidFill>
                  <a:srgbClr val="282B6E"/>
                </a:solidFill>
                <a:effectLst/>
                <a:uLnTx/>
                <a:uFillTx/>
                <a:latin typeface="Calibri"/>
                <a:cs typeface="Calibri"/>
              </a:rPr>
              <a:t> </a:t>
            </a:r>
            <a:r>
              <a:rPr kumimoji="0" sz="1600" b="0" i="1" u="none" strike="noStrike" kern="0" cap="none" spc="-10" normalizeH="0" baseline="0" noProof="0" dirty="0">
                <a:ln>
                  <a:noFill/>
                </a:ln>
                <a:solidFill>
                  <a:srgbClr val="282B6E"/>
                </a:solidFill>
                <a:effectLst/>
                <a:uLnTx/>
                <a:uFillTx/>
                <a:latin typeface="Calibri"/>
                <a:cs typeface="Calibri"/>
                <a:hlinkClick r:id="rId8"/>
              </a:rPr>
              <a:t>MDiaz2@metrohealth.org</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102</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13" name="object 13"/>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14" name="object 14"/>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831697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2709" rIns="0" bIns="0" rtlCol="0">
            <a:spAutoFit/>
          </a:bodyPr>
          <a:lstStyle/>
          <a:p>
            <a:pPr marL="366395">
              <a:lnSpc>
                <a:spcPct val="100000"/>
              </a:lnSpc>
              <a:spcBef>
                <a:spcPts val="95"/>
              </a:spcBef>
            </a:pPr>
            <a:r>
              <a:rPr spc="-10" dirty="0">
                <a:solidFill>
                  <a:srgbClr val="282B6E"/>
                </a:solidFill>
              </a:rPr>
              <a:t>SERVICES</a:t>
            </a:r>
          </a:p>
        </p:txBody>
      </p:sp>
      <p:pic>
        <p:nvPicPr>
          <p:cNvPr id="3" name="object 3"/>
          <p:cNvPicPr/>
          <p:nvPr/>
        </p:nvPicPr>
        <p:blipFill>
          <a:blip r:embed="rId2" cstate="print"/>
          <a:stretch>
            <a:fillRect/>
          </a:stretch>
        </p:blipFill>
        <p:spPr>
          <a:xfrm>
            <a:off x="2097163" y="822058"/>
            <a:ext cx="9519691" cy="49110"/>
          </a:xfrm>
          <a:prstGeom prst="rect">
            <a:avLst/>
          </a:prstGeom>
        </p:spPr>
      </p:pic>
      <p:pic>
        <p:nvPicPr>
          <p:cNvPr id="4" name="object 4"/>
          <p:cNvPicPr/>
          <p:nvPr/>
        </p:nvPicPr>
        <p:blipFill>
          <a:blip r:embed="rId3" cstate="print"/>
          <a:stretch>
            <a:fillRect/>
          </a:stretch>
        </p:blipFill>
        <p:spPr>
          <a:xfrm>
            <a:off x="9945699" y="1749302"/>
            <a:ext cx="1815663" cy="1342347"/>
          </a:xfrm>
          <a:prstGeom prst="rect">
            <a:avLst/>
          </a:prstGeom>
        </p:spPr>
      </p:pic>
      <p:sp>
        <p:nvSpPr>
          <p:cNvPr id="5" name="object 5"/>
          <p:cNvSpPr txBox="1"/>
          <p:nvPr/>
        </p:nvSpPr>
        <p:spPr>
          <a:xfrm>
            <a:off x="653849" y="1199189"/>
            <a:ext cx="10963275" cy="4933315"/>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0" normalizeH="0" baseline="0" noProof="0" dirty="0">
                <a:ln>
                  <a:noFill/>
                </a:ln>
                <a:solidFill>
                  <a:srgbClr val="282B6E"/>
                </a:solidFill>
                <a:effectLst/>
                <a:uLnTx/>
                <a:uFillTx/>
                <a:latin typeface="Calibri"/>
                <a:cs typeface="Calibri"/>
              </a:rPr>
              <a:t>Mental</a:t>
            </a:r>
            <a:r>
              <a:rPr kumimoji="0" sz="1600" b="1" i="0" u="none" strike="noStrike" kern="0" cap="none" spc="-4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Health</a:t>
            </a:r>
            <a:r>
              <a:rPr kumimoji="0" sz="1600" b="1" i="0" u="none" strike="noStrike" kern="0" cap="none" spc="-5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Services</a:t>
            </a:r>
            <a:r>
              <a:rPr kumimoji="0" sz="1600" b="1" i="0" u="none" strike="noStrike" kern="0" cap="none" spc="-1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(Part</a:t>
            </a:r>
            <a:r>
              <a:rPr kumimoji="0" sz="1600" b="1" i="0" u="none" strike="noStrike" kern="0" cap="none" spc="-3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A)</a:t>
            </a:r>
            <a:r>
              <a:rPr kumimoji="0" sz="1600" b="1" i="0" u="none" strike="noStrike" kern="0" cap="none" spc="-3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&amp;</a:t>
            </a:r>
            <a:r>
              <a:rPr kumimoji="0" sz="1600" b="1" i="0" u="none" strike="noStrike" kern="0" cap="none" spc="-40"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Intensive</a:t>
            </a:r>
            <a:r>
              <a:rPr kumimoji="0" sz="1600" b="1" i="0" u="none" strike="noStrike" kern="0" cap="none" spc="-1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Behavioral</a:t>
            </a:r>
            <a:r>
              <a:rPr kumimoji="0" sz="1600" b="1" i="0" u="none" strike="noStrike" kern="0" cap="none" spc="-4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Health</a:t>
            </a:r>
            <a:r>
              <a:rPr kumimoji="0" sz="1600" b="1" i="0" u="none" strike="noStrike" kern="0" cap="none" spc="-4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Medical</a:t>
            </a:r>
            <a:r>
              <a:rPr kumimoji="0" sz="1600" b="1" i="0" u="none" strike="noStrike" kern="0" cap="none" spc="-3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Case</a:t>
            </a:r>
            <a:r>
              <a:rPr kumimoji="0" sz="1600" b="1" i="0" u="none" strike="noStrike" kern="0" cap="none" spc="-4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Management</a:t>
            </a:r>
            <a:r>
              <a:rPr kumimoji="0" sz="1600" b="1" i="0" u="none" strike="noStrike" kern="0" cap="none" spc="-20"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(EHE)</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2127885" lvl="0" indent="-287020" defTabSz="914400" eaLnBrk="1" fontAlgn="auto" latinLnBrk="0" hangingPunct="1">
              <a:lnSpc>
                <a:spcPct val="100000"/>
              </a:lnSpc>
              <a:spcBef>
                <a:spcPts val="5"/>
              </a:spcBef>
              <a:spcAft>
                <a:spcPts val="0"/>
              </a:spcAft>
              <a:buClrTx/>
              <a:buSzTx/>
              <a:buFont typeface="Wingdings"/>
              <a:buChar char=""/>
              <a:tabLst>
                <a:tab pos="299085" algn="l"/>
              </a:tabLst>
              <a:defRPr/>
            </a:pPr>
            <a:r>
              <a:rPr kumimoji="0" sz="1400" b="0" i="0" u="sng" strike="noStrike" kern="0" cap="none" spc="-10" normalizeH="0" baseline="0" noProof="0" dirty="0">
                <a:ln>
                  <a:noFill/>
                </a:ln>
                <a:solidFill>
                  <a:srgbClr val="282B6E"/>
                </a:solidFill>
                <a:effectLst/>
                <a:uLnTx/>
                <a:uFill>
                  <a:solidFill>
                    <a:srgbClr val="282B6E"/>
                  </a:solidFill>
                </a:uFill>
                <a:latin typeface="Calibri"/>
                <a:cs typeface="Calibri"/>
              </a:rPr>
              <a:t>Collaborative</a:t>
            </a:r>
            <a:r>
              <a:rPr kumimoji="0" sz="1400" b="0" i="0" u="sng" strike="noStrike" kern="0" cap="none" spc="-30" normalizeH="0" baseline="0" noProof="0" dirty="0">
                <a:ln>
                  <a:noFill/>
                </a:ln>
                <a:solidFill>
                  <a:srgbClr val="282B6E"/>
                </a:solidFill>
                <a:effectLst/>
                <a:uLnTx/>
                <a:uFill>
                  <a:solidFill>
                    <a:srgbClr val="282B6E"/>
                  </a:solidFill>
                </a:uFill>
                <a:latin typeface="Calibri"/>
                <a:cs typeface="Calibri"/>
              </a:rPr>
              <a:t> </a:t>
            </a:r>
            <a:r>
              <a:rPr kumimoji="0" sz="1400" b="0" i="0" u="sng" strike="noStrike" kern="0" cap="none" spc="0" normalizeH="0" baseline="0" noProof="0" dirty="0">
                <a:ln>
                  <a:noFill/>
                </a:ln>
                <a:solidFill>
                  <a:srgbClr val="282B6E"/>
                </a:solidFill>
                <a:effectLst/>
                <a:uLnTx/>
                <a:uFill>
                  <a:solidFill>
                    <a:srgbClr val="282B6E"/>
                  </a:solidFill>
                </a:uFill>
                <a:latin typeface="Calibri"/>
                <a:cs typeface="Calibri"/>
              </a:rPr>
              <a:t>Care</a:t>
            </a:r>
            <a:r>
              <a:rPr kumimoji="0" sz="1400" b="0" i="0" u="none" strike="noStrike" kern="0" cap="none" spc="0" normalizeH="0" baseline="0" noProof="0" dirty="0">
                <a:ln>
                  <a:noFill/>
                </a:ln>
                <a:solidFill>
                  <a:srgbClr val="282B6E"/>
                </a:solidFill>
                <a:effectLst/>
                <a:uLnTx/>
                <a:uFillTx/>
                <a:latin typeface="Calibri"/>
                <a:cs typeface="Calibri"/>
              </a:rPr>
              <a:t>:</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follows</a:t>
            </a:r>
            <a:r>
              <a:rPr kumimoji="0" sz="1400" b="0" i="0" u="none" strike="noStrike" kern="0" cap="none" spc="-7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patients </a:t>
            </a:r>
            <a:r>
              <a:rPr kumimoji="0" sz="1400" b="0" i="0" u="none" strike="noStrike" kern="0" cap="none" spc="0" normalizeH="0" baseline="0" noProof="0" dirty="0">
                <a:ln>
                  <a:noFill/>
                </a:ln>
                <a:solidFill>
                  <a:srgbClr val="282B6E"/>
                </a:solidFill>
                <a:effectLst/>
                <a:uLnTx/>
                <a:uFillTx/>
                <a:latin typeface="Calibri"/>
                <a:cs typeface="Calibri"/>
              </a:rPr>
              <a:t>who</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screen</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positive</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for</a:t>
            </a:r>
            <a:r>
              <a:rPr kumimoji="0" sz="1400" b="0" i="0" u="none" strike="noStrike" kern="0" cap="none" spc="-5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moderate</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to</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severe</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depression</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and</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provides</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initial</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mental </a:t>
            </a:r>
            <a:r>
              <a:rPr kumimoji="0" sz="1400" b="0" i="0" u="none" strike="noStrike" kern="0" cap="none" spc="0" normalizeH="0" baseline="0" noProof="0" dirty="0">
                <a:ln>
                  <a:noFill/>
                </a:ln>
                <a:solidFill>
                  <a:srgbClr val="282B6E"/>
                </a:solidFill>
                <a:effectLst/>
                <a:uLnTx/>
                <a:uFillTx/>
                <a:latin typeface="Calibri"/>
                <a:cs typeface="Calibri"/>
              </a:rPr>
              <a:t>health</a:t>
            </a:r>
            <a:r>
              <a:rPr kumimoji="0" sz="1400" b="0" i="0" u="none" strike="noStrike" kern="0" cap="none" spc="-10" normalizeH="0" baseline="0" noProof="0" dirty="0">
                <a:ln>
                  <a:noFill/>
                </a:ln>
                <a:solidFill>
                  <a:srgbClr val="282B6E"/>
                </a:solidFill>
                <a:effectLst/>
                <a:uLnTx/>
                <a:uFillTx/>
                <a:latin typeface="Calibri"/>
                <a:cs typeface="Calibri"/>
              </a:rPr>
              <a:t> assessments</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and</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ongoing</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behavioral</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activation</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support</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927100" marR="0" lvl="0" indent="0" defTabSz="914400" eaLnBrk="1" fontAlgn="auto" latinLnBrk="0" hangingPunct="1">
              <a:lnSpc>
                <a:spcPct val="100000"/>
              </a:lnSpc>
              <a:spcBef>
                <a:spcPts val="5"/>
              </a:spcBef>
              <a:spcAft>
                <a:spcPts val="0"/>
              </a:spcAft>
              <a:buClrTx/>
              <a:buSzTx/>
              <a:buFontTx/>
              <a:buNone/>
              <a:tabLst/>
              <a:defRPr/>
            </a:pPr>
            <a:r>
              <a:rPr kumimoji="0" sz="1400" b="0" i="1" u="none" strike="noStrike" kern="0" cap="none" spc="0" normalizeH="0" baseline="0" noProof="0" dirty="0">
                <a:ln>
                  <a:noFill/>
                </a:ln>
                <a:solidFill>
                  <a:srgbClr val="282B6E"/>
                </a:solidFill>
                <a:effectLst/>
                <a:uLnTx/>
                <a:uFillTx/>
                <a:latin typeface="Calibri"/>
                <a:cs typeface="Calibri"/>
              </a:rPr>
              <a:t>Rachel</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Calhoun,</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20" normalizeH="0" baseline="0" noProof="0" dirty="0">
                <a:ln>
                  <a:noFill/>
                </a:ln>
                <a:solidFill>
                  <a:srgbClr val="282B6E"/>
                </a:solidFill>
                <a:effectLst/>
                <a:uLnTx/>
                <a:uFillTx/>
                <a:latin typeface="Calibri"/>
                <a:cs typeface="Calibri"/>
              </a:rPr>
              <a:t>LISW-</a:t>
            </a:r>
            <a:r>
              <a:rPr kumimoji="0" sz="1400" b="0" i="1" u="none" strike="noStrike" kern="0" cap="none" spc="0" normalizeH="0" baseline="0" noProof="0" dirty="0">
                <a:ln>
                  <a:noFill/>
                </a:ln>
                <a:solidFill>
                  <a:srgbClr val="282B6E"/>
                </a:solidFill>
                <a:effectLst/>
                <a:uLnTx/>
                <a:uFillTx/>
                <a:latin typeface="Calibri"/>
                <a:cs typeface="Calibri"/>
              </a:rPr>
              <a:t>S</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Nicole</a:t>
            </a:r>
            <a:r>
              <a:rPr kumimoji="0" sz="1400" b="0" i="1" u="none" strike="noStrike" kern="0" cap="none" spc="-50" normalizeH="0" baseline="0" noProof="0" dirty="0">
                <a:ln>
                  <a:noFill/>
                </a:ln>
                <a:solidFill>
                  <a:srgbClr val="282B6E"/>
                </a:solidFill>
                <a:effectLst/>
                <a:uLnTx/>
                <a:uFillTx/>
                <a:latin typeface="Calibri"/>
                <a:cs typeface="Calibri"/>
              </a:rPr>
              <a:t> </a:t>
            </a:r>
            <a:r>
              <a:rPr kumimoji="0" sz="1400" b="0" i="1" u="none" strike="noStrike" kern="0" cap="none" spc="-20" normalizeH="0" baseline="0" noProof="0" dirty="0">
                <a:ln>
                  <a:noFill/>
                </a:ln>
                <a:solidFill>
                  <a:srgbClr val="282B6E"/>
                </a:solidFill>
                <a:effectLst/>
                <a:uLnTx/>
                <a:uFillTx/>
                <a:latin typeface="Calibri"/>
                <a:cs typeface="Calibri"/>
              </a:rPr>
              <a:t>Dister,</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LISW</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Emily</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Mally,</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LISW-</a:t>
            </a:r>
            <a:r>
              <a:rPr kumimoji="0" sz="1400" b="0" i="1" u="none" strike="noStrike" kern="0" cap="none" spc="0" normalizeH="0" baseline="0" noProof="0" dirty="0">
                <a:ln>
                  <a:noFill/>
                </a:ln>
                <a:solidFill>
                  <a:srgbClr val="282B6E"/>
                </a:solidFill>
                <a:effectLst/>
                <a:uLnTx/>
                <a:uFillTx/>
                <a:latin typeface="Calibri"/>
                <a:cs typeface="Calibri"/>
              </a:rPr>
              <a:t>S</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Kayla</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25" normalizeH="0" baseline="0" noProof="0" dirty="0">
                <a:ln>
                  <a:noFill/>
                </a:ln>
                <a:solidFill>
                  <a:srgbClr val="282B6E"/>
                </a:solidFill>
                <a:effectLst/>
                <a:uLnTx/>
                <a:uFillTx/>
                <a:latin typeface="Calibri"/>
                <a:cs typeface="Calibri"/>
              </a:rPr>
              <a:t>Eyster,</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20" normalizeH="0" baseline="0" noProof="0" dirty="0">
                <a:ln>
                  <a:noFill/>
                </a:ln>
                <a:solidFill>
                  <a:srgbClr val="282B6E"/>
                </a:solidFill>
                <a:effectLst/>
                <a:uLnTx/>
                <a:uFillTx/>
                <a:latin typeface="Calibri"/>
                <a:cs typeface="Calibri"/>
              </a:rPr>
              <a:t>LISW</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840"/>
              </a:spcBef>
              <a:spcAft>
                <a:spcPts val="0"/>
              </a:spcAft>
              <a:buClrTx/>
              <a:buSzTx/>
              <a:buFont typeface="Wingdings"/>
              <a:buChar char=""/>
              <a:tabLst>
                <a:tab pos="299085" algn="l"/>
              </a:tabLst>
              <a:defRPr/>
            </a:pPr>
            <a:r>
              <a:rPr kumimoji="0" sz="1400" b="0" i="0" u="sng" strike="noStrike" kern="0" cap="none" spc="-10" normalizeH="0" baseline="0" noProof="0" dirty="0">
                <a:ln>
                  <a:noFill/>
                </a:ln>
                <a:solidFill>
                  <a:srgbClr val="282B6E"/>
                </a:solidFill>
                <a:effectLst/>
                <a:uLnTx/>
                <a:uFill>
                  <a:solidFill>
                    <a:srgbClr val="282B6E"/>
                  </a:solidFill>
                </a:uFill>
                <a:latin typeface="Calibri"/>
                <a:cs typeface="Calibri"/>
              </a:rPr>
              <a:t>Psychiatry: </a:t>
            </a:r>
            <a:r>
              <a:rPr kumimoji="0" sz="1400" b="0" i="0" u="none" strike="noStrike" kern="0" cap="none" spc="0" normalizeH="0" baseline="0" noProof="0" dirty="0">
                <a:ln>
                  <a:noFill/>
                </a:ln>
                <a:solidFill>
                  <a:srgbClr val="282B6E"/>
                </a:solidFill>
                <a:effectLst/>
                <a:uLnTx/>
                <a:uFillTx/>
                <a:latin typeface="Calibri"/>
                <a:cs typeface="Calibri"/>
              </a:rPr>
              <a:t>follows</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patients</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for</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medication maintenance</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a:t>
            </a:r>
            <a:r>
              <a:rPr kumimoji="0" sz="1400" b="0" i="0" u="none" strike="noStrike" kern="0" cap="none" spc="-10" normalizeH="0" baseline="0" noProof="0" dirty="0">
                <a:ln>
                  <a:noFill/>
                </a:ln>
                <a:solidFill>
                  <a:srgbClr val="282B6E"/>
                </a:solidFill>
                <a:effectLst/>
                <a:uLnTx/>
                <a:uFillTx/>
                <a:latin typeface="Calibri"/>
                <a:cs typeface="Calibri"/>
              </a:rPr>
              <a:t> collaboration</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with</a:t>
            </a:r>
            <a:r>
              <a:rPr kumimoji="0" sz="1400" b="0" i="0" u="none" strike="noStrike" kern="0" cap="none" spc="-10" normalizeH="0" baseline="0" noProof="0" dirty="0">
                <a:ln>
                  <a:noFill/>
                </a:ln>
                <a:solidFill>
                  <a:srgbClr val="282B6E"/>
                </a:solidFill>
                <a:effectLst/>
                <a:uLnTx/>
                <a:uFillTx/>
                <a:latin typeface="Calibri"/>
                <a:cs typeface="Calibri"/>
              </a:rPr>
              <a:t> therapists</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927100" marR="0" lvl="0" indent="0" defTabSz="914400" eaLnBrk="1" fontAlgn="auto" latinLnBrk="0" hangingPunct="1">
              <a:lnSpc>
                <a:spcPct val="100000"/>
              </a:lnSpc>
              <a:spcBef>
                <a:spcPts val="0"/>
              </a:spcBef>
              <a:spcAft>
                <a:spcPts val="0"/>
              </a:spcAft>
              <a:buClrTx/>
              <a:buSzTx/>
              <a:buFontTx/>
              <a:buNone/>
              <a:tabLst/>
              <a:defRPr/>
            </a:pPr>
            <a:r>
              <a:rPr kumimoji="0" sz="1400" b="0" i="1" u="none" strike="noStrike" kern="0" cap="none" spc="0" normalizeH="0" baseline="0" noProof="0" dirty="0">
                <a:ln>
                  <a:noFill/>
                </a:ln>
                <a:solidFill>
                  <a:srgbClr val="282B6E"/>
                </a:solidFill>
                <a:effectLst/>
                <a:uLnTx/>
                <a:uFillTx/>
                <a:latin typeface="Calibri"/>
                <a:cs typeface="Calibri"/>
              </a:rPr>
              <a:t>Laurel</a:t>
            </a:r>
            <a:r>
              <a:rPr kumimoji="0" sz="1400" b="0" i="1" u="none" strike="noStrike" kern="0" cap="none" spc="-2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Ralston,</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DO</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Cassie</a:t>
            </a:r>
            <a:r>
              <a:rPr kumimoji="0" sz="1400" b="0" i="1" u="none" strike="noStrike" kern="0" cap="none" spc="-2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Badea,</a:t>
            </a:r>
            <a:r>
              <a:rPr kumimoji="0" sz="1400" b="0" i="1" u="none" strike="noStrike" kern="0" cap="none" spc="-20" normalizeH="0" baseline="0" noProof="0" dirty="0">
                <a:ln>
                  <a:noFill/>
                </a:ln>
                <a:solidFill>
                  <a:srgbClr val="282B6E"/>
                </a:solidFill>
                <a:effectLst/>
                <a:uLnTx/>
                <a:uFillTx/>
                <a:latin typeface="Calibri"/>
                <a:cs typeface="Calibri"/>
              </a:rPr>
              <a:t> APRN</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840"/>
              </a:spcBef>
              <a:spcAft>
                <a:spcPts val="0"/>
              </a:spcAft>
              <a:buClrTx/>
              <a:buSzTx/>
              <a:buFont typeface="Wingdings"/>
              <a:buChar char=""/>
              <a:tabLst>
                <a:tab pos="299085" algn="l"/>
              </a:tabLst>
              <a:defRPr/>
            </a:pPr>
            <a:r>
              <a:rPr kumimoji="0" sz="1400" b="0" i="0" u="sng" strike="noStrike" kern="0" cap="none" spc="-10" normalizeH="0" baseline="0" noProof="0" dirty="0">
                <a:ln>
                  <a:noFill/>
                </a:ln>
                <a:solidFill>
                  <a:srgbClr val="282B6E"/>
                </a:solidFill>
                <a:effectLst/>
                <a:uLnTx/>
                <a:uFill>
                  <a:solidFill>
                    <a:srgbClr val="282B6E"/>
                  </a:solidFill>
                </a:uFill>
                <a:latin typeface="Calibri"/>
                <a:cs typeface="Calibri"/>
              </a:rPr>
              <a:t>Psychotherapists:</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see</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patients</a:t>
            </a:r>
            <a:r>
              <a:rPr kumimoji="0" sz="1400" b="0" i="0" u="none" strike="noStrike" kern="0" cap="none" spc="-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at</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a:t>
            </a:r>
            <a:r>
              <a:rPr kumimoji="0" sz="1400" b="0" i="0" u="none" strike="noStrike" kern="0" cap="none" spc="-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Main</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Campus</a:t>
            </a:r>
            <a:r>
              <a:rPr kumimoji="0" sz="1400" b="0" i="0" u="none" strike="noStrike" kern="0" cap="none" spc="-1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ID</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Clinic</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or</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via</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telemedicine,</a:t>
            </a:r>
            <a:r>
              <a:rPr kumimoji="0" sz="1400" b="0" i="0" u="none" strike="noStrike" kern="0" cap="none" spc="-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with</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dedicated</a:t>
            </a:r>
            <a:r>
              <a:rPr kumimoji="0" sz="1400" b="0" i="0" u="none" strike="noStrike" kern="0" cap="none" spc="0" normalizeH="0" baseline="0" noProof="0" dirty="0">
                <a:ln>
                  <a:noFill/>
                </a:ln>
                <a:solidFill>
                  <a:srgbClr val="282B6E"/>
                </a:solidFill>
                <a:effectLst/>
                <a:uLnTx/>
                <a:uFillTx/>
                <a:latin typeface="Calibri"/>
                <a:cs typeface="Calibri"/>
              </a:rPr>
              <a:t> clinic</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slots</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for</a:t>
            </a:r>
            <a:r>
              <a:rPr kumimoji="0" sz="1400" b="0" i="0" u="none" strike="noStrike" kern="0" cap="none" spc="-5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HIV</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patients</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926465" marR="0" lvl="0" indent="0" defTabSz="914400" eaLnBrk="1" fontAlgn="auto" latinLnBrk="0" hangingPunct="1">
              <a:lnSpc>
                <a:spcPct val="100000"/>
              </a:lnSpc>
              <a:spcBef>
                <a:spcPts val="0"/>
              </a:spcBef>
              <a:spcAft>
                <a:spcPts val="0"/>
              </a:spcAft>
              <a:buClrTx/>
              <a:buSzTx/>
              <a:buFontTx/>
              <a:buNone/>
              <a:tabLst/>
              <a:defRPr/>
            </a:pPr>
            <a:r>
              <a:rPr kumimoji="0" sz="1400" b="0" i="1" u="none" strike="noStrike" kern="0" cap="none" spc="0" normalizeH="0" baseline="0" noProof="0" dirty="0">
                <a:ln>
                  <a:noFill/>
                </a:ln>
                <a:solidFill>
                  <a:srgbClr val="282B6E"/>
                </a:solidFill>
                <a:effectLst/>
                <a:uLnTx/>
                <a:uFillTx/>
                <a:latin typeface="Calibri"/>
                <a:cs typeface="Calibri"/>
              </a:rPr>
              <a:t>Graesyn</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20" normalizeH="0" baseline="0" noProof="0" dirty="0">
                <a:ln>
                  <a:noFill/>
                </a:ln>
                <a:solidFill>
                  <a:srgbClr val="282B6E"/>
                </a:solidFill>
                <a:effectLst/>
                <a:uLnTx/>
                <a:uFillTx/>
                <a:latin typeface="Calibri"/>
                <a:cs typeface="Calibri"/>
              </a:rPr>
              <a:t>Engler, </a:t>
            </a:r>
            <a:r>
              <a:rPr kumimoji="0" sz="1400" b="0" i="1" u="none" strike="noStrike" kern="0" cap="none" spc="-10" normalizeH="0" baseline="0" noProof="0" dirty="0">
                <a:ln>
                  <a:noFill/>
                </a:ln>
                <a:solidFill>
                  <a:srgbClr val="282B6E"/>
                </a:solidFill>
                <a:effectLst/>
                <a:uLnTx/>
                <a:uFillTx/>
                <a:latin typeface="Calibri"/>
                <a:cs typeface="Calibri"/>
              </a:rPr>
              <a:t>LISW-</a:t>
            </a:r>
            <a:r>
              <a:rPr kumimoji="0" sz="1400" b="0" i="1" u="none" strike="noStrike" kern="0" cap="none" spc="0" normalizeH="0" baseline="0" noProof="0" dirty="0">
                <a:ln>
                  <a:noFill/>
                </a:ln>
                <a:solidFill>
                  <a:srgbClr val="282B6E"/>
                </a:solidFill>
                <a:effectLst/>
                <a:uLnTx/>
                <a:uFillTx/>
                <a:latin typeface="Calibri"/>
                <a:cs typeface="Calibri"/>
              </a:rPr>
              <a:t>S</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Meredith</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Hellmer,</a:t>
            </a:r>
            <a:r>
              <a:rPr kumimoji="0" sz="1400" b="0" i="1" u="none" strike="noStrike" kern="0" cap="none" spc="-55"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LISW-</a:t>
            </a:r>
            <a:r>
              <a:rPr kumimoji="0" sz="1400" b="0" i="1" u="none" strike="noStrike" kern="0" cap="none" spc="-50" normalizeH="0" baseline="0" noProof="0" dirty="0">
                <a:ln>
                  <a:noFill/>
                </a:ln>
                <a:solidFill>
                  <a:srgbClr val="282B6E"/>
                </a:solidFill>
                <a:effectLst/>
                <a:uLnTx/>
                <a:uFillTx/>
                <a:latin typeface="Calibri"/>
                <a:cs typeface="Calibri"/>
              </a:rPr>
              <a:t>S</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840"/>
              </a:spcBef>
              <a:spcAft>
                <a:spcPts val="0"/>
              </a:spcAft>
              <a:buClrTx/>
              <a:buSzTx/>
              <a:buFont typeface="Wingdings"/>
              <a:buChar char=""/>
              <a:tabLst>
                <a:tab pos="299085" algn="l"/>
              </a:tabLst>
              <a:defRPr/>
            </a:pPr>
            <a:r>
              <a:rPr kumimoji="0" sz="1400" b="0" i="0" u="sng" strike="noStrike" kern="0" cap="none" spc="0" normalizeH="0" baseline="0" noProof="0" dirty="0">
                <a:ln>
                  <a:noFill/>
                </a:ln>
                <a:solidFill>
                  <a:srgbClr val="282B6E"/>
                </a:solidFill>
                <a:effectLst/>
                <a:uLnTx/>
                <a:uFill>
                  <a:solidFill>
                    <a:srgbClr val="282B6E"/>
                  </a:solidFill>
                </a:uFill>
                <a:latin typeface="Calibri"/>
                <a:cs typeface="Calibri"/>
              </a:rPr>
              <a:t>Community</a:t>
            </a:r>
            <a:r>
              <a:rPr kumimoji="0" sz="1400" b="0" i="0" u="sng" strike="noStrike" kern="0" cap="none" spc="-45" normalizeH="0" baseline="0" noProof="0" dirty="0">
                <a:ln>
                  <a:noFill/>
                </a:ln>
                <a:solidFill>
                  <a:srgbClr val="282B6E"/>
                </a:solidFill>
                <a:effectLst/>
                <a:uLnTx/>
                <a:uFill>
                  <a:solidFill>
                    <a:srgbClr val="282B6E"/>
                  </a:solidFill>
                </a:uFill>
                <a:latin typeface="Calibri"/>
                <a:cs typeface="Calibri"/>
              </a:rPr>
              <a:t> </a:t>
            </a:r>
            <a:r>
              <a:rPr kumimoji="0" sz="1400" b="0" i="0" u="sng" strike="noStrike" kern="0" cap="none" spc="0" normalizeH="0" baseline="0" noProof="0" dirty="0">
                <a:ln>
                  <a:noFill/>
                </a:ln>
                <a:solidFill>
                  <a:srgbClr val="282B6E"/>
                </a:solidFill>
                <a:effectLst/>
                <a:uLnTx/>
                <a:uFill>
                  <a:solidFill>
                    <a:srgbClr val="282B6E"/>
                  </a:solidFill>
                </a:uFill>
                <a:latin typeface="Calibri"/>
                <a:cs typeface="Calibri"/>
              </a:rPr>
              <a:t>Health</a:t>
            </a:r>
            <a:r>
              <a:rPr kumimoji="0" sz="1400" b="0" i="0" u="sng" strike="noStrike" kern="0" cap="none" spc="-35" normalizeH="0" baseline="0" noProof="0" dirty="0">
                <a:ln>
                  <a:noFill/>
                </a:ln>
                <a:solidFill>
                  <a:srgbClr val="282B6E"/>
                </a:solidFill>
                <a:effectLst/>
                <a:uLnTx/>
                <a:uFill>
                  <a:solidFill>
                    <a:srgbClr val="282B6E"/>
                  </a:solidFill>
                </a:uFill>
                <a:latin typeface="Calibri"/>
                <a:cs typeface="Calibri"/>
              </a:rPr>
              <a:t> </a:t>
            </a:r>
            <a:r>
              <a:rPr kumimoji="0" sz="1400" b="0" i="0" u="sng" strike="noStrike" kern="0" cap="none" spc="-10" normalizeH="0" baseline="0" noProof="0" dirty="0">
                <a:ln>
                  <a:noFill/>
                </a:ln>
                <a:solidFill>
                  <a:srgbClr val="282B6E"/>
                </a:solidFill>
                <a:effectLst/>
                <a:uLnTx/>
                <a:uFill>
                  <a:solidFill>
                    <a:srgbClr val="282B6E"/>
                  </a:solidFill>
                </a:uFill>
                <a:latin typeface="Calibri"/>
                <a:cs typeface="Calibri"/>
              </a:rPr>
              <a:t>Work</a:t>
            </a:r>
            <a:r>
              <a:rPr kumimoji="0" sz="1400" b="0" i="0" u="none" strike="noStrike" kern="0" cap="none" spc="-10" normalizeH="0" baseline="0" noProof="0" dirty="0">
                <a:ln>
                  <a:noFill/>
                </a:ln>
                <a:solidFill>
                  <a:srgbClr val="282B6E"/>
                </a:solidFill>
                <a:effectLst/>
                <a:uLnTx/>
                <a:uFillTx/>
                <a:latin typeface="Calibri"/>
                <a:cs typeface="Calibri"/>
              </a:rPr>
              <a:t>:</a:t>
            </a:r>
            <a:r>
              <a:rPr kumimoji="0" sz="1400" b="0" i="0" u="none" strike="noStrike" kern="0" cap="none" spc="-5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outreach,</a:t>
            </a:r>
            <a:r>
              <a:rPr kumimoji="0" sz="1400" b="0" i="0" u="none" strike="noStrike" kern="0" cap="none" spc="-4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telephone</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screenings,</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patient</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scheduling</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926465" marR="5764530" lvl="0" indent="0" defTabSz="914400" eaLnBrk="1" fontAlgn="auto" latinLnBrk="0" hangingPunct="1">
              <a:lnSpc>
                <a:spcPct val="100000"/>
              </a:lnSpc>
              <a:spcBef>
                <a:spcPts val="0"/>
              </a:spcBef>
              <a:spcAft>
                <a:spcPts val="0"/>
              </a:spcAft>
              <a:buClrTx/>
              <a:buSzTx/>
              <a:buFontTx/>
              <a:buNone/>
              <a:tabLst/>
              <a:defRPr/>
            </a:pPr>
            <a:r>
              <a:rPr kumimoji="0" sz="1400" b="0" i="1" u="none" strike="noStrike" kern="0" cap="none" spc="0" normalizeH="0" baseline="0" noProof="0" dirty="0">
                <a:ln>
                  <a:noFill/>
                </a:ln>
                <a:solidFill>
                  <a:srgbClr val="282B6E"/>
                </a:solidFill>
                <a:effectLst/>
                <a:uLnTx/>
                <a:uFillTx/>
                <a:latin typeface="Calibri"/>
                <a:cs typeface="Calibri"/>
              </a:rPr>
              <a:t>Kavian</a:t>
            </a:r>
            <a:r>
              <a:rPr kumimoji="0" sz="1400" b="0" i="1" u="none" strike="noStrike" kern="0" cap="none" spc="-4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Harris,</a:t>
            </a:r>
            <a:r>
              <a:rPr kumimoji="0" sz="1400" b="0" i="1" u="none" strike="noStrike" kern="0" cap="none" spc="-5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5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Collaborative</a:t>
            </a:r>
            <a:r>
              <a:rPr kumimoji="0" sz="1400" b="0" i="1" u="none" strike="noStrike" kern="0" cap="none" spc="-5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Care/Behavioral</a:t>
            </a:r>
            <a:r>
              <a:rPr kumimoji="0" sz="1400" b="0" i="1" u="none" strike="noStrike" kern="0" cap="none" spc="-6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Health Tracy</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Rosario,</a:t>
            </a:r>
            <a:r>
              <a:rPr kumimoji="0" sz="1400" b="0" i="1" u="none" strike="noStrike" kern="0" cap="none" spc="-5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2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Substance</a:t>
            </a:r>
            <a:r>
              <a:rPr kumimoji="0" sz="1400" b="0" i="1" u="none" strike="noStrike" kern="0" cap="none" spc="-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Abuse</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Navigator</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0" marR="0" lvl="0" indent="0" defTabSz="914400" eaLnBrk="1" fontAlgn="auto" latinLnBrk="0" hangingPunct="1">
              <a:lnSpc>
                <a:spcPct val="100000"/>
              </a:lnSpc>
              <a:spcBef>
                <a:spcPts val="555"/>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Calibri"/>
              <a:cs typeface="Calibri"/>
            </a:endParaRPr>
          </a:p>
          <a:p>
            <a:pPr marL="50165" marR="0" lvl="0" indent="0" defTabSz="914400" eaLnBrk="1" fontAlgn="auto" latinLnBrk="0" hangingPunct="1">
              <a:lnSpc>
                <a:spcPct val="100000"/>
              </a:lnSpc>
              <a:spcBef>
                <a:spcPts val="0"/>
              </a:spcBef>
              <a:spcAft>
                <a:spcPts val="0"/>
              </a:spcAft>
              <a:buClrTx/>
              <a:buSzTx/>
              <a:buFontTx/>
              <a:buNone/>
              <a:tabLst/>
              <a:defRPr/>
            </a:pPr>
            <a:r>
              <a:rPr kumimoji="0" sz="1600" b="1" i="0" u="none" strike="noStrike" kern="0" cap="none" spc="-10" normalizeH="0" baseline="0" noProof="0" dirty="0">
                <a:ln>
                  <a:noFill/>
                </a:ln>
                <a:solidFill>
                  <a:srgbClr val="282B6E"/>
                </a:solidFill>
                <a:effectLst/>
                <a:uLnTx/>
                <a:uFillTx/>
                <a:latin typeface="Calibri"/>
                <a:cs typeface="Calibri"/>
              </a:rPr>
              <a:t>Patient</a:t>
            </a:r>
            <a:r>
              <a:rPr kumimoji="0" sz="1600" b="1" i="0" u="none" strike="noStrike" kern="0" cap="none" spc="-4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Navigation</a:t>
            </a:r>
            <a:r>
              <a:rPr kumimoji="0" sz="1600" b="1" i="0" u="none" strike="noStrike" kern="0" cap="none" spc="-4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&amp;</a:t>
            </a:r>
            <a:r>
              <a:rPr kumimoji="0" sz="1600" b="1" i="0" u="none" strike="noStrike" kern="0" cap="none" spc="-3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Community Health</a:t>
            </a:r>
            <a:r>
              <a:rPr kumimoji="0" sz="1600" b="1" i="0" u="none" strike="noStrike" kern="0" cap="none" spc="-40" normalizeH="0" baseline="0" noProof="0" dirty="0">
                <a:ln>
                  <a:noFill/>
                </a:ln>
                <a:solidFill>
                  <a:srgbClr val="282B6E"/>
                </a:solidFill>
                <a:effectLst/>
                <a:uLnTx/>
                <a:uFillTx/>
                <a:latin typeface="Calibri"/>
                <a:cs typeface="Calibri"/>
              </a:rPr>
              <a:t> </a:t>
            </a:r>
            <a:r>
              <a:rPr kumimoji="0" sz="1600" b="1" i="0" u="none" strike="noStrike" kern="0" cap="none" spc="-20" normalizeH="0" baseline="0" noProof="0" dirty="0">
                <a:ln>
                  <a:noFill/>
                </a:ln>
                <a:solidFill>
                  <a:srgbClr val="282B6E"/>
                </a:solidFill>
                <a:effectLst/>
                <a:uLnTx/>
                <a:uFillTx/>
                <a:latin typeface="Calibri"/>
                <a:cs typeface="Calibri"/>
              </a:rPr>
              <a:t>Workers </a:t>
            </a:r>
            <a:r>
              <a:rPr kumimoji="0" sz="1600" b="1" i="0" u="none" strike="noStrike" kern="0" cap="none" spc="0" normalizeH="0" baseline="0" noProof="0" dirty="0">
                <a:ln>
                  <a:noFill/>
                </a:ln>
                <a:solidFill>
                  <a:srgbClr val="282B6E"/>
                </a:solidFill>
                <a:effectLst/>
                <a:uLnTx/>
                <a:uFillTx/>
                <a:latin typeface="Calibri"/>
                <a:cs typeface="Calibri"/>
              </a:rPr>
              <a:t>(EHE</a:t>
            </a:r>
            <a:r>
              <a:rPr kumimoji="0" sz="1600" b="1" i="0" u="none" strike="noStrike" kern="0" cap="none" spc="-2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&amp;</a:t>
            </a:r>
            <a:r>
              <a:rPr kumimoji="0" sz="1600" b="1" i="0" u="none" strike="noStrike" kern="0" cap="none" spc="-3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other</a:t>
            </a:r>
            <a:r>
              <a:rPr kumimoji="0" sz="1600" b="1" i="0" u="none" strike="noStrike" kern="0" cap="none" spc="-2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programs)</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10"/>
              </a:spcBef>
              <a:spcAft>
                <a:spcPts val="0"/>
              </a:spcAft>
              <a:buClrTx/>
              <a:buSzTx/>
              <a:buFont typeface="Wingdings"/>
              <a:buChar char=""/>
              <a:tabLst>
                <a:tab pos="336550" algn="l"/>
              </a:tabLst>
              <a:defRPr/>
            </a:pPr>
            <a:r>
              <a:rPr kumimoji="0" sz="1400" b="0" i="0" u="none" strike="noStrike" kern="0" cap="none" spc="-10" normalizeH="0" baseline="0" noProof="0" dirty="0">
                <a:ln>
                  <a:noFill/>
                </a:ln>
                <a:solidFill>
                  <a:srgbClr val="282B6E"/>
                </a:solidFill>
                <a:effectLst/>
                <a:uLnTx/>
                <a:uFillTx/>
                <a:latin typeface="Calibri"/>
                <a:cs typeface="Calibri"/>
              </a:rPr>
              <a:t>Integrating</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people</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with</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lived</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experience</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into</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20" normalizeH="0" baseline="0" noProof="0" dirty="0">
                <a:ln>
                  <a:noFill/>
                </a:ln>
                <a:solidFill>
                  <a:srgbClr val="282B6E"/>
                </a:solidFill>
                <a:effectLst/>
                <a:uLnTx/>
                <a:uFillTx/>
                <a:latin typeface="Calibri"/>
                <a:cs typeface="Calibri"/>
              </a:rPr>
              <a:t>day-</a:t>
            </a:r>
            <a:r>
              <a:rPr kumimoji="0" sz="1400" b="0" i="0" u="none" strike="noStrike" kern="0" cap="none" spc="-10" normalizeH="0" baseline="0" noProof="0" dirty="0">
                <a:ln>
                  <a:noFill/>
                </a:ln>
                <a:solidFill>
                  <a:srgbClr val="282B6E"/>
                </a:solidFill>
                <a:effectLst/>
                <a:uLnTx/>
                <a:uFillTx/>
                <a:latin typeface="Calibri"/>
                <a:cs typeface="Calibri"/>
              </a:rPr>
              <a:t>to-</a:t>
            </a:r>
            <a:r>
              <a:rPr kumimoji="0" sz="1400" b="0" i="0" u="none" strike="noStrike" kern="0" cap="none" spc="0" normalizeH="0" baseline="0" noProof="0" dirty="0">
                <a:ln>
                  <a:noFill/>
                </a:ln>
                <a:solidFill>
                  <a:srgbClr val="282B6E"/>
                </a:solidFill>
                <a:effectLst/>
                <a:uLnTx/>
                <a:uFillTx/>
                <a:latin typeface="Calibri"/>
                <a:cs typeface="Calibri"/>
              </a:rPr>
              <a:t>day</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work</a:t>
            </a:r>
            <a:r>
              <a:rPr kumimoji="0" sz="1400" b="0" i="0" u="none" strike="noStrike" kern="0" cap="none" spc="-5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a:t>
            </a:r>
            <a:r>
              <a:rPr kumimoji="0" sz="1400" b="0" i="0" u="none" strike="noStrike" kern="0" cap="none" spc="-5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clinic</a:t>
            </a:r>
            <a:r>
              <a:rPr kumimoji="0" sz="1400" b="0" i="0" u="none" strike="noStrike" kern="0" cap="none" spc="-4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and</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social</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support</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services</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0"/>
              </a:spcBef>
              <a:spcAft>
                <a:spcPts val="0"/>
              </a:spcAft>
              <a:buClrTx/>
              <a:buSzTx/>
              <a:buFont typeface="Wingdings"/>
              <a:buChar char=""/>
              <a:tabLst>
                <a:tab pos="336550" algn="l"/>
              </a:tabLst>
              <a:defRPr/>
            </a:pPr>
            <a:r>
              <a:rPr kumimoji="0" sz="1400" b="0" i="0" u="none" strike="noStrike" kern="0" cap="none" spc="0" normalizeH="0" baseline="0" noProof="0" dirty="0">
                <a:ln>
                  <a:noFill/>
                </a:ln>
                <a:solidFill>
                  <a:srgbClr val="282B6E"/>
                </a:solidFill>
                <a:effectLst/>
                <a:uLnTx/>
                <a:uFillTx/>
                <a:latin typeface="Calibri"/>
                <a:cs typeface="Calibri"/>
              </a:rPr>
              <a:t>Scheduling</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appointments,</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navigating</a:t>
            </a:r>
            <a:r>
              <a:rPr kumimoji="0" sz="1400" b="0" i="0" u="none" strike="noStrike" kern="0" cap="none" spc="-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medical</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system,</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outreach</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for</a:t>
            </a:r>
            <a:r>
              <a:rPr kumimoji="0" sz="1400" b="0" i="0" u="none" strike="noStrike" kern="0" cap="none" spc="-6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individuals</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not</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optimally</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engaged</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20" normalizeH="0" baseline="0" noProof="0" dirty="0">
                <a:ln>
                  <a:noFill/>
                </a:ln>
                <a:solidFill>
                  <a:srgbClr val="282B6E"/>
                </a:solidFill>
                <a:effectLst/>
                <a:uLnTx/>
                <a:uFillTx/>
                <a:latin typeface="Calibri"/>
                <a:cs typeface="Calibri"/>
              </a:rPr>
              <a:t>care</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0"/>
              </a:spcBef>
              <a:spcAft>
                <a:spcPts val="0"/>
              </a:spcAft>
              <a:buClrTx/>
              <a:buSzTx/>
              <a:buFont typeface="Wingdings"/>
              <a:buChar char=""/>
              <a:tabLst>
                <a:tab pos="336550" algn="l"/>
              </a:tabLst>
              <a:defRPr/>
            </a:pPr>
            <a:r>
              <a:rPr kumimoji="0" sz="1400" b="0" i="0" u="none" strike="noStrike" kern="0" cap="none" spc="0" normalizeH="0" baseline="0" noProof="0" dirty="0">
                <a:ln>
                  <a:noFill/>
                </a:ln>
                <a:solidFill>
                  <a:srgbClr val="282B6E"/>
                </a:solidFill>
                <a:effectLst/>
                <a:uLnTx/>
                <a:uFillTx/>
                <a:latin typeface="Calibri"/>
                <a:cs typeface="Calibri"/>
              </a:rPr>
              <a:t>Rapid</a:t>
            </a:r>
            <a:r>
              <a:rPr kumimoji="0" sz="1400" b="0" i="0" u="none" strike="noStrike" kern="0" cap="none" spc="-1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Start</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care</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coordination </a:t>
            </a:r>
            <a:r>
              <a:rPr kumimoji="0" sz="1400" b="0" i="0" u="none" strike="noStrike" kern="0" cap="none" spc="0" normalizeH="0" baseline="0" noProof="0" dirty="0">
                <a:ln>
                  <a:noFill/>
                </a:ln>
                <a:solidFill>
                  <a:srgbClr val="282B6E"/>
                </a:solidFill>
                <a:effectLst/>
                <a:uLnTx/>
                <a:uFillTx/>
                <a:latin typeface="Calibri"/>
                <a:cs typeface="Calibri"/>
              </a:rPr>
              <a:t>&amp;</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follow-</a:t>
            </a:r>
            <a:r>
              <a:rPr kumimoji="0" sz="1400" b="0" i="0" u="none" strike="noStrike" kern="0" cap="none" spc="-25" normalizeH="0" baseline="0" noProof="0" dirty="0">
                <a:ln>
                  <a:noFill/>
                </a:ln>
                <a:solidFill>
                  <a:srgbClr val="282B6E"/>
                </a:solidFill>
                <a:effectLst/>
                <a:uLnTx/>
                <a:uFillTx/>
                <a:latin typeface="Calibri"/>
                <a:cs typeface="Calibri"/>
              </a:rPr>
              <a:t>up</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0"/>
              </a:spcBef>
              <a:spcAft>
                <a:spcPts val="0"/>
              </a:spcAft>
              <a:buClrTx/>
              <a:buSzTx/>
              <a:buFont typeface="Wingdings"/>
              <a:buChar char=""/>
              <a:tabLst>
                <a:tab pos="336550" algn="l"/>
              </a:tabLst>
              <a:defRPr/>
            </a:pPr>
            <a:r>
              <a:rPr kumimoji="0" sz="1400" b="0" i="0" u="none" strike="noStrike" kern="0" cap="none" spc="0" normalizeH="0" baseline="0" noProof="0" dirty="0">
                <a:ln>
                  <a:noFill/>
                </a:ln>
                <a:solidFill>
                  <a:srgbClr val="282B6E"/>
                </a:solidFill>
                <a:effectLst/>
                <a:uLnTx/>
                <a:uFillTx/>
                <a:latin typeface="Calibri"/>
                <a:cs typeface="Calibri"/>
              </a:rPr>
              <a:t>Building</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relationships </a:t>
            </a:r>
            <a:r>
              <a:rPr kumimoji="0" sz="1400" b="0" i="0" u="none" strike="noStrike" kern="0" cap="none" spc="0" normalizeH="0" baseline="0" noProof="0" dirty="0">
                <a:ln>
                  <a:noFill/>
                </a:ln>
                <a:solidFill>
                  <a:srgbClr val="282B6E"/>
                </a:solidFill>
                <a:effectLst/>
                <a:uLnTx/>
                <a:uFillTx/>
                <a:latin typeface="Calibri"/>
                <a:cs typeface="Calibri"/>
              </a:rPr>
              <a:t>with</a:t>
            </a:r>
            <a:r>
              <a:rPr kumimoji="0" sz="1400" b="0" i="0" u="none" strike="noStrike" kern="0" cap="none" spc="-55" normalizeH="0" baseline="0" noProof="0" dirty="0">
                <a:ln>
                  <a:noFill/>
                </a:ln>
                <a:solidFill>
                  <a:srgbClr val="282B6E"/>
                </a:solidFill>
                <a:effectLst/>
                <a:uLnTx/>
                <a:uFillTx/>
                <a:latin typeface="Calibri"/>
                <a:cs typeface="Calibri"/>
              </a:rPr>
              <a:t> </a:t>
            </a:r>
            <a:r>
              <a:rPr kumimoji="0" sz="1400" b="0" i="0" u="none" strike="noStrike" kern="0" cap="none" spc="-20" normalizeH="0" baseline="0" noProof="0" dirty="0">
                <a:ln>
                  <a:noFill/>
                </a:ln>
                <a:solidFill>
                  <a:srgbClr val="282B6E"/>
                </a:solidFill>
                <a:effectLst/>
                <a:uLnTx/>
                <a:uFillTx/>
                <a:latin typeface="Calibri"/>
                <a:cs typeface="Calibri"/>
              </a:rPr>
              <a:t>PLWH</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admitted</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in</a:t>
            </a:r>
            <a:r>
              <a:rPr kumimoji="0" sz="1400" b="0" i="0" u="none" strike="noStrike" kern="0" cap="none" spc="-5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hospital</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and</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coordinating</a:t>
            </a:r>
            <a:r>
              <a:rPr kumimoji="0" sz="1400" b="0" i="0" u="none" strike="noStrike" kern="0" cap="none" spc="-3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their</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care</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after</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discharge</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0"/>
              </a:spcBef>
              <a:spcAft>
                <a:spcPts val="0"/>
              </a:spcAft>
              <a:buClrTx/>
              <a:buSzTx/>
              <a:buFont typeface="Wingdings"/>
              <a:buChar char=""/>
              <a:tabLst>
                <a:tab pos="336550" algn="l"/>
              </a:tabLst>
              <a:defRPr/>
            </a:pPr>
            <a:r>
              <a:rPr kumimoji="0" sz="1400" b="0" i="0" u="none" strike="noStrike" kern="0" cap="none" spc="-10" normalizeH="0" baseline="0" noProof="0" dirty="0">
                <a:ln>
                  <a:noFill/>
                </a:ln>
                <a:solidFill>
                  <a:srgbClr val="282B6E"/>
                </a:solidFill>
                <a:effectLst/>
                <a:uLnTx/>
                <a:uFillTx/>
                <a:latin typeface="Calibri"/>
                <a:cs typeface="Calibri"/>
              </a:rPr>
              <a:t>Patient</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Advisory</a:t>
            </a:r>
            <a:r>
              <a:rPr kumimoji="0" sz="1400" b="0" i="0" u="none" strike="noStrike" kern="0" cap="none" spc="-5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Board</a:t>
            </a:r>
            <a:r>
              <a:rPr kumimoji="0" sz="1400" b="0" i="0" u="none" strike="noStrike" kern="0" cap="none" spc="-4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participation</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336550" marR="0" lvl="0" indent="-286385" defTabSz="914400" eaLnBrk="1" fontAlgn="auto" latinLnBrk="0" hangingPunct="1">
              <a:lnSpc>
                <a:spcPct val="100000"/>
              </a:lnSpc>
              <a:spcBef>
                <a:spcPts val="0"/>
              </a:spcBef>
              <a:spcAft>
                <a:spcPts val="0"/>
              </a:spcAft>
              <a:buClrTx/>
              <a:buSzTx/>
              <a:buFont typeface="Wingdings"/>
              <a:buChar char=""/>
              <a:tabLst>
                <a:tab pos="336550" algn="l"/>
              </a:tabLst>
              <a:defRPr/>
            </a:pPr>
            <a:r>
              <a:rPr kumimoji="0" sz="1400" b="0" i="0" u="none" strike="noStrike" kern="0" cap="none" spc="0" normalizeH="0" baseline="0" noProof="0" dirty="0">
                <a:ln>
                  <a:noFill/>
                </a:ln>
                <a:solidFill>
                  <a:srgbClr val="282B6E"/>
                </a:solidFill>
                <a:effectLst/>
                <a:uLnTx/>
                <a:uFillTx/>
                <a:latin typeface="Calibri"/>
                <a:cs typeface="Calibri"/>
              </a:rPr>
              <a:t>Support</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Groups</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and</a:t>
            </a:r>
            <a:r>
              <a:rPr kumimoji="0" sz="1400" b="0" i="0" u="none" strike="noStrike" kern="0" cap="none" spc="-30"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facilitating</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other</a:t>
            </a:r>
            <a:r>
              <a:rPr kumimoji="0" sz="1400" b="0" i="0" u="none" strike="noStrike" kern="0" cap="none" spc="-2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social</a:t>
            </a:r>
            <a:r>
              <a:rPr kumimoji="0" sz="1400" b="0" i="0" u="none" strike="noStrike" kern="0" cap="none" spc="-40"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support</a:t>
            </a:r>
            <a:r>
              <a:rPr kumimoji="0" sz="1400" b="0" i="0" u="none" strike="noStrike" kern="0" cap="none" spc="-25" normalizeH="0" baseline="0" noProof="0" dirty="0">
                <a:ln>
                  <a:noFill/>
                </a:ln>
                <a:solidFill>
                  <a:srgbClr val="282B6E"/>
                </a:solidFill>
                <a:effectLst/>
                <a:uLnTx/>
                <a:uFillTx/>
                <a:latin typeface="Calibri"/>
                <a:cs typeface="Calibri"/>
              </a:rPr>
              <a:t> </a:t>
            </a:r>
            <a:r>
              <a:rPr kumimoji="0" sz="1400" b="0" i="0" u="none" strike="noStrike" kern="0" cap="none" spc="-10" normalizeH="0" baseline="0" noProof="0" dirty="0">
                <a:ln>
                  <a:noFill/>
                </a:ln>
                <a:solidFill>
                  <a:srgbClr val="282B6E"/>
                </a:solidFill>
                <a:effectLst/>
                <a:uLnTx/>
                <a:uFillTx/>
                <a:latin typeface="Calibri"/>
                <a:cs typeface="Calibri"/>
              </a:rPr>
              <a:t>platforms</a:t>
            </a:r>
            <a:r>
              <a:rPr kumimoji="0" sz="1400" b="0" i="0" u="none" strike="noStrike" kern="0" cap="none" spc="-45" normalizeH="0" baseline="0" noProof="0" dirty="0">
                <a:ln>
                  <a:noFill/>
                </a:ln>
                <a:solidFill>
                  <a:srgbClr val="282B6E"/>
                </a:solidFill>
                <a:effectLst/>
                <a:uLnTx/>
                <a:uFillTx/>
                <a:latin typeface="Calibri"/>
                <a:cs typeface="Calibri"/>
              </a:rPr>
              <a:t> </a:t>
            </a:r>
            <a:r>
              <a:rPr kumimoji="0" sz="1400" b="0" i="0" u="none" strike="noStrike" kern="0" cap="none" spc="0" normalizeH="0" baseline="0" noProof="0" dirty="0">
                <a:ln>
                  <a:noFill/>
                </a:ln>
                <a:solidFill>
                  <a:srgbClr val="282B6E"/>
                </a:solidFill>
                <a:effectLst/>
                <a:uLnTx/>
                <a:uFillTx/>
                <a:latin typeface="Calibri"/>
                <a:cs typeface="Calibri"/>
              </a:rPr>
              <a:t>for</a:t>
            </a:r>
            <a:r>
              <a:rPr kumimoji="0" sz="1400" b="0" i="0" u="none" strike="noStrike" kern="0" cap="none" spc="-55" normalizeH="0" baseline="0" noProof="0" dirty="0">
                <a:ln>
                  <a:noFill/>
                </a:ln>
                <a:solidFill>
                  <a:srgbClr val="282B6E"/>
                </a:solidFill>
                <a:effectLst/>
                <a:uLnTx/>
                <a:uFillTx/>
                <a:latin typeface="Calibri"/>
                <a:cs typeface="Calibri"/>
              </a:rPr>
              <a:t> </a:t>
            </a:r>
            <a:r>
              <a:rPr kumimoji="0" sz="1400" b="0" i="0" u="none" strike="noStrike" kern="0" cap="none" spc="-20" normalizeH="0" baseline="0" noProof="0" dirty="0">
                <a:ln>
                  <a:noFill/>
                </a:ln>
                <a:solidFill>
                  <a:srgbClr val="282B6E"/>
                </a:solidFill>
                <a:effectLst/>
                <a:uLnTx/>
                <a:uFillTx/>
                <a:latin typeface="Calibri"/>
                <a:cs typeface="Calibri"/>
              </a:rPr>
              <a:t>PLWH</a:t>
            </a:r>
            <a:endParaRPr kumimoji="0" sz="1400" b="0" i="0" u="none" strike="noStrike" kern="0" cap="none" spc="0" normalizeH="0" baseline="0" noProof="0">
              <a:ln>
                <a:noFill/>
              </a:ln>
              <a:solidFill>
                <a:sysClr val="windowText" lastClr="000000"/>
              </a:solidFill>
              <a:effectLst/>
              <a:uLnTx/>
              <a:uFillTx/>
              <a:latin typeface="Calibri"/>
              <a:cs typeface="Calibri"/>
            </a:endParaRPr>
          </a:p>
          <a:p>
            <a:pPr marL="50165" marR="0" lvl="0" indent="0" defTabSz="914400" eaLnBrk="1" fontAlgn="auto" latinLnBrk="0" hangingPunct="1">
              <a:lnSpc>
                <a:spcPct val="100000"/>
              </a:lnSpc>
              <a:spcBef>
                <a:spcPts val="1440"/>
              </a:spcBef>
              <a:spcAft>
                <a:spcPts val="0"/>
              </a:spcAft>
              <a:buClrTx/>
              <a:buSzTx/>
              <a:buFontTx/>
              <a:buNone/>
              <a:tabLst/>
              <a:defRPr/>
            </a:pPr>
            <a:r>
              <a:rPr kumimoji="0" sz="1400" b="0" i="1" u="none" strike="noStrike" kern="0" cap="none" spc="0" normalizeH="0" baseline="0" noProof="0" dirty="0">
                <a:ln>
                  <a:noFill/>
                </a:ln>
                <a:solidFill>
                  <a:srgbClr val="282B6E"/>
                </a:solidFill>
                <a:effectLst/>
                <a:uLnTx/>
                <a:uFillTx/>
                <a:latin typeface="Calibri"/>
                <a:cs typeface="Calibri"/>
              </a:rPr>
              <a:t>Chasity</a:t>
            </a:r>
            <a:r>
              <a:rPr kumimoji="0" sz="1400" b="0" i="1" u="none" strike="noStrike" kern="0" cap="none" spc="-20" normalizeH="0" baseline="0" noProof="0" dirty="0">
                <a:ln>
                  <a:noFill/>
                </a:ln>
                <a:solidFill>
                  <a:srgbClr val="282B6E"/>
                </a:solidFill>
                <a:effectLst/>
                <a:uLnTx/>
                <a:uFillTx/>
                <a:latin typeface="Calibri"/>
                <a:cs typeface="Calibri"/>
              </a:rPr>
              <a:t> Petty-Carter,</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Sahara</a:t>
            </a:r>
            <a:r>
              <a:rPr kumimoji="0" sz="1400" b="0" i="1" u="none" strike="noStrike" kern="0" cap="none" spc="-1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Rivera,</a:t>
            </a:r>
            <a:r>
              <a:rPr kumimoji="0" sz="1400" b="0" i="1" u="none" strike="noStrike" kern="0" cap="none" spc="-5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Yosmar</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Sanchez,</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Kavian</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Harris,</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4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Tracy</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Rosario,</a:t>
            </a:r>
            <a:r>
              <a:rPr kumimoji="0" sz="1400" b="0" i="1" u="none" strike="noStrike" kern="0" cap="none" spc="-6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CHW</a:t>
            </a:r>
            <a:r>
              <a:rPr kumimoji="0" sz="1400" b="0" i="1" u="none" strike="noStrike" kern="0" cap="none" spc="-2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5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Louis</a:t>
            </a:r>
            <a:r>
              <a:rPr kumimoji="0" sz="1400" b="0" i="1" u="none" strike="noStrike" kern="0" cap="none" spc="-30"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Catania,</a:t>
            </a:r>
            <a:r>
              <a:rPr kumimoji="0" sz="1400" b="0" i="1" u="none" strike="noStrike" kern="0" cap="none" spc="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BA</a:t>
            </a:r>
            <a:r>
              <a:rPr kumimoji="0" sz="1400" b="0" i="1" u="none" strike="noStrike" kern="0" cap="none" spc="-4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a:t>
            </a:r>
            <a:r>
              <a:rPr kumimoji="0" sz="1400" b="0" i="1" u="none" strike="noStrike" kern="0" cap="none" spc="-35" normalizeH="0" baseline="0" noProof="0" dirty="0">
                <a:ln>
                  <a:noFill/>
                </a:ln>
                <a:solidFill>
                  <a:srgbClr val="282B6E"/>
                </a:solidFill>
                <a:effectLst/>
                <a:uLnTx/>
                <a:uFillTx/>
                <a:latin typeface="Calibri"/>
                <a:cs typeface="Calibri"/>
              </a:rPr>
              <a:t> </a:t>
            </a:r>
            <a:r>
              <a:rPr kumimoji="0" sz="1400" b="0" i="1" u="none" strike="noStrike" kern="0" cap="none" spc="0" normalizeH="0" baseline="0" noProof="0" dirty="0">
                <a:ln>
                  <a:noFill/>
                </a:ln>
                <a:solidFill>
                  <a:srgbClr val="282B6E"/>
                </a:solidFill>
                <a:effectLst/>
                <a:uLnTx/>
                <a:uFillTx/>
                <a:latin typeface="Calibri"/>
                <a:cs typeface="Calibri"/>
              </a:rPr>
              <a:t>Rob</a:t>
            </a:r>
            <a:r>
              <a:rPr kumimoji="0" sz="1400" b="0" i="1" u="none" strike="noStrike" kern="0" cap="none" spc="-45" normalizeH="0" baseline="0" noProof="0" dirty="0">
                <a:ln>
                  <a:noFill/>
                </a:ln>
                <a:solidFill>
                  <a:srgbClr val="282B6E"/>
                </a:solidFill>
                <a:effectLst/>
                <a:uLnTx/>
                <a:uFillTx/>
                <a:latin typeface="Calibri"/>
                <a:cs typeface="Calibri"/>
              </a:rPr>
              <a:t> </a:t>
            </a:r>
            <a:r>
              <a:rPr kumimoji="0" sz="1400" b="0" i="1" u="none" strike="noStrike" kern="0" cap="none" spc="-10" normalizeH="0" baseline="0" noProof="0" dirty="0">
                <a:ln>
                  <a:noFill/>
                </a:ln>
                <a:solidFill>
                  <a:srgbClr val="282B6E"/>
                </a:solidFill>
                <a:effectLst/>
                <a:uLnTx/>
                <a:uFillTx/>
                <a:latin typeface="Calibri"/>
                <a:cs typeface="Calibri"/>
              </a:rPr>
              <a:t>Sheridan</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103</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8" name="object 8"/>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3439137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2709" rIns="0" bIns="0" rtlCol="0">
            <a:spAutoFit/>
          </a:bodyPr>
          <a:lstStyle/>
          <a:p>
            <a:pPr marL="366395">
              <a:lnSpc>
                <a:spcPct val="100000"/>
              </a:lnSpc>
              <a:spcBef>
                <a:spcPts val="95"/>
              </a:spcBef>
            </a:pPr>
            <a:r>
              <a:rPr spc="-10" dirty="0">
                <a:solidFill>
                  <a:srgbClr val="282B6E"/>
                </a:solidFill>
              </a:rPr>
              <a:t>SERVICES</a:t>
            </a:r>
          </a:p>
        </p:txBody>
      </p:sp>
      <p:pic>
        <p:nvPicPr>
          <p:cNvPr id="3" name="object 3"/>
          <p:cNvPicPr/>
          <p:nvPr/>
        </p:nvPicPr>
        <p:blipFill>
          <a:blip r:embed="rId2" cstate="print"/>
          <a:stretch>
            <a:fillRect/>
          </a:stretch>
        </p:blipFill>
        <p:spPr>
          <a:xfrm>
            <a:off x="2097163" y="822058"/>
            <a:ext cx="9519691" cy="49110"/>
          </a:xfrm>
          <a:prstGeom prst="rect">
            <a:avLst/>
          </a:prstGeom>
        </p:spPr>
      </p:pic>
      <p:pic>
        <p:nvPicPr>
          <p:cNvPr id="4" name="object 4"/>
          <p:cNvPicPr/>
          <p:nvPr/>
        </p:nvPicPr>
        <p:blipFill>
          <a:blip r:embed="rId3" cstate="print"/>
          <a:stretch>
            <a:fillRect/>
          </a:stretch>
        </p:blipFill>
        <p:spPr>
          <a:xfrm>
            <a:off x="7453236" y="1038288"/>
            <a:ext cx="4094012" cy="1011593"/>
          </a:xfrm>
          <a:prstGeom prst="rect">
            <a:avLst/>
          </a:prstGeom>
        </p:spPr>
      </p:pic>
      <p:sp>
        <p:nvSpPr>
          <p:cNvPr id="5" name="object 5"/>
          <p:cNvSpPr txBox="1">
            <a:spLocks noGrp="1"/>
          </p:cNvSpPr>
          <p:nvPr>
            <p:ph type="body" idx="1"/>
          </p:nvPr>
        </p:nvSpPr>
        <p:spPr>
          <a:prstGeom prst="rect">
            <a:avLst/>
          </a:prstGeom>
        </p:spPr>
        <p:txBody>
          <a:bodyPr vert="horz" wrap="square" lIns="0" tIns="12700" rIns="0" bIns="0" rtlCol="0">
            <a:spAutoFit/>
          </a:bodyPr>
          <a:lstStyle/>
          <a:p>
            <a:pPr marL="12700">
              <a:lnSpc>
                <a:spcPct val="100000"/>
              </a:lnSpc>
              <a:spcBef>
                <a:spcPts val="100"/>
              </a:spcBef>
            </a:pPr>
            <a:r>
              <a:rPr spc="-10" dirty="0"/>
              <a:t>Psychosocial</a:t>
            </a:r>
            <a:r>
              <a:rPr spc="-80" dirty="0"/>
              <a:t> </a:t>
            </a:r>
            <a:r>
              <a:rPr dirty="0"/>
              <a:t>Support</a:t>
            </a:r>
            <a:r>
              <a:rPr spc="-55" dirty="0"/>
              <a:t> </a:t>
            </a:r>
            <a:r>
              <a:rPr dirty="0"/>
              <a:t>(Part</a:t>
            </a:r>
            <a:r>
              <a:rPr spc="-35" dirty="0"/>
              <a:t> </a:t>
            </a:r>
            <a:r>
              <a:rPr spc="-25" dirty="0"/>
              <a:t>A)</a:t>
            </a:r>
          </a:p>
          <a:p>
            <a:pPr marL="12700">
              <a:lnSpc>
                <a:spcPct val="100000"/>
              </a:lnSpc>
              <a:spcBef>
                <a:spcPts val="1315"/>
              </a:spcBef>
            </a:pPr>
            <a:r>
              <a:rPr sz="1800" dirty="0">
                <a:solidFill>
                  <a:srgbClr val="045CA7"/>
                </a:solidFill>
              </a:rPr>
              <a:t>Check</a:t>
            </a:r>
            <a:r>
              <a:rPr sz="1800" spc="40" dirty="0">
                <a:solidFill>
                  <a:srgbClr val="045CA7"/>
                </a:solidFill>
              </a:rPr>
              <a:t> </a:t>
            </a:r>
            <a:r>
              <a:rPr sz="1800" dirty="0">
                <a:solidFill>
                  <a:srgbClr val="045CA7"/>
                </a:solidFill>
              </a:rPr>
              <a:t>out</a:t>
            </a:r>
            <a:r>
              <a:rPr sz="1800" spc="55" dirty="0">
                <a:solidFill>
                  <a:srgbClr val="045CA7"/>
                </a:solidFill>
              </a:rPr>
              <a:t> </a:t>
            </a:r>
            <a:r>
              <a:rPr sz="1800" dirty="0">
                <a:solidFill>
                  <a:srgbClr val="045CA7"/>
                </a:solidFill>
              </a:rPr>
              <a:t>our</a:t>
            </a:r>
            <a:r>
              <a:rPr sz="1800" spc="55" dirty="0">
                <a:solidFill>
                  <a:srgbClr val="045CA7"/>
                </a:solidFill>
              </a:rPr>
              <a:t> </a:t>
            </a:r>
            <a:r>
              <a:rPr sz="1800" dirty="0">
                <a:solidFill>
                  <a:srgbClr val="045CA7"/>
                </a:solidFill>
              </a:rPr>
              <a:t>calendar:</a:t>
            </a:r>
            <a:r>
              <a:rPr sz="1800" spc="70" dirty="0">
                <a:solidFill>
                  <a:srgbClr val="045CA7"/>
                </a:solidFill>
              </a:rPr>
              <a:t> </a:t>
            </a:r>
            <a:r>
              <a:rPr sz="1800" spc="-20" dirty="0">
                <a:solidFill>
                  <a:srgbClr val="045CA7"/>
                </a:solidFill>
                <a:hlinkClick r:id="rId4"/>
              </a:rPr>
              <a:t>www.metrohealth.org/compass-</a:t>
            </a:r>
            <a:r>
              <a:rPr sz="1800" spc="-10" dirty="0">
                <a:solidFill>
                  <a:srgbClr val="045CA7"/>
                </a:solidFill>
                <a:hlinkClick r:id="rId4"/>
              </a:rPr>
              <a:t>support-groups</a:t>
            </a:r>
            <a:endParaRPr sz="1800"/>
          </a:p>
          <a:p>
            <a:pPr marL="12700">
              <a:lnSpc>
                <a:spcPct val="100000"/>
              </a:lnSpc>
            </a:pPr>
            <a:r>
              <a:rPr sz="1800" b="0" i="1" dirty="0">
                <a:latin typeface="Calibri"/>
                <a:cs typeface="Calibri"/>
              </a:rPr>
              <a:t>Special</a:t>
            </a:r>
            <a:r>
              <a:rPr sz="1800" b="0" i="1" spc="-40" dirty="0">
                <a:latin typeface="Calibri"/>
                <a:cs typeface="Calibri"/>
              </a:rPr>
              <a:t> </a:t>
            </a:r>
            <a:r>
              <a:rPr sz="1800" b="0" i="1" dirty="0">
                <a:latin typeface="Calibri"/>
                <a:cs typeface="Calibri"/>
              </a:rPr>
              <a:t>events</a:t>
            </a:r>
            <a:r>
              <a:rPr sz="1800" b="0" i="1" spc="-50" dirty="0">
                <a:latin typeface="Calibri"/>
                <a:cs typeface="Calibri"/>
              </a:rPr>
              <a:t> </a:t>
            </a:r>
            <a:r>
              <a:rPr sz="1800" b="0" i="1" dirty="0">
                <a:latin typeface="Calibri"/>
                <a:cs typeface="Calibri"/>
              </a:rPr>
              <a:t>are</a:t>
            </a:r>
            <a:r>
              <a:rPr sz="1800" b="0" i="1" spc="-25" dirty="0">
                <a:latin typeface="Calibri"/>
                <a:cs typeface="Calibri"/>
              </a:rPr>
              <a:t> </a:t>
            </a:r>
            <a:r>
              <a:rPr sz="1800" b="0" i="1" dirty="0">
                <a:latin typeface="Calibri"/>
                <a:cs typeface="Calibri"/>
              </a:rPr>
              <a:t>hosted</a:t>
            </a:r>
            <a:r>
              <a:rPr sz="1800" b="0" i="1" spc="-35" dirty="0">
                <a:latin typeface="Calibri"/>
                <a:cs typeface="Calibri"/>
              </a:rPr>
              <a:t> </a:t>
            </a:r>
            <a:r>
              <a:rPr sz="1800" b="0" i="1" dirty="0">
                <a:latin typeface="Calibri"/>
                <a:cs typeface="Calibri"/>
              </a:rPr>
              <a:t>quarterly</a:t>
            </a:r>
            <a:r>
              <a:rPr sz="1800" b="0" i="1" spc="-35" dirty="0">
                <a:latin typeface="Calibri"/>
                <a:cs typeface="Calibri"/>
              </a:rPr>
              <a:t> </a:t>
            </a:r>
            <a:r>
              <a:rPr sz="1800" b="0" i="1" dirty="0">
                <a:latin typeface="Calibri"/>
                <a:cs typeface="Calibri"/>
              </a:rPr>
              <a:t>in</a:t>
            </a:r>
            <a:r>
              <a:rPr sz="1800" b="0" i="1" spc="-35" dirty="0">
                <a:latin typeface="Calibri"/>
                <a:cs typeface="Calibri"/>
              </a:rPr>
              <a:t> </a:t>
            </a:r>
            <a:r>
              <a:rPr sz="1800" b="0" i="1" dirty="0">
                <a:latin typeface="Calibri"/>
                <a:cs typeface="Calibri"/>
              </a:rPr>
              <a:t>the</a:t>
            </a:r>
            <a:r>
              <a:rPr sz="1800" b="0" i="1" spc="-35" dirty="0">
                <a:latin typeface="Calibri"/>
                <a:cs typeface="Calibri"/>
              </a:rPr>
              <a:t> </a:t>
            </a:r>
            <a:r>
              <a:rPr sz="1800" b="0" i="1" spc="-10" dirty="0">
                <a:latin typeface="Calibri"/>
                <a:cs typeface="Calibri"/>
              </a:rPr>
              <a:t>evenings.</a:t>
            </a:r>
            <a:endParaRPr sz="1800">
              <a:latin typeface="Calibri"/>
              <a:cs typeface="Calibri"/>
            </a:endParaRPr>
          </a:p>
          <a:p>
            <a:pPr marL="12700">
              <a:lnSpc>
                <a:spcPct val="100000"/>
              </a:lnSpc>
              <a:spcBef>
                <a:spcPts val="2160"/>
              </a:spcBef>
            </a:pPr>
            <a:r>
              <a:rPr sz="1800" b="0" i="1" dirty="0">
                <a:latin typeface="Calibri"/>
                <a:cs typeface="Calibri"/>
              </a:rPr>
              <a:t>Groups</a:t>
            </a:r>
            <a:r>
              <a:rPr sz="1800" b="0" i="1" spc="-55" dirty="0">
                <a:latin typeface="Calibri"/>
                <a:cs typeface="Calibri"/>
              </a:rPr>
              <a:t> </a:t>
            </a:r>
            <a:r>
              <a:rPr sz="1800" b="0" i="1" dirty="0">
                <a:latin typeface="Calibri"/>
                <a:cs typeface="Calibri"/>
              </a:rPr>
              <a:t>at</a:t>
            </a:r>
            <a:r>
              <a:rPr sz="1800" b="0" i="1" spc="-35" dirty="0">
                <a:latin typeface="Calibri"/>
                <a:cs typeface="Calibri"/>
              </a:rPr>
              <a:t> </a:t>
            </a:r>
            <a:r>
              <a:rPr sz="1800" b="0" i="1" dirty="0">
                <a:latin typeface="Calibri"/>
                <a:cs typeface="Calibri"/>
              </a:rPr>
              <a:t>Via</a:t>
            </a:r>
            <a:r>
              <a:rPr sz="1800" b="0" i="1" spc="-15" dirty="0">
                <a:latin typeface="Calibri"/>
                <a:cs typeface="Calibri"/>
              </a:rPr>
              <a:t> </a:t>
            </a:r>
            <a:r>
              <a:rPr sz="1800" b="0" i="1" dirty="0">
                <a:latin typeface="Calibri"/>
                <a:cs typeface="Calibri"/>
              </a:rPr>
              <a:t>Sana</a:t>
            </a:r>
            <a:r>
              <a:rPr sz="1800" b="0" i="1" spc="-35" dirty="0">
                <a:latin typeface="Calibri"/>
                <a:cs typeface="Calibri"/>
              </a:rPr>
              <a:t> </a:t>
            </a:r>
            <a:r>
              <a:rPr sz="1800" b="0" i="1" dirty="0">
                <a:latin typeface="Calibri"/>
                <a:cs typeface="Calibri"/>
              </a:rPr>
              <a:t>–</a:t>
            </a:r>
            <a:r>
              <a:rPr sz="1800" b="0" i="1" spc="-25" dirty="0">
                <a:latin typeface="Calibri"/>
                <a:cs typeface="Calibri"/>
              </a:rPr>
              <a:t> </a:t>
            </a:r>
            <a:r>
              <a:rPr sz="1800" b="0" i="1" dirty="0">
                <a:latin typeface="Calibri"/>
                <a:cs typeface="Calibri"/>
              </a:rPr>
              <a:t>3335</a:t>
            </a:r>
            <a:r>
              <a:rPr sz="1800" b="0" i="1" spc="-20" dirty="0">
                <a:latin typeface="Calibri"/>
                <a:cs typeface="Calibri"/>
              </a:rPr>
              <a:t> </a:t>
            </a:r>
            <a:r>
              <a:rPr sz="1800" b="0" i="1" spc="-90" dirty="0">
                <a:latin typeface="Calibri"/>
                <a:cs typeface="Calibri"/>
              </a:rPr>
              <a:t>W.</a:t>
            </a:r>
            <a:r>
              <a:rPr sz="1800" b="0" i="1" spc="-15" dirty="0">
                <a:latin typeface="Calibri"/>
                <a:cs typeface="Calibri"/>
              </a:rPr>
              <a:t> </a:t>
            </a:r>
            <a:r>
              <a:rPr sz="1800" b="0" i="1" dirty="0">
                <a:latin typeface="Calibri"/>
                <a:cs typeface="Calibri"/>
              </a:rPr>
              <a:t>25th</a:t>
            </a:r>
            <a:r>
              <a:rPr sz="1800" b="0" i="1" spc="-20" dirty="0">
                <a:latin typeface="Calibri"/>
                <a:cs typeface="Calibri"/>
              </a:rPr>
              <a:t> </a:t>
            </a:r>
            <a:r>
              <a:rPr sz="1800" b="0" i="1" dirty="0">
                <a:latin typeface="Calibri"/>
                <a:cs typeface="Calibri"/>
              </a:rPr>
              <a:t>Street</a:t>
            </a:r>
            <a:r>
              <a:rPr sz="1800" b="0" i="1" spc="-35" dirty="0">
                <a:latin typeface="Calibri"/>
                <a:cs typeface="Calibri"/>
              </a:rPr>
              <a:t> </a:t>
            </a:r>
            <a:r>
              <a:rPr sz="1800" b="0" i="1" dirty="0">
                <a:latin typeface="Calibri"/>
                <a:cs typeface="Calibri"/>
              </a:rPr>
              <a:t>(next</a:t>
            </a:r>
            <a:r>
              <a:rPr sz="1800" b="0" i="1" spc="-30" dirty="0">
                <a:latin typeface="Calibri"/>
                <a:cs typeface="Calibri"/>
              </a:rPr>
              <a:t> </a:t>
            </a:r>
            <a:r>
              <a:rPr sz="1800" b="0" i="1" dirty="0">
                <a:latin typeface="Calibri"/>
                <a:cs typeface="Calibri"/>
              </a:rPr>
              <a:t>door</a:t>
            </a:r>
            <a:r>
              <a:rPr sz="1800" b="0" i="1" spc="-25" dirty="0">
                <a:latin typeface="Calibri"/>
                <a:cs typeface="Calibri"/>
              </a:rPr>
              <a:t> </a:t>
            </a:r>
            <a:r>
              <a:rPr sz="1800" b="0" i="1" dirty="0">
                <a:latin typeface="Calibri"/>
                <a:cs typeface="Calibri"/>
              </a:rPr>
              <a:t>to</a:t>
            </a:r>
            <a:r>
              <a:rPr sz="1800" b="0" i="1" spc="-30" dirty="0">
                <a:latin typeface="Calibri"/>
                <a:cs typeface="Calibri"/>
              </a:rPr>
              <a:t> </a:t>
            </a:r>
            <a:r>
              <a:rPr sz="1800" b="0" i="1" spc="-10" dirty="0">
                <a:latin typeface="Calibri"/>
                <a:cs typeface="Calibri"/>
              </a:rPr>
              <a:t>MetroHealth’s</a:t>
            </a:r>
            <a:r>
              <a:rPr sz="1800" b="0" i="1" spc="-5" dirty="0">
                <a:latin typeface="Calibri"/>
                <a:cs typeface="Calibri"/>
              </a:rPr>
              <a:t> </a:t>
            </a:r>
            <a:r>
              <a:rPr sz="1800" b="0" i="1" dirty="0">
                <a:latin typeface="Calibri"/>
                <a:cs typeface="Calibri"/>
              </a:rPr>
              <a:t>Cancer</a:t>
            </a:r>
            <a:r>
              <a:rPr sz="1800" b="0" i="1" spc="-25" dirty="0">
                <a:latin typeface="Calibri"/>
                <a:cs typeface="Calibri"/>
              </a:rPr>
              <a:t> </a:t>
            </a:r>
            <a:r>
              <a:rPr sz="1800" b="0" i="1" dirty="0">
                <a:latin typeface="Calibri"/>
                <a:cs typeface="Calibri"/>
              </a:rPr>
              <a:t>Care</a:t>
            </a:r>
            <a:r>
              <a:rPr sz="1800" b="0" i="1" spc="-25" dirty="0">
                <a:latin typeface="Calibri"/>
                <a:cs typeface="Calibri"/>
              </a:rPr>
              <a:t> </a:t>
            </a:r>
            <a:r>
              <a:rPr sz="1800" b="0" i="1" spc="-10" dirty="0">
                <a:latin typeface="Calibri"/>
                <a:cs typeface="Calibri"/>
              </a:rPr>
              <a:t>Pavilion):</a:t>
            </a:r>
            <a:endParaRPr sz="1800">
              <a:latin typeface="Calibri"/>
              <a:cs typeface="Calibri"/>
            </a:endParaRPr>
          </a:p>
          <a:p>
            <a:pPr marL="299085" indent="-286385">
              <a:lnSpc>
                <a:spcPct val="100000"/>
              </a:lnSpc>
              <a:buFont typeface="Wingdings"/>
              <a:buChar char=""/>
              <a:tabLst>
                <a:tab pos="299085" algn="l"/>
              </a:tabLst>
            </a:pPr>
            <a:r>
              <a:rPr sz="1800" dirty="0"/>
              <a:t>Open</a:t>
            </a:r>
            <a:r>
              <a:rPr sz="1800" spc="-65" dirty="0"/>
              <a:t> </a:t>
            </a:r>
            <a:r>
              <a:rPr sz="1800" dirty="0"/>
              <a:t>Group</a:t>
            </a:r>
            <a:r>
              <a:rPr sz="1800" b="0" dirty="0">
                <a:latin typeface="Calibri"/>
                <a:cs typeface="Calibri"/>
              </a:rPr>
              <a:t>:</a:t>
            </a:r>
            <a:r>
              <a:rPr sz="1800" b="0" spc="-55" dirty="0">
                <a:latin typeface="Calibri"/>
                <a:cs typeface="Calibri"/>
              </a:rPr>
              <a:t> </a:t>
            </a:r>
            <a:r>
              <a:rPr sz="1800" b="0" dirty="0">
                <a:latin typeface="Calibri"/>
                <a:cs typeface="Calibri"/>
              </a:rPr>
              <a:t>1st</a:t>
            </a:r>
            <a:r>
              <a:rPr sz="1800" b="0" spc="-50" dirty="0">
                <a:latin typeface="Calibri"/>
                <a:cs typeface="Calibri"/>
              </a:rPr>
              <a:t> </a:t>
            </a:r>
            <a:r>
              <a:rPr sz="1800" b="0" dirty="0">
                <a:latin typeface="Calibri"/>
                <a:cs typeface="Calibri"/>
              </a:rPr>
              <a:t>and</a:t>
            </a:r>
            <a:r>
              <a:rPr sz="1800" b="0" spc="-40" dirty="0">
                <a:latin typeface="Calibri"/>
                <a:cs typeface="Calibri"/>
              </a:rPr>
              <a:t> </a:t>
            </a:r>
            <a:r>
              <a:rPr sz="1800" b="0" dirty="0">
                <a:latin typeface="Calibri"/>
                <a:cs typeface="Calibri"/>
              </a:rPr>
              <a:t>3rd</a:t>
            </a:r>
            <a:r>
              <a:rPr sz="1800" b="0" spc="-30" dirty="0">
                <a:latin typeface="Calibri"/>
                <a:cs typeface="Calibri"/>
              </a:rPr>
              <a:t> </a:t>
            </a:r>
            <a:r>
              <a:rPr sz="1800" b="0" dirty="0">
                <a:latin typeface="Calibri"/>
                <a:cs typeface="Calibri"/>
              </a:rPr>
              <a:t>Mondays</a:t>
            </a:r>
            <a:r>
              <a:rPr sz="1800" b="0" spc="-40" dirty="0">
                <a:latin typeface="Calibri"/>
                <a:cs typeface="Calibri"/>
              </a:rPr>
              <a:t> </a:t>
            </a:r>
            <a:r>
              <a:rPr sz="1800" b="0" dirty="0">
                <a:latin typeface="Calibri"/>
                <a:cs typeface="Calibri"/>
              </a:rPr>
              <a:t>from</a:t>
            </a:r>
            <a:r>
              <a:rPr sz="1800" b="0" spc="-50" dirty="0">
                <a:latin typeface="Calibri"/>
                <a:cs typeface="Calibri"/>
              </a:rPr>
              <a:t> </a:t>
            </a:r>
            <a:r>
              <a:rPr sz="1800" b="0" dirty="0">
                <a:latin typeface="Calibri"/>
                <a:cs typeface="Calibri"/>
              </a:rPr>
              <a:t>1:00</a:t>
            </a:r>
            <a:r>
              <a:rPr sz="1800" b="0" spc="-25" dirty="0">
                <a:latin typeface="Calibri"/>
                <a:cs typeface="Calibri"/>
              </a:rPr>
              <a:t> </a:t>
            </a:r>
            <a:r>
              <a:rPr sz="1800" b="0" dirty="0">
                <a:latin typeface="Calibri"/>
                <a:cs typeface="Calibri"/>
              </a:rPr>
              <a:t>pm</a:t>
            </a:r>
            <a:r>
              <a:rPr sz="1800" b="0" spc="-45" dirty="0">
                <a:latin typeface="Calibri"/>
                <a:cs typeface="Calibri"/>
              </a:rPr>
              <a:t> </a:t>
            </a:r>
            <a:r>
              <a:rPr sz="1800" b="0" dirty="0">
                <a:latin typeface="Calibri"/>
                <a:cs typeface="Calibri"/>
              </a:rPr>
              <a:t>–</a:t>
            </a:r>
            <a:r>
              <a:rPr sz="1800" b="0" spc="-40" dirty="0">
                <a:latin typeface="Calibri"/>
                <a:cs typeface="Calibri"/>
              </a:rPr>
              <a:t> </a:t>
            </a:r>
            <a:r>
              <a:rPr sz="1800" b="0" dirty="0">
                <a:latin typeface="Calibri"/>
                <a:cs typeface="Calibri"/>
              </a:rPr>
              <a:t>2:30</a:t>
            </a:r>
            <a:r>
              <a:rPr sz="1800" b="0" spc="-35" dirty="0">
                <a:latin typeface="Calibri"/>
                <a:cs typeface="Calibri"/>
              </a:rPr>
              <a:t> </a:t>
            </a:r>
            <a:r>
              <a:rPr sz="1800" b="0" dirty="0">
                <a:latin typeface="Calibri"/>
                <a:cs typeface="Calibri"/>
              </a:rPr>
              <a:t>pm</a:t>
            </a:r>
            <a:r>
              <a:rPr sz="1800" b="0" spc="-30" dirty="0">
                <a:latin typeface="Calibri"/>
                <a:cs typeface="Calibri"/>
              </a:rPr>
              <a:t> </a:t>
            </a:r>
            <a:r>
              <a:rPr sz="1800" b="0" dirty="0">
                <a:latin typeface="Calibri"/>
                <a:cs typeface="Calibri"/>
              </a:rPr>
              <a:t>for</a:t>
            </a:r>
            <a:r>
              <a:rPr sz="1800" b="0" spc="-50" dirty="0">
                <a:latin typeface="Calibri"/>
                <a:cs typeface="Calibri"/>
              </a:rPr>
              <a:t> </a:t>
            </a:r>
            <a:r>
              <a:rPr sz="1800" b="0" dirty="0">
                <a:latin typeface="Calibri"/>
                <a:cs typeface="Calibri"/>
              </a:rPr>
              <a:t>anyone</a:t>
            </a:r>
            <a:r>
              <a:rPr sz="1800" b="0" spc="-30" dirty="0">
                <a:latin typeface="Calibri"/>
                <a:cs typeface="Calibri"/>
              </a:rPr>
              <a:t> </a:t>
            </a:r>
            <a:r>
              <a:rPr sz="1800" b="0" dirty="0">
                <a:latin typeface="Calibri"/>
                <a:cs typeface="Calibri"/>
              </a:rPr>
              <a:t>with</a:t>
            </a:r>
            <a:r>
              <a:rPr sz="1800" b="0" spc="-35" dirty="0">
                <a:latin typeface="Calibri"/>
                <a:cs typeface="Calibri"/>
              </a:rPr>
              <a:t> </a:t>
            </a:r>
            <a:r>
              <a:rPr sz="1800" b="0" spc="-25" dirty="0">
                <a:latin typeface="Calibri"/>
                <a:cs typeface="Calibri"/>
              </a:rPr>
              <a:t>HIV</a:t>
            </a:r>
            <a:endParaRPr sz="1800">
              <a:latin typeface="Calibri"/>
              <a:cs typeface="Calibri"/>
            </a:endParaRPr>
          </a:p>
          <a:p>
            <a:pPr marL="299085" indent="-286385">
              <a:lnSpc>
                <a:spcPct val="100000"/>
              </a:lnSpc>
              <a:buFont typeface="Wingdings"/>
              <a:buChar char=""/>
              <a:tabLst>
                <a:tab pos="299085" algn="l"/>
              </a:tabLst>
            </a:pPr>
            <a:r>
              <a:rPr sz="1800" dirty="0"/>
              <a:t>WOW:</a:t>
            </a:r>
            <a:r>
              <a:rPr sz="1800" spc="-35" dirty="0"/>
              <a:t> </a:t>
            </a:r>
            <a:r>
              <a:rPr sz="1800" b="0" spc="-10" dirty="0">
                <a:latin typeface="Calibri"/>
                <a:cs typeface="Calibri"/>
              </a:rPr>
              <a:t>Women</a:t>
            </a:r>
            <a:r>
              <a:rPr sz="1800" b="0" spc="-35" dirty="0">
                <a:latin typeface="Calibri"/>
                <a:cs typeface="Calibri"/>
              </a:rPr>
              <a:t> </a:t>
            </a:r>
            <a:r>
              <a:rPr sz="1800" b="0" dirty="0">
                <a:latin typeface="Calibri"/>
                <a:cs typeface="Calibri"/>
              </a:rPr>
              <a:t>Only</a:t>
            </a:r>
            <a:r>
              <a:rPr sz="1800" b="0" spc="-45" dirty="0">
                <a:latin typeface="Calibri"/>
                <a:cs typeface="Calibri"/>
              </a:rPr>
              <a:t> </a:t>
            </a:r>
            <a:r>
              <a:rPr sz="1800" b="0" spc="-10" dirty="0">
                <a:latin typeface="Calibri"/>
                <a:cs typeface="Calibri"/>
              </a:rPr>
              <a:t>Wednesdays</a:t>
            </a:r>
            <a:r>
              <a:rPr sz="1800" b="0" spc="-40" dirty="0">
                <a:latin typeface="Calibri"/>
                <a:cs typeface="Calibri"/>
              </a:rPr>
              <a:t> </a:t>
            </a:r>
            <a:r>
              <a:rPr sz="1800" b="0" dirty="0">
                <a:latin typeface="Calibri"/>
                <a:cs typeface="Calibri"/>
              </a:rPr>
              <a:t>-</a:t>
            </a:r>
            <a:r>
              <a:rPr sz="1800" b="0" spc="-60" dirty="0">
                <a:latin typeface="Calibri"/>
                <a:cs typeface="Calibri"/>
              </a:rPr>
              <a:t> </a:t>
            </a:r>
            <a:r>
              <a:rPr sz="1800" b="0" dirty="0">
                <a:latin typeface="Calibri"/>
                <a:cs typeface="Calibri"/>
              </a:rPr>
              <a:t>for</a:t>
            </a:r>
            <a:r>
              <a:rPr sz="1800" b="0" spc="-45" dirty="0">
                <a:latin typeface="Calibri"/>
                <a:cs typeface="Calibri"/>
              </a:rPr>
              <a:t> </a:t>
            </a:r>
            <a:r>
              <a:rPr sz="1800" b="0" dirty="0">
                <a:latin typeface="Calibri"/>
                <a:cs typeface="Calibri"/>
              </a:rPr>
              <a:t>anyone</a:t>
            </a:r>
            <a:r>
              <a:rPr sz="1800" b="0" spc="-30" dirty="0">
                <a:latin typeface="Calibri"/>
                <a:cs typeface="Calibri"/>
              </a:rPr>
              <a:t> </a:t>
            </a:r>
            <a:r>
              <a:rPr sz="1800" b="0" dirty="0">
                <a:latin typeface="Calibri"/>
                <a:cs typeface="Calibri"/>
              </a:rPr>
              <a:t>who</a:t>
            </a:r>
            <a:r>
              <a:rPr sz="1800" b="0" spc="-40" dirty="0">
                <a:latin typeface="Calibri"/>
                <a:cs typeface="Calibri"/>
              </a:rPr>
              <a:t> </a:t>
            </a:r>
            <a:r>
              <a:rPr sz="1800" b="0" dirty="0">
                <a:latin typeface="Calibri"/>
                <a:cs typeface="Calibri"/>
              </a:rPr>
              <a:t>identifies</a:t>
            </a:r>
            <a:r>
              <a:rPr sz="1800" b="0" spc="-40" dirty="0">
                <a:latin typeface="Calibri"/>
                <a:cs typeface="Calibri"/>
              </a:rPr>
              <a:t> </a:t>
            </a:r>
            <a:r>
              <a:rPr sz="1800" b="0" dirty="0">
                <a:latin typeface="Calibri"/>
                <a:cs typeface="Calibri"/>
              </a:rPr>
              <a:t>as</a:t>
            </a:r>
            <a:r>
              <a:rPr sz="1800" b="0" spc="-50" dirty="0">
                <a:latin typeface="Calibri"/>
                <a:cs typeface="Calibri"/>
              </a:rPr>
              <a:t> </a:t>
            </a:r>
            <a:r>
              <a:rPr sz="1800" b="0" dirty="0">
                <a:latin typeface="Calibri"/>
                <a:cs typeface="Calibri"/>
              </a:rPr>
              <a:t>a</a:t>
            </a:r>
            <a:r>
              <a:rPr sz="1800" b="0" spc="-45" dirty="0">
                <a:latin typeface="Calibri"/>
                <a:cs typeface="Calibri"/>
              </a:rPr>
              <a:t> </a:t>
            </a:r>
            <a:r>
              <a:rPr sz="1800" b="0" dirty="0">
                <a:latin typeface="Calibri"/>
                <a:cs typeface="Calibri"/>
              </a:rPr>
              <a:t>woman;</a:t>
            </a:r>
            <a:r>
              <a:rPr sz="1800" b="0" spc="-40" dirty="0">
                <a:latin typeface="Calibri"/>
                <a:cs typeface="Calibri"/>
              </a:rPr>
              <a:t> </a:t>
            </a:r>
            <a:r>
              <a:rPr sz="1800" b="0" dirty="0">
                <a:latin typeface="Calibri"/>
                <a:cs typeface="Calibri"/>
              </a:rPr>
              <a:t>3rd</a:t>
            </a:r>
            <a:r>
              <a:rPr sz="1800" b="0" spc="-35" dirty="0">
                <a:latin typeface="Calibri"/>
                <a:cs typeface="Calibri"/>
              </a:rPr>
              <a:t> </a:t>
            </a:r>
            <a:r>
              <a:rPr sz="1800" b="0" spc="-20" dirty="0">
                <a:latin typeface="Calibri"/>
                <a:cs typeface="Calibri"/>
              </a:rPr>
              <a:t>Wednesdays</a:t>
            </a:r>
            <a:r>
              <a:rPr sz="1800" b="0" spc="-65" dirty="0">
                <a:latin typeface="Calibri"/>
                <a:cs typeface="Calibri"/>
              </a:rPr>
              <a:t> </a:t>
            </a:r>
            <a:r>
              <a:rPr sz="1800" b="0" dirty="0">
                <a:latin typeface="Calibri"/>
                <a:cs typeface="Calibri"/>
              </a:rPr>
              <a:t>at</a:t>
            </a:r>
            <a:r>
              <a:rPr sz="1800" b="0" spc="-50" dirty="0">
                <a:latin typeface="Calibri"/>
                <a:cs typeface="Calibri"/>
              </a:rPr>
              <a:t> </a:t>
            </a:r>
            <a:r>
              <a:rPr sz="1800" b="0" spc="-20" dirty="0">
                <a:latin typeface="Calibri"/>
                <a:cs typeface="Calibri"/>
              </a:rPr>
              <a:t>noon</a:t>
            </a:r>
            <a:endParaRPr sz="1800">
              <a:latin typeface="Calibri"/>
              <a:cs typeface="Calibri"/>
            </a:endParaRPr>
          </a:p>
          <a:p>
            <a:pPr marL="299085" indent="-286385">
              <a:lnSpc>
                <a:spcPct val="100000"/>
              </a:lnSpc>
              <a:buFont typeface="Wingdings"/>
              <a:buChar char=""/>
              <a:tabLst>
                <a:tab pos="299085" algn="l"/>
              </a:tabLst>
            </a:pPr>
            <a:r>
              <a:rPr sz="1800" dirty="0"/>
              <a:t>50++:</a:t>
            </a:r>
            <a:r>
              <a:rPr sz="1800" spc="-40" dirty="0"/>
              <a:t> </a:t>
            </a:r>
            <a:r>
              <a:rPr sz="1800" b="0" dirty="0">
                <a:latin typeface="Calibri"/>
                <a:cs typeface="Calibri"/>
              </a:rPr>
              <a:t>1st</a:t>
            </a:r>
            <a:r>
              <a:rPr sz="1800" b="0" spc="-45" dirty="0">
                <a:latin typeface="Calibri"/>
                <a:cs typeface="Calibri"/>
              </a:rPr>
              <a:t> </a:t>
            </a:r>
            <a:r>
              <a:rPr sz="1800" b="0" dirty="0">
                <a:latin typeface="Calibri"/>
                <a:cs typeface="Calibri"/>
              </a:rPr>
              <a:t>Fridays</a:t>
            </a:r>
            <a:r>
              <a:rPr sz="1800" b="0" spc="-40" dirty="0">
                <a:latin typeface="Calibri"/>
                <a:cs typeface="Calibri"/>
              </a:rPr>
              <a:t> </a:t>
            </a:r>
            <a:r>
              <a:rPr sz="1800" b="0" dirty="0">
                <a:latin typeface="Calibri"/>
                <a:cs typeface="Calibri"/>
              </a:rPr>
              <a:t>at</a:t>
            </a:r>
            <a:r>
              <a:rPr sz="1800" b="0" spc="-55" dirty="0">
                <a:latin typeface="Calibri"/>
                <a:cs typeface="Calibri"/>
              </a:rPr>
              <a:t> </a:t>
            </a:r>
            <a:r>
              <a:rPr sz="1800" b="0" spc="-20" dirty="0">
                <a:latin typeface="Calibri"/>
                <a:cs typeface="Calibri"/>
              </a:rPr>
              <a:t>Noon</a:t>
            </a:r>
            <a:endParaRPr sz="1800">
              <a:latin typeface="Calibri"/>
              <a:cs typeface="Calibri"/>
            </a:endParaRPr>
          </a:p>
          <a:p>
            <a:pPr marL="12700">
              <a:lnSpc>
                <a:spcPct val="100000"/>
              </a:lnSpc>
              <a:spcBef>
                <a:spcPts val="2160"/>
              </a:spcBef>
            </a:pPr>
            <a:r>
              <a:rPr sz="1800" b="0" i="1" dirty="0">
                <a:latin typeface="Calibri"/>
                <a:cs typeface="Calibri"/>
              </a:rPr>
              <a:t>Groups</a:t>
            </a:r>
            <a:r>
              <a:rPr sz="1800" b="0" i="1" spc="-40" dirty="0">
                <a:latin typeface="Calibri"/>
                <a:cs typeface="Calibri"/>
              </a:rPr>
              <a:t> </a:t>
            </a:r>
            <a:r>
              <a:rPr sz="1800" b="0" i="1" dirty="0">
                <a:latin typeface="Calibri"/>
                <a:cs typeface="Calibri"/>
              </a:rPr>
              <a:t>at</a:t>
            </a:r>
            <a:r>
              <a:rPr sz="1800" b="0" i="1" spc="-50" dirty="0">
                <a:latin typeface="Calibri"/>
                <a:cs typeface="Calibri"/>
              </a:rPr>
              <a:t> </a:t>
            </a:r>
            <a:r>
              <a:rPr sz="1800" b="0" i="1" dirty="0">
                <a:latin typeface="Calibri"/>
                <a:cs typeface="Calibri"/>
              </a:rPr>
              <a:t>MetroHealth</a:t>
            </a:r>
            <a:r>
              <a:rPr sz="1800" b="0" i="1" spc="-25" dirty="0">
                <a:latin typeface="Calibri"/>
                <a:cs typeface="Calibri"/>
              </a:rPr>
              <a:t> </a:t>
            </a:r>
            <a:r>
              <a:rPr sz="1800" b="0" i="1" dirty="0">
                <a:latin typeface="Calibri"/>
                <a:cs typeface="Calibri"/>
              </a:rPr>
              <a:t>Medical</a:t>
            </a:r>
            <a:r>
              <a:rPr sz="1800" b="0" i="1" spc="-30" dirty="0">
                <a:latin typeface="Calibri"/>
                <a:cs typeface="Calibri"/>
              </a:rPr>
              <a:t> </a:t>
            </a:r>
            <a:r>
              <a:rPr sz="1800" b="0" i="1" spc="-10" dirty="0">
                <a:latin typeface="Calibri"/>
                <a:cs typeface="Calibri"/>
              </a:rPr>
              <a:t>Center:</a:t>
            </a:r>
            <a:endParaRPr sz="1800">
              <a:latin typeface="Calibri"/>
              <a:cs typeface="Calibri"/>
            </a:endParaRPr>
          </a:p>
          <a:p>
            <a:pPr marL="299085" indent="-286385">
              <a:lnSpc>
                <a:spcPct val="100000"/>
              </a:lnSpc>
              <a:buFont typeface="Wingdings"/>
              <a:buChar char=""/>
              <a:tabLst>
                <a:tab pos="299085" algn="l"/>
              </a:tabLst>
            </a:pPr>
            <a:r>
              <a:rPr sz="1800" spc="-25" dirty="0"/>
              <a:t>Taco</a:t>
            </a:r>
            <a:r>
              <a:rPr sz="1800" spc="-45" dirty="0"/>
              <a:t> </a:t>
            </a:r>
            <a:r>
              <a:rPr sz="1800" spc="-10" dirty="0"/>
              <a:t>Tuesday</a:t>
            </a:r>
            <a:r>
              <a:rPr sz="1800" b="0" spc="-10" dirty="0">
                <a:latin typeface="Calibri"/>
                <a:cs typeface="Calibri"/>
              </a:rPr>
              <a:t>:</a:t>
            </a:r>
            <a:r>
              <a:rPr sz="1800" b="0" spc="-60" dirty="0">
                <a:latin typeface="Calibri"/>
                <a:cs typeface="Calibri"/>
              </a:rPr>
              <a:t> </a:t>
            </a:r>
            <a:r>
              <a:rPr sz="1800" b="0" dirty="0">
                <a:latin typeface="Calibri"/>
                <a:cs typeface="Calibri"/>
              </a:rPr>
              <a:t>1st</a:t>
            </a:r>
            <a:r>
              <a:rPr sz="1800" b="0" spc="-35" dirty="0">
                <a:latin typeface="Calibri"/>
                <a:cs typeface="Calibri"/>
              </a:rPr>
              <a:t> </a:t>
            </a:r>
            <a:r>
              <a:rPr sz="1800" b="0" dirty="0">
                <a:latin typeface="Calibri"/>
                <a:cs typeface="Calibri"/>
              </a:rPr>
              <a:t>and</a:t>
            </a:r>
            <a:r>
              <a:rPr sz="1800" b="0" spc="-25" dirty="0">
                <a:latin typeface="Calibri"/>
                <a:cs typeface="Calibri"/>
              </a:rPr>
              <a:t> </a:t>
            </a:r>
            <a:r>
              <a:rPr sz="1800" b="0" dirty="0">
                <a:latin typeface="Calibri"/>
                <a:cs typeface="Calibri"/>
              </a:rPr>
              <a:t>3rd</a:t>
            </a:r>
            <a:r>
              <a:rPr sz="1800" b="0" spc="-30" dirty="0">
                <a:latin typeface="Calibri"/>
                <a:cs typeface="Calibri"/>
              </a:rPr>
              <a:t> </a:t>
            </a:r>
            <a:r>
              <a:rPr sz="1800" b="0" spc="-20" dirty="0">
                <a:latin typeface="Calibri"/>
                <a:cs typeface="Calibri"/>
              </a:rPr>
              <a:t>Tuesdays;</a:t>
            </a:r>
            <a:r>
              <a:rPr sz="1800" b="0" spc="-50" dirty="0">
                <a:latin typeface="Calibri"/>
                <a:cs typeface="Calibri"/>
              </a:rPr>
              <a:t> </a:t>
            </a:r>
            <a:r>
              <a:rPr sz="1800" b="0" dirty="0">
                <a:latin typeface="Calibri"/>
                <a:cs typeface="Calibri"/>
              </a:rPr>
              <a:t>5:00</a:t>
            </a:r>
            <a:r>
              <a:rPr sz="1800" b="0" spc="-10" dirty="0">
                <a:latin typeface="Calibri"/>
                <a:cs typeface="Calibri"/>
              </a:rPr>
              <a:t> </a:t>
            </a:r>
            <a:r>
              <a:rPr sz="1800" b="0" dirty="0">
                <a:latin typeface="Calibri"/>
                <a:cs typeface="Calibri"/>
              </a:rPr>
              <a:t>–</a:t>
            </a:r>
            <a:r>
              <a:rPr sz="1800" b="0" spc="-30" dirty="0">
                <a:latin typeface="Calibri"/>
                <a:cs typeface="Calibri"/>
              </a:rPr>
              <a:t> </a:t>
            </a:r>
            <a:r>
              <a:rPr sz="1800" b="0" dirty="0">
                <a:latin typeface="Calibri"/>
                <a:cs typeface="Calibri"/>
              </a:rPr>
              <a:t>7:00</a:t>
            </a:r>
            <a:r>
              <a:rPr sz="1800" b="0" spc="-25" dirty="0">
                <a:latin typeface="Calibri"/>
                <a:cs typeface="Calibri"/>
              </a:rPr>
              <a:t> </a:t>
            </a:r>
            <a:r>
              <a:rPr sz="1800" b="0" dirty="0">
                <a:latin typeface="Calibri"/>
                <a:cs typeface="Calibri"/>
              </a:rPr>
              <a:t>pm</a:t>
            </a:r>
            <a:r>
              <a:rPr sz="1800" b="0" spc="-30" dirty="0">
                <a:latin typeface="Calibri"/>
                <a:cs typeface="Calibri"/>
              </a:rPr>
              <a:t> </a:t>
            </a:r>
            <a:r>
              <a:rPr sz="1800" b="0" dirty="0">
                <a:latin typeface="Calibri"/>
                <a:cs typeface="Calibri"/>
              </a:rPr>
              <a:t>in</a:t>
            </a:r>
            <a:r>
              <a:rPr sz="1800" b="0" spc="-25" dirty="0">
                <a:latin typeface="Calibri"/>
                <a:cs typeface="Calibri"/>
              </a:rPr>
              <a:t> </a:t>
            </a:r>
            <a:r>
              <a:rPr sz="1800" b="0" dirty="0">
                <a:latin typeface="Calibri"/>
                <a:cs typeface="Calibri"/>
              </a:rPr>
              <a:t>the</a:t>
            </a:r>
            <a:r>
              <a:rPr sz="1800" b="0" spc="-20" dirty="0">
                <a:latin typeface="Calibri"/>
                <a:cs typeface="Calibri"/>
              </a:rPr>
              <a:t> </a:t>
            </a:r>
            <a:r>
              <a:rPr sz="1800" b="0" spc="-10" dirty="0">
                <a:latin typeface="Calibri"/>
                <a:cs typeface="Calibri"/>
              </a:rPr>
              <a:t>Dermatology</a:t>
            </a:r>
            <a:r>
              <a:rPr sz="1800" b="0" spc="-30" dirty="0">
                <a:latin typeface="Calibri"/>
                <a:cs typeface="Calibri"/>
              </a:rPr>
              <a:t> </a:t>
            </a:r>
            <a:r>
              <a:rPr sz="1800" b="0" dirty="0">
                <a:latin typeface="Calibri"/>
                <a:cs typeface="Calibri"/>
              </a:rPr>
              <a:t>Clinic</a:t>
            </a:r>
            <a:r>
              <a:rPr sz="1800" b="0" spc="-20" dirty="0">
                <a:latin typeface="Calibri"/>
                <a:cs typeface="Calibri"/>
              </a:rPr>
              <a:t> </a:t>
            </a:r>
            <a:r>
              <a:rPr sz="1800" b="0" spc="-10" dirty="0">
                <a:latin typeface="Calibri"/>
                <a:cs typeface="Calibri"/>
              </a:rPr>
              <a:t>lobby</a:t>
            </a:r>
            <a:endParaRPr sz="1800">
              <a:latin typeface="Calibri"/>
              <a:cs typeface="Calibri"/>
            </a:endParaRPr>
          </a:p>
          <a:p>
            <a:pPr marL="299720" indent="-286385">
              <a:lnSpc>
                <a:spcPct val="100000"/>
              </a:lnSpc>
              <a:buFont typeface="Wingdings"/>
              <a:buChar char=""/>
              <a:tabLst>
                <a:tab pos="299720" algn="l"/>
              </a:tabLst>
            </a:pPr>
            <a:r>
              <a:rPr sz="1800" spc="-30" dirty="0"/>
              <a:t>Yoga:</a:t>
            </a:r>
            <a:r>
              <a:rPr sz="1800" spc="-50" dirty="0"/>
              <a:t> </a:t>
            </a:r>
            <a:r>
              <a:rPr sz="1800" b="0" dirty="0">
                <a:latin typeface="Calibri"/>
                <a:cs typeface="Calibri"/>
              </a:rPr>
              <a:t>Every</a:t>
            </a:r>
            <a:r>
              <a:rPr sz="1800" b="0" spc="-55" dirty="0">
                <a:latin typeface="Calibri"/>
                <a:cs typeface="Calibri"/>
              </a:rPr>
              <a:t> </a:t>
            </a:r>
            <a:r>
              <a:rPr sz="1800" b="0" spc="-10" dirty="0">
                <a:latin typeface="Calibri"/>
                <a:cs typeface="Calibri"/>
              </a:rPr>
              <a:t>Thursday</a:t>
            </a:r>
            <a:r>
              <a:rPr sz="1800" b="0" spc="-35" dirty="0">
                <a:latin typeface="Calibri"/>
                <a:cs typeface="Calibri"/>
              </a:rPr>
              <a:t> </a:t>
            </a:r>
            <a:r>
              <a:rPr sz="1800" b="0" dirty="0">
                <a:latin typeface="Calibri"/>
                <a:cs typeface="Calibri"/>
              </a:rPr>
              <a:t>at</a:t>
            </a:r>
            <a:r>
              <a:rPr sz="1800" b="0" spc="-60" dirty="0">
                <a:latin typeface="Calibri"/>
                <a:cs typeface="Calibri"/>
              </a:rPr>
              <a:t> </a:t>
            </a:r>
            <a:r>
              <a:rPr sz="1800" b="0" dirty="0">
                <a:latin typeface="Calibri"/>
                <a:cs typeface="Calibri"/>
              </a:rPr>
              <a:t>10:00</a:t>
            </a:r>
            <a:r>
              <a:rPr sz="1800" b="0" spc="-25" dirty="0">
                <a:latin typeface="Calibri"/>
                <a:cs typeface="Calibri"/>
              </a:rPr>
              <a:t> </a:t>
            </a:r>
            <a:r>
              <a:rPr sz="1800" b="0" dirty="0">
                <a:latin typeface="Calibri"/>
                <a:cs typeface="Calibri"/>
              </a:rPr>
              <a:t>am</a:t>
            </a:r>
            <a:r>
              <a:rPr sz="1800" b="0" spc="-45" dirty="0">
                <a:latin typeface="Calibri"/>
                <a:cs typeface="Calibri"/>
              </a:rPr>
              <a:t> </a:t>
            </a:r>
            <a:r>
              <a:rPr sz="1800" b="0" dirty="0">
                <a:latin typeface="Calibri"/>
                <a:cs typeface="Calibri"/>
              </a:rPr>
              <a:t>at</a:t>
            </a:r>
            <a:r>
              <a:rPr sz="1800" b="0" spc="-60" dirty="0">
                <a:latin typeface="Calibri"/>
                <a:cs typeface="Calibri"/>
              </a:rPr>
              <a:t> </a:t>
            </a:r>
            <a:r>
              <a:rPr sz="1800" b="0" dirty="0">
                <a:latin typeface="Calibri"/>
                <a:cs typeface="Calibri"/>
              </a:rPr>
              <a:t>the</a:t>
            </a:r>
            <a:r>
              <a:rPr sz="1800" b="0" spc="-30" dirty="0">
                <a:latin typeface="Calibri"/>
                <a:cs typeface="Calibri"/>
              </a:rPr>
              <a:t> </a:t>
            </a:r>
            <a:r>
              <a:rPr sz="1800" b="0" dirty="0">
                <a:latin typeface="Calibri"/>
                <a:cs typeface="Calibri"/>
              </a:rPr>
              <a:t>MetroHealth</a:t>
            </a:r>
            <a:r>
              <a:rPr sz="1800" b="0" spc="-25" dirty="0">
                <a:latin typeface="Calibri"/>
                <a:cs typeface="Calibri"/>
              </a:rPr>
              <a:t> </a:t>
            </a:r>
            <a:r>
              <a:rPr sz="1800" b="0" dirty="0">
                <a:latin typeface="Calibri"/>
                <a:cs typeface="Calibri"/>
              </a:rPr>
              <a:t>Glick</a:t>
            </a:r>
            <a:r>
              <a:rPr sz="1800" b="0" spc="-35" dirty="0">
                <a:latin typeface="Calibri"/>
                <a:cs typeface="Calibri"/>
              </a:rPr>
              <a:t> </a:t>
            </a:r>
            <a:r>
              <a:rPr sz="1800" b="0" dirty="0">
                <a:latin typeface="Calibri"/>
                <a:cs typeface="Calibri"/>
              </a:rPr>
              <a:t>Center</a:t>
            </a:r>
            <a:r>
              <a:rPr sz="1800" b="0" spc="-40" dirty="0">
                <a:latin typeface="Calibri"/>
                <a:cs typeface="Calibri"/>
              </a:rPr>
              <a:t> </a:t>
            </a:r>
            <a:r>
              <a:rPr sz="1800" b="0" spc="-10" dirty="0">
                <a:latin typeface="Calibri"/>
                <a:cs typeface="Calibri"/>
              </a:rPr>
              <a:t>Meditation</a:t>
            </a:r>
            <a:r>
              <a:rPr sz="1800" b="0" spc="-35" dirty="0">
                <a:latin typeface="Calibri"/>
                <a:cs typeface="Calibri"/>
              </a:rPr>
              <a:t> </a:t>
            </a:r>
            <a:r>
              <a:rPr sz="1800" b="0" spc="-20" dirty="0">
                <a:latin typeface="Calibri"/>
                <a:cs typeface="Calibri"/>
              </a:rPr>
              <a:t>Room</a:t>
            </a:r>
            <a:endParaRPr sz="1800">
              <a:latin typeface="Calibri"/>
              <a:cs typeface="Calibri"/>
            </a:endParaRPr>
          </a:p>
          <a:p>
            <a:pPr marL="299720" indent="-286385">
              <a:lnSpc>
                <a:spcPct val="100000"/>
              </a:lnSpc>
              <a:buFont typeface="Wingdings"/>
              <a:buChar char=""/>
              <a:tabLst>
                <a:tab pos="299720" algn="l"/>
              </a:tabLst>
            </a:pPr>
            <a:r>
              <a:rPr sz="1800" dirty="0"/>
              <a:t>Knit</a:t>
            </a:r>
            <a:r>
              <a:rPr sz="1800" spc="-45" dirty="0"/>
              <a:t> </a:t>
            </a:r>
            <a:r>
              <a:rPr sz="1800" dirty="0"/>
              <a:t>Squad:</a:t>
            </a:r>
            <a:r>
              <a:rPr sz="1800" spc="-70" dirty="0"/>
              <a:t> </a:t>
            </a:r>
            <a:r>
              <a:rPr sz="1800" b="0" dirty="0">
                <a:latin typeface="Calibri"/>
                <a:cs typeface="Calibri"/>
              </a:rPr>
              <a:t>Second</a:t>
            </a:r>
            <a:r>
              <a:rPr sz="1800" b="0" spc="-35" dirty="0">
                <a:latin typeface="Calibri"/>
                <a:cs typeface="Calibri"/>
              </a:rPr>
              <a:t> </a:t>
            </a:r>
            <a:r>
              <a:rPr sz="1800" b="0" spc="-10" dirty="0">
                <a:latin typeface="Calibri"/>
                <a:cs typeface="Calibri"/>
              </a:rPr>
              <a:t>Thursdays</a:t>
            </a:r>
            <a:r>
              <a:rPr sz="1800" b="0" spc="-40" dirty="0">
                <a:latin typeface="Calibri"/>
                <a:cs typeface="Calibri"/>
              </a:rPr>
              <a:t> </a:t>
            </a:r>
            <a:r>
              <a:rPr sz="1800" b="0" dirty="0">
                <a:latin typeface="Calibri"/>
                <a:cs typeface="Calibri"/>
              </a:rPr>
              <a:t>at</a:t>
            </a:r>
            <a:r>
              <a:rPr sz="1800" b="0" spc="-55" dirty="0">
                <a:latin typeface="Calibri"/>
                <a:cs typeface="Calibri"/>
              </a:rPr>
              <a:t> </a:t>
            </a:r>
            <a:r>
              <a:rPr sz="1800" b="0" dirty="0">
                <a:latin typeface="Calibri"/>
                <a:cs typeface="Calibri"/>
              </a:rPr>
              <a:t>11:15</a:t>
            </a:r>
            <a:r>
              <a:rPr sz="1800" b="0" spc="-25" dirty="0">
                <a:latin typeface="Calibri"/>
                <a:cs typeface="Calibri"/>
              </a:rPr>
              <a:t> </a:t>
            </a:r>
            <a:r>
              <a:rPr sz="1800" b="0" dirty="0">
                <a:latin typeface="Calibri"/>
                <a:cs typeface="Calibri"/>
              </a:rPr>
              <a:t>am</a:t>
            </a:r>
            <a:r>
              <a:rPr sz="1800" b="0" spc="-45" dirty="0">
                <a:latin typeface="Calibri"/>
                <a:cs typeface="Calibri"/>
              </a:rPr>
              <a:t> </a:t>
            </a:r>
            <a:r>
              <a:rPr sz="1800" b="0" dirty="0">
                <a:latin typeface="Calibri"/>
                <a:cs typeface="Calibri"/>
              </a:rPr>
              <a:t>outside</a:t>
            </a:r>
            <a:r>
              <a:rPr sz="1800" b="0" spc="-40" dirty="0">
                <a:latin typeface="Calibri"/>
                <a:cs typeface="Calibri"/>
              </a:rPr>
              <a:t> </a:t>
            </a:r>
            <a:r>
              <a:rPr sz="1800" b="0" dirty="0">
                <a:latin typeface="Calibri"/>
                <a:cs typeface="Calibri"/>
              </a:rPr>
              <a:t>of</a:t>
            </a:r>
            <a:r>
              <a:rPr sz="1800" b="0" spc="-30" dirty="0">
                <a:latin typeface="Calibri"/>
                <a:cs typeface="Calibri"/>
              </a:rPr>
              <a:t> </a:t>
            </a:r>
            <a:r>
              <a:rPr sz="1800" b="0" dirty="0">
                <a:latin typeface="Calibri"/>
                <a:cs typeface="Calibri"/>
              </a:rPr>
              <a:t>the</a:t>
            </a:r>
            <a:r>
              <a:rPr sz="1800" b="0" spc="-40" dirty="0">
                <a:latin typeface="Calibri"/>
                <a:cs typeface="Calibri"/>
              </a:rPr>
              <a:t> </a:t>
            </a:r>
            <a:r>
              <a:rPr sz="1800" b="0" dirty="0">
                <a:latin typeface="Calibri"/>
                <a:cs typeface="Calibri"/>
              </a:rPr>
              <a:t>Glick</a:t>
            </a:r>
            <a:r>
              <a:rPr sz="1800" b="0" spc="-35" dirty="0">
                <a:latin typeface="Calibri"/>
                <a:cs typeface="Calibri"/>
              </a:rPr>
              <a:t> </a:t>
            </a:r>
            <a:r>
              <a:rPr sz="1800" b="0" dirty="0">
                <a:latin typeface="Calibri"/>
                <a:cs typeface="Calibri"/>
              </a:rPr>
              <a:t>Center</a:t>
            </a:r>
            <a:r>
              <a:rPr sz="1800" b="0" spc="-40" dirty="0">
                <a:latin typeface="Calibri"/>
                <a:cs typeface="Calibri"/>
              </a:rPr>
              <a:t> </a:t>
            </a:r>
            <a:r>
              <a:rPr sz="1800" b="0" dirty="0">
                <a:latin typeface="Calibri"/>
                <a:cs typeface="Calibri"/>
              </a:rPr>
              <a:t>Meditation</a:t>
            </a:r>
            <a:r>
              <a:rPr sz="1800" b="0" spc="-20" dirty="0">
                <a:latin typeface="Calibri"/>
                <a:cs typeface="Calibri"/>
              </a:rPr>
              <a:t> Room</a:t>
            </a:r>
            <a:endParaRPr sz="1800">
              <a:latin typeface="Calibri"/>
              <a:cs typeface="Calibri"/>
            </a:endParaRPr>
          </a:p>
          <a:p>
            <a:pPr marL="307340">
              <a:lnSpc>
                <a:spcPct val="100000"/>
              </a:lnSpc>
              <a:spcBef>
                <a:spcPts val="2160"/>
              </a:spcBef>
            </a:pPr>
            <a:r>
              <a:rPr sz="1800" i="1" dirty="0">
                <a:solidFill>
                  <a:srgbClr val="D23488"/>
                </a:solidFill>
                <a:latin typeface="Calibri"/>
                <a:cs typeface="Calibri"/>
              </a:rPr>
              <a:t>All</a:t>
            </a:r>
            <a:r>
              <a:rPr sz="1800" i="1" spc="-40" dirty="0">
                <a:solidFill>
                  <a:srgbClr val="D23488"/>
                </a:solidFill>
                <a:latin typeface="Calibri"/>
                <a:cs typeface="Calibri"/>
              </a:rPr>
              <a:t> </a:t>
            </a:r>
            <a:r>
              <a:rPr sz="1800" i="1" dirty="0">
                <a:solidFill>
                  <a:srgbClr val="D23488"/>
                </a:solidFill>
                <a:latin typeface="Calibri"/>
                <a:cs typeface="Calibri"/>
              </a:rPr>
              <a:t>people</a:t>
            </a:r>
            <a:r>
              <a:rPr sz="1800" i="1" spc="-25" dirty="0">
                <a:solidFill>
                  <a:srgbClr val="D23488"/>
                </a:solidFill>
                <a:latin typeface="Calibri"/>
                <a:cs typeface="Calibri"/>
              </a:rPr>
              <a:t> </a:t>
            </a:r>
            <a:r>
              <a:rPr sz="1800" i="1" dirty="0">
                <a:solidFill>
                  <a:srgbClr val="D23488"/>
                </a:solidFill>
                <a:latin typeface="Calibri"/>
                <a:cs typeface="Calibri"/>
              </a:rPr>
              <a:t>with</a:t>
            </a:r>
            <a:r>
              <a:rPr sz="1800" i="1" spc="-30" dirty="0">
                <a:solidFill>
                  <a:srgbClr val="D23488"/>
                </a:solidFill>
                <a:latin typeface="Calibri"/>
                <a:cs typeface="Calibri"/>
              </a:rPr>
              <a:t> </a:t>
            </a:r>
            <a:r>
              <a:rPr sz="1800" i="1" dirty="0">
                <a:solidFill>
                  <a:srgbClr val="D23488"/>
                </a:solidFill>
                <a:latin typeface="Calibri"/>
                <a:cs typeface="Calibri"/>
              </a:rPr>
              <a:t>HIV</a:t>
            </a:r>
            <a:r>
              <a:rPr sz="1800" i="1" spc="-35" dirty="0">
                <a:solidFill>
                  <a:srgbClr val="D23488"/>
                </a:solidFill>
                <a:latin typeface="Calibri"/>
                <a:cs typeface="Calibri"/>
              </a:rPr>
              <a:t> </a:t>
            </a:r>
            <a:r>
              <a:rPr sz="1800" i="1" dirty="0">
                <a:solidFill>
                  <a:srgbClr val="D23488"/>
                </a:solidFill>
                <a:latin typeface="Calibri"/>
                <a:cs typeface="Calibri"/>
              </a:rPr>
              <a:t>are</a:t>
            </a:r>
            <a:r>
              <a:rPr sz="1800" i="1" spc="-15" dirty="0">
                <a:solidFill>
                  <a:srgbClr val="D23488"/>
                </a:solidFill>
                <a:latin typeface="Calibri"/>
                <a:cs typeface="Calibri"/>
              </a:rPr>
              <a:t> </a:t>
            </a:r>
            <a:r>
              <a:rPr sz="1800" i="1" dirty="0">
                <a:solidFill>
                  <a:srgbClr val="D23488"/>
                </a:solidFill>
                <a:latin typeface="Calibri"/>
                <a:cs typeface="Calibri"/>
              </a:rPr>
              <a:t>welcome</a:t>
            </a:r>
            <a:r>
              <a:rPr sz="1800" i="1" spc="-45" dirty="0">
                <a:solidFill>
                  <a:srgbClr val="D23488"/>
                </a:solidFill>
                <a:latin typeface="Calibri"/>
                <a:cs typeface="Calibri"/>
              </a:rPr>
              <a:t> </a:t>
            </a:r>
            <a:r>
              <a:rPr sz="1800" i="1" dirty="0">
                <a:solidFill>
                  <a:srgbClr val="D23488"/>
                </a:solidFill>
                <a:latin typeface="Calibri"/>
                <a:cs typeface="Calibri"/>
              </a:rPr>
              <a:t>at</a:t>
            </a:r>
            <a:r>
              <a:rPr sz="1800" i="1" spc="-20" dirty="0">
                <a:solidFill>
                  <a:srgbClr val="D23488"/>
                </a:solidFill>
                <a:latin typeface="Calibri"/>
                <a:cs typeface="Calibri"/>
              </a:rPr>
              <a:t> </a:t>
            </a:r>
            <a:r>
              <a:rPr sz="1800" i="1" dirty="0">
                <a:solidFill>
                  <a:srgbClr val="D23488"/>
                </a:solidFill>
                <a:latin typeface="Calibri"/>
                <a:cs typeface="Calibri"/>
              </a:rPr>
              <a:t>our</a:t>
            </a:r>
            <a:r>
              <a:rPr sz="1800" i="1" spc="-25" dirty="0">
                <a:solidFill>
                  <a:srgbClr val="D23488"/>
                </a:solidFill>
                <a:latin typeface="Calibri"/>
                <a:cs typeface="Calibri"/>
              </a:rPr>
              <a:t> </a:t>
            </a:r>
            <a:r>
              <a:rPr sz="1800" i="1" dirty="0">
                <a:solidFill>
                  <a:srgbClr val="D23488"/>
                </a:solidFill>
                <a:latin typeface="Calibri"/>
                <a:cs typeface="Calibri"/>
              </a:rPr>
              <a:t>groups</a:t>
            </a:r>
            <a:r>
              <a:rPr sz="1800" i="1" spc="-10" dirty="0">
                <a:solidFill>
                  <a:srgbClr val="D23488"/>
                </a:solidFill>
                <a:latin typeface="Calibri"/>
                <a:cs typeface="Calibri"/>
              </a:rPr>
              <a:t> </a:t>
            </a:r>
            <a:r>
              <a:rPr sz="1800" i="1" dirty="0">
                <a:solidFill>
                  <a:srgbClr val="D23488"/>
                </a:solidFill>
                <a:latin typeface="Calibri"/>
                <a:cs typeface="Calibri"/>
              </a:rPr>
              <a:t>and</a:t>
            </a:r>
            <a:r>
              <a:rPr sz="1800" i="1" spc="-15" dirty="0">
                <a:solidFill>
                  <a:srgbClr val="D23488"/>
                </a:solidFill>
                <a:latin typeface="Calibri"/>
                <a:cs typeface="Calibri"/>
              </a:rPr>
              <a:t> </a:t>
            </a:r>
            <a:r>
              <a:rPr sz="1800" i="1" dirty="0">
                <a:solidFill>
                  <a:srgbClr val="D23488"/>
                </a:solidFill>
                <a:latin typeface="Calibri"/>
                <a:cs typeface="Calibri"/>
              </a:rPr>
              <a:t>events</a:t>
            </a:r>
            <a:r>
              <a:rPr sz="1800" i="1" spc="-20" dirty="0">
                <a:solidFill>
                  <a:srgbClr val="D23488"/>
                </a:solidFill>
                <a:latin typeface="Calibri"/>
                <a:cs typeface="Calibri"/>
              </a:rPr>
              <a:t> </a:t>
            </a:r>
            <a:r>
              <a:rPr sz="1800" i="1" dirty="0">
                <a:solidFill>
                  <a:srgbClr val="D23488"/>
                </a:solidFill>
                <a:latin typeface="Calibri"/>
                <a:cs typeface="Calibri"/>
              </a:rPr>
              <a:t>–</a:t>
            </a:r>
            <a:r>
              <a:rPr sz="1800" i="1" spc="-15" dirty="0">
                <a:solidFill>
                  <a:srgbClr val="D23488"/>
                </a:solidFill>
                <a:latin typeface="Calibri"/>
                <a:cs typeface="Calibri"/>
              </a:rPr>
              <a:t> </a:t>
            </a:r>
            <a:r>
              <a:rPr sz="1800" i="1" dirty="0">
                <a:solidFill>
                  <a:srgbClr val="D23488"/>
                </a:solidFill>
                <a:latin typeface="Calibri"/>
                <a:cs typeface="Calibri"/>
              </a:rPr>
              <a:t>no</a:t>
            </a:r>
            <a:r>
              <a:rPr sz="1800" i="1" spc="-25" dirty="0">
                <a:solidFill>
                  <a:srgbClr val="D23488"/>
                </a:solidFill>
                <a:latin typeface="Calibri"/>
                <a:cs typeface="Calibri"/>
              </a:rPr>
              <a:t> </a:t>
            </a:r>
            <a:r>
              <a:rPr sz="1800" i="1" dirty="0">
                <a:solidFill>
                  <a:srgbClr val="D23488"/>
                </a:solidFill>
                <a:latin typeface="Calibri"/>
                <a:cs typeface="Calibri"/>
              </a:rPr>
              <a:t>need</a:t>
            </a:r>
            <a:r>
              <a:rPr sz="1800" i="1" spc="-20" dirty="0">
                <a:solidFill>
                  <a:srgbClr val="D23488"/>
                </a:solidFill>
                <a:latin typeface="Calibri"/>
                <a:cs typeface="Calibri"/>
              </a:rPr>
              <a:t> </a:t>
            </a:r>
            <a:r>
              <a:rPr sz="1800" i="1" dirty="0">
                <a:solidFill>
                  <a:srgbClr val="D23488"/>
                </a:solidFill>
                <a:latin typeface="Calibri"/>
                <a:cs typeface="Calibri"/>
              </a:rPr>
              <a:t>to</a:t>
            </a:r>
            <a:r>
              <a:rPr sz="1800" i="1" spc="-15" dirty="0">
                <a:solidFill>
                  <a:srgbClr val="D23488"/>
                </a:solidFill>
                <a:latin typeface="Calibri"/>
                <a:cs typeface="Calibri"/>
              </a:rPr>
              <a:t> </a:t>
            </a:r>
            <a:r>
              <a:rPr sz="1800" i="1" dirty="0">
                <a:solidFill>
                  <a:srgbClr val="D23488"/>
                </a:solidFill>
                <a:latin typeface="Calibri"/>
                <a:cs typeface="Calibri"/>
              </a:rPr>
              <a:t>be</a:t>
            </a:r>
            <a:r>
              <a:rPr sz="1800" i="1" spc="-25" dirty="0">
                <a:solidFill>
                  <a:srgbClr val="D23488"/>
                </a:solidFill>
                <a:latin typeface="Calibri"/>
                <a:cs typeface="Calibri"/>
              </a:rPr>
              <a:t> </a:t>
            </a:r>
            <a:r>
              <a:rPr sz="1800" i="1" dirty="0">
                <a:solidFill>
                  <a:srgbClr val="D23488"/>
                </a:solidFill>
                <a:latin typeface="Calibri"/>
                <a:cs typeface="Calibri"/>
              </a:rPr>
              <a:t>a</a:t>
            </a:r>
            <a:r>
              <a:rPr sz="1800" i="1" spc="-15" dirty="0">
                <a:solidFill>
                  <a:srgbClr val="D23488"/>
                </a:solidFill>
                <a:latin typeface="Calibri"/>
                <a:cs typeface="Calibri"/>
              </a:rPr>
              <a:t> </a:t>
            </a:r>
            <a:r>
              <a:rPr sz="1800" i="1" spc="-10" dirty="0">
                <a:solidFill>
                  <a:srgbClr val="D23488"/>
                </a:solidFill>
                <a:latin typeface="Calibri"/>
                <a:cs typeface="Calibri"/>
              </a:rPr>
              <a:t>MetroHealth</a:t>
            </a:r>
            <a:r>
              <a:rPr sz="1800" i="1" spc="-30" dirty="0">
                <a:solidFill>
                  <a:srgbClr val="D23488"/>
                </a:solidFill>
                <a:latin typeface="Calibri"/>
                <a:cs typeface="Calibri"/>
              </a:rPr>
              <a:t> </a:t>
            </a:r>
            <a:r>
              <a:rPr sz="1800" i="1" spc="-10" dirty="0">
                <a:solidFill>
                  <a:srgbClr val="D23488"/>
                </a:solidFill>
                <a:latin typeface="Calibri"/>
                <a:cs typeface="Calibri"/>
              </a:rPr>
              <a:t>patient.</a:t>
            </a:r>
            <a:endParaRPr sz="1800">
              <a:latin typeface="Calibri"/>
              <a:cs typeface="Calibri"/>
            </a:endParaRPr>
          </a:p>
        </p:txBody>
      </p:sp>
      <p:sp>
        <p:nvSpPr>
          <p:cNvPr id="6" name="object 6"/>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104</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8" name="object 8"/>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9382755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2709" rIns="0" bIns="0" rtlCol="0">
            <a:spAutoFit/>
          </a:bodyPr>
          <a:lstStyle/>
          <a:p>
            <a:pPr marL="366395">
              <a:lnSpc>
                <a:spcPct val="100000"/>
              </a:lnSpc>
              <a:spcBef>
                <a:spcPts val="95"/>
              </a:spcBef>
            </a:pPr>
            <a:r>
              <a:rPr spc="-10" dirty="0">
                <a:solidFill>
                  <a:srgbClr val="282B6E"/>
                </a:solidFill>
              </a:rPr>
              <a:t>SERVICES</a:t>
            </a:r>
          </a:p>
        </p:txBody>
      </p:sp>
      <p:pic>
        <p:nvPicPr>
          <p:cNvPr id="3" name="object 3"/>
          <p:cNvPicPr/>
          <p:nvPr/>
        </p:nvPicPr>
        <p:blipFill>
          <a:blip r:embed="rId2" cstate="print"/>
          <a:stretch>
            <a:fillRect/>
          </a:stretch>
        </p:blipFill>
        <p:spPr>
          <a:xfrm>
            <a:off x="2097163" y="822058"/>
            <a:ext cx="9519691" cy="49110"/>
          </a:xfrm>
          <a:prstGeom prst="rect">
            <a:avLst/>
          </a:prstGeom>
        </p:spPr>
      </p:pic>
      <p:sp>
        <p:nvSpPr>
          <p:cNvPr id="4" name="object 4"/>
          <p:cNvSpPr txBox="1"/>
          <p:nvPr/>
        </p:nvSpPr>
        <p:spPr>
          <a:xfrm>
            <a:off x="887994" y="1363060"/>
            <a:ext cx="11009630" cy="422148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0" normalizeH="0" baseline="0" noProof="0" dirty="0">
                <a:ln>
                  <a:noFill/>
                </a:ln>
                <a:solidFill>
                  <a:srgbClr val="282B6E"/>
                </a:solidFill>
                <a:effectLst/>
                <a:uLnTx/>
                <a:uFillTx/>
                <a:latin typeface="Calibri"/>
                <a:cs typeface="Calibri"/>
              </a:rPr>
              <a:t>Early</a:t>
            </a:r>
            <a:r>
              <a:rPr kumimoji="0" sz="1800" b="1" i="0" u="none" strike="noStrike" kern="0" cap="none" spc="-20" normalizeH="0" baseline="0" noProof="0" dirty="0">
                <a:ln>
                  <a:noFill/>
                </a:ln>
                <a:solidFill>
                  <a:srgbClr val="282B6E"/>
                </a:solidFill>
                <a:effectLst/>
                <a:uLnTx/>
                <a:uFillTx/>
                <a:latin typeface="Calibri"/>
                <a:cs typeface="Calibri"/>
              </a:rPr>
              <a:t> </a:t>
            </a:r>
            <a:r>
              <a:rPr kumimoji="0" sz="1800" b="1" i="0" u="none" strike="noStrike" kern="0" cap="none" spc="-10" normalizeH="0" baseline="0" noProof="0" dirty="0">
                <a:ln>
                  <a:noFill/>
                </a:ln>
                <a:solidFill>
                  <a:srgbClr val="282B6E"/>
                </a:solidFill>
                <a:effectLst/>
                <a:uLnTx/>
                <a:uFillTx/>
                <a:latin typeface="Calibri"/>
                <a:cs typeface="Calibri"/>
              </a:rPr>
              <a:t>Intervention</a:t>
            </a:r>
            <a:r>
              <a:rPr kumimoji="0" sz="1800" b="1" i="0" u="none" strike="noStrike" kern="0" cap="none" spc="-5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Services</a:t>
            </a:r>
            <a:r>
              <a:rPr kumimoji="0" sz="1800" b="1" i="0" u="none" strike="noStrike" kern="0" cap="none" spc="-50"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(Part</a:t>
            </a:r>
            <a:r>
              <a:rPr kumimoji="0" sz="1800" b="1" i="0" u="none" strike="noStrike" kern="0" cap="none" spc="-5" normalizeH="0" baseline="0" noProof="0" dirty="0">
                <a:ln>
                  <a:noFill/>
                </a:ln>
                <a:solidFill>
                  <a:srgbClr val="282B6E"/>
                </a:solidFill>
                <a:effectLst/>
                <a:uLnTx/>
                <a:uFillTx/>
                <a:latin typeface="Calibri"/>
                <a:cs typeface="Calibri"/>
              </a:rPr>
              <a:t> </a:t>
            </a:r>
            <a:r>
              <a:rPr kumimoji="0" sz="1800" b="1" i="0" u="none" strike="noStrike" kern="0" cap="none" spc="-25" normalizeH="0" baseline="0" noProof="0" dirty="0">
                <a:ln>
                  <a:noFill/>
                </a:ln>
                <a:solidFill>
                  <a:srgbClr val="282B6E"/>
                </a:solidFill>
                <a:effectLst/>
                <a:uLnTx/>
                <a:uFillTx/>
                <a:latin typeface="Calibri"/>
                <a:cs typeface="Calibri"/>
              </a:rPr>
              <a:t>A)</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2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Provides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counseling,</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education,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linkage</a:t>
            </a:r>
            <a:r>
              <a:rPr kumimoji="0" sz="1600" b="0" i="0" u="none" strike="noStrike" kern="0" cap="none" spc="-7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Rapid</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Start</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of</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HIV</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care</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for</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those</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who</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are</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newly</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diagnosed.</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600" b="0" i="0" u="none" strike="noStrike" kern="0" cap="none" spc="-20" normalizeH="0" baseline="0" noProof="0" dirty="0">
                <a:ln>
                  <a:noFill/>
                </a:ln>
                <a:solidFill>
                  <a:srgbClr val="282B6E"/>
                </a:solidFill>
                <a:effectLst/>
                <a:uLnTx/>
                <a:uFillTx/>
                <a:latin typeface="Calibri"/>
                <a:cs typeface="Calibri"/>
              </a:rPr>
              <a:t>Tracks</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all</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preliminary</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positive</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HIV</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screenings</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through</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EMR</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Assists</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MetroHealth</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physicians</a:t>
            </a:r>
            <a:r>
              <a:rPr kumimoji="0" sz="1600" b="0" i="0" u="none" strike="noStrike" kern="0" cap="none" spc="-8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throughout</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system</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deliver</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positive</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test</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results</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patients</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720" marR="0" lvl="0" indent="-287020" defTabSz="914400" eaLnBrk="1" fontAlgn="auto" latinLnBrk="0" hangingPunct="1">
              <a:lnSpc>
                <a:spcPct val="100000"/>
              </a:lnSpc>
              <a:spcBef>
                <a:spcPts val="0"/>
              </a:spcBef>
              <a:spcAft>
                <a:spcPts val="0"/>
              </a:spcAft>
              <a:buClrTx/>
              <a:buSzTx/>
              <a:buFont typeface="Wingdings"/>
              <a:buChar char=""/>
              <a:tabLst>
                <a:tab pos="299720" algn="l"/>
              </a:tabLst>
              <a:defRPr/>
            </a:pPr>
            <a:r>
              <a:rPr kumimoji="0" sz="1600" b="0" i="0" u="none" strike="noStrike" kern="0" cap="none" spc="0" normalizeH="0" baseline="0" noProof="0" dirty="0">
                <a:ln>
                  <a:noFill/>
                </a:ln>
                <a:solidFill>
                  <a:srgbClr val="282B6E"/>
                </a:solidFill>
                <a:effectLst/>
                <a:uLnTx/>
                <a:uFillTx/>
                <a:latin typeface="Calibri"/>
                <a:cs typeface="Calibri"/>
              </a:rPr>
              <a:t>Links</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patients</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care</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serves as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bridge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other</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services</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needed</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720" marR="0" lvl="0" indent="-286385" defTabSz="914400" eaLnBrk="1" fontAlgn="auto" latinLnBrk="0" hangingPunct="1">
              <a:lnSpc>
                <a:spcPct val="100000"/>
              </a:lnSpc>
              <a:spcBef>
                <a:spcPts val="0"/>
              </a:spcBef>
              <a:spcAft>
                <a:spcPts val="0"/>
              </a:spcAft>
              <a:buClrTx/>
              <a:buSzTx/>
              <a:buFont typeface="Wingdings"/>
              <a:buChar char=""/>
              <a:tabLst>
                <a:tab pos="299720" algn="l"/>
              </a:tabLst>
              <a:defRPr/>
            </a:pPr>
            <a:r>
              <a:rPr kumimoji="0" sz="1600" b="0" i="0" u="none" strike="noStrike" kern="0" cap="none" spc="-10" normalizeH="0" baseline="0" noProof="0" dirty="0">
                <a:ln>
                  <a:noFill/>
                </a:ln>
                <a:solidFill>
                  <a:srgbClr val="282B6E"/>
                </a:solidFill>
                <a:effectLst/>
                <a:uLnTx/>
                <a:uFillTx/>
                <a:latin typeface="Calibri"/>
                <a:cs typeface="Calibri"/>
              </a:rPr>
              <a:t>Outreaches</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connects</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with</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out-of-</a:t>
            </a:r>
            <a:r>
              <a:rPr kumimoji="0" sz="1600" b="0" i="0" u="none" strike="noStrike" kern="0" cap="none" spc="0" normalizeH="0" baseline="0" noProof="0" dirty="0">
                <a:ln>
                  <a:noFill/>
                </a:ln>
                <a:solidFill>
                  <a:srgbClr val="282B6E"/>
                </a:solidFill>
                <a:effectLst/>
                <a:uLnTx/>
                <a:uFillTx/>
                <a:latin typeface="Calibri"/>
                <a:cs typeface="Calibri"/>
              </a:rPr>
              <a:t>care</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patients</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re-</a:t>
            </a:r>
            <a:r>
              <a:rPr kumimoji="0" sz="1600" b="0" i="0" u="none" strike="noStrike" kern="0" cap="none" spc="0" normalizeH="0" baseline="0" noProof="0" dirty="0">
                <a:ln>
                  <a:noFill/>
                </a:ln>
                <a:solidFill>
                  <a:srgbClr val="282B6E"/>
                </a:solidFill>
                <a:effectLst/>
                <a:uLnTx/>
                <a:uFillTx/>
                <a:latin typeface="Calibri"/>
                <a:cs typeface="Calibri"/>
              </a:rPr>
              <a:t>link</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care</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34290" marR="0" lvl="0" indent="0" algn="ctr" defTabSz="914400" eaLnBrk="1" fontAlgn="auto" latinLnBrk="0" hangingPunct="1">
              <a:lnSpc>
                <a:spcPct val="100000"/>
              </a:lnSpc>
              <a:spcBef>
                <a:spcPts val="1795"/>
              </a:spcBef>
              <a:spcAft>
                <a:spcPts val="0"/>
              </a:spcAft>
              <a:buClrTx/>
              <a:buSzTx/>
              <a:buFontTx/>
              <a:buNone/>
              <a:tabLst/>
              <a:defRPr/>
            </a:pPr>
            <a:r>
              <a:rPr kumimoji="0" sz="1800" b="1" i="0" u="none" strike="noStrike" kern="0" cap="none" spc="0" normalizeH="0" baseline="0" noProof="0" dirty="0">
                <a:ln>
                  <a:noFill/>
                </a:ln>
                <a:solidFill>
                  <a:srgbClr val="282B6E"/>
                </a:solidFill>
                <a:effectLst/>
                <a:uLnTx/>
                <a:uFillTx/>
                <a:latin typeface="Calibri"/>
                <a:cs typeface="Calibri"/>
              </a:rPr>
              <a:t>Rapid</a:t>
            </a:r>
            <a:r>
              <a:rPr kumimoji="0" sz="1800" b="1" i="0" u="none" strike="noStrike" kern="0" cap="none" spc="-35" normalizeH="0" baseline="0" noProof="0" dirty="0">
                <a:ln>
                  <a:noFill/>
                </a:ln>
                <a:solidFill>
                  <a:srgbClr val="282B6E"/>
                </a:solidFill>
                <a:effectLst/>
                <a:uLnTx/>
                <a:uFillTx/>
                <a:latin typeface="Calibri"/>
                <a:cs typeface="Calibri"/>
              </a:rPr>
              <a:t> </a:t>
            </a:r>
            <a:r>
              <a:rPr kumimoji="0" sz="1800" b="1" i="0" u="none" strike="noStrike" kern="0" cap="none" spc="0" normalizeH="0" baseline="0" noProof="0" dirty="0">
                <a:ln>
                  <a:noFill/>
                </a:ln>
                <a:solidFill>
                  <a:srgbClr val="282B6E"/>
                </a:solidFill>
                <a:effectLst/>
                <a:uLnTx/>
                <a:uFillTx/>
                <a:latin typeface="Calibri"/>
                <a:cs typeface="Calibri"/>
              </a:rPr>
              <a:t>Start</a:t>
            </a:r>
            <a:r>
              <a:rPr kumimoji="0" sz="1800" b="1" i="0" u="none" strike="noStrike" kern="0" cap="none" spc="-25" normalizeH="0" baseline="0" noProof="0" dirty="0">
                <a:ln>
                  <a:noFill/>
                </a:ln>
                <a:solidFill>
                  <a:srgbClr val="282B6E"/>
                </a:solidFill>
                <a:effectLst/>
                <a:uLnTx/>
                <a:uFillTx/>
                <a:latin typeface="Calibri"/>
                <a:cs typeface="Calibri"/>
              </a:rPr>
              <a:t> </a:t>
            </a:r>
            <a:r>
              <a:rPr kumimoji="0" sz="1800" b="1" i="0" u="none" strike="noStrike" kern="0" cap="none" spc="-20" normalizeH="0" baseline="0" noProof="0" dirty="0">
                <a:ln>
                  <a:noFill/>
                </a:ln>
                <a:solidFill>
                  <a:srgbClr val="282B6E"/>
                </a:solidFill>
                <a:effectLst/>
                <a:uLnTx/>
                <a:uFillTx/>
                <a:latin typeface="Calibri"/>
                <a:cs typeface="Calibri"/>
              </a:rPr>
              <a:t>(EHE)</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5057140" marR="17145" lvl="1" indent="-343535" defTabSz="914400" eaLnBrk="1" fontAlgn="auto" latinLnBrk="0" hangingPunct="1">
              <a:lnSpc>
                <a:spcPct val="100000"/>
              </a:lnSpc>
              <a:spcBef>
                <a:spcPts val="20"/>
              </a:spcBef>
              <a:spcAft>
                <a:spcPts val="0"/>
              </a:spcAft>
              <a:buClrTx/>
              <a:buSzTx/>
              <a:buFont typeface="Wingdings"/>
              <a:buChar char=""/>
              <a:tabLst>
                <a:tab pos="5057140" algn="l"/>
              </a:tabLst>
              <a:defRPr/>
            </a:pPr>
            <a:r>
              <a:rPr kumimoji="0" sz="1600" b="0" i="0" u="none" strike="noStrike" kern="0" cap="none" spc="0" normalizeH="0" baseline="0" noProof="0" dirty="0">
                <a:ln>
                  <a:noFill/>
                </a:ln>
                <a:solidFill>
                  <a:srgbClr val="282B6E"/>
                </a:solidFill>
                <a:effectLst/>
                <a:uLnTx/>
                <a:uFillTx/>
                <a:latin typeface="Calibri"/>
                <a:cs typeface="Calibri"/>
              </a:rPr>
              <a:t>Starting</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treatment</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soon</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possible</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after</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diagnosis</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ideally</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same </a:t>
            </a:r>
            <a:r>
              <a:rPr kumimoji="0" sz="1600" b="0" i="0" u="none" strike="noStrike" kern="0" cap="none" spc="-30" normalizeH="0" baseline="0" noProof="0" dirty="0">
                <a:ln>
                  <a:noFill/>
                </a:ln>
                <a:solidFill>
                  <a:srgbClr val="282B6E"/>
                </a:solidFill>
                <a:effectLst/>
                <a:uLnTx/>
                <a:uFillTx/>
                <a:latin typeface="Calibri"/>
                <a:cs typeface="Calibri"/>
              </a:rPr>
              <a:t>day,</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within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5</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days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maximum.</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Our</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median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days</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from</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date</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test </a:t>
            </a:r>
            <a:r>
              <a:rPr kumimoji="0" sz="1600" b="0" i="0" u="none" strike="noStrike" kern="0" cap="none" spc="0" normalizeH="0" baseline="0" noProof="0" dirty="0">
                <a:ln>
                  <a:noFill/>
                </a:ln>
                <a:solidFill>
                  <a:srgbClr val="282B6E"/>
                </a:solidFill>
                <a:effectLst/>
                <a:uLnTx/>
                <a:uFillTx/>
                <a:latin typeface="Calibri"/>
                <a:cs typeface="Calibri"/>
              </a:rPr>
              <a:t>results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positive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date</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person</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seen</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clinic</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starts</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is </a:t>
            </a:r>
            <a:r>
              <a:rPr kumimoji="0" sz="1600" b="0" i="0" u="none" strike="noStrike" kern="0" cap="none" spc="0" normalizeH="0" baseline="0" noProof="0" dirty="0">
                <a:ln>
                  <a:noFill/>
                </a:ln>
                <a:solidFill>
                  <a:srgbClr val="282B6E"/>
                </a:solidFill>
                <a:effectLst/>
                <a:uLnTx/>
                <a:uFillTx/>
                <a:latin typeface="Calibri"/>
                <a:cs typeface="Calibri"/>
              </a:rPr>
              <a:t>medication</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2025</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was</a:t>
            </a:r>
            <a:r>
              <a:rPr kumimoji="0" sz="1600" b="0" i="0" u="none" strike="noStrike" kern="0" cap="none" spc="-25" normalizeH="0" baseline="0" noProof="0" dirty="0">
                <a:ln>
                  <a:noFill/>
                </a:ln>
                <a:solidFill>
                  <a:srgbClr val="282B6E"/>
                </a:solidFill>
                <a:effectLst/>
                <a:uLnTx/>
                <a:uFillTx/>
                <a:latin typeface="Calibri"/>
                <a:cs typeface="Calibri"/>
              </a:rPr>
              <a:t> 2.</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5057140" marR="0" lvl="1" indent="-342900" defTabSz="914400" eaLnBrk="1" fontAlgn="auto" latinLnBrk="0" hangingPunct="1">
              <a:lnSpc>
                <a:spcPct val="100000"/>
              </a:lnSpc>
              <a:spcBef>
                <a:spcPts val="0"/>
              </a:spcBef>
              <a:spcAft>
                <a:spcPts val="0"/>
              </a:spcAft>
              <a:buClrTx/>
              <a:buSzTx/>
              <a:buFont typeface="Wingdings"/>
              <a:buChar char=""/>
              <a:tabLst>
                <a:tab pos="5057140" algn="l"/>
              </a:tabLst>
              <a:defRPr/>
            </a:pPr>
            <a:r>
              <a:rPr kumimoji="0" sz="1600" b="0" i="0" u="none" strike="noStrike" kern="0" cap="none" spc="0" normalizeH="0" baseline="0" noProof="0" dirty="0">
                <a:ln>
                  <a:noFill/>
                </a:ln>
                <a:solidFill>
                  <a:srgbClr val="282B6E"/>
                </a:solidFill>
                <a:effectLst/>
                <a:uLnTx/>
                <a:uFillTx/>
                <a:latin typeface="Calibri"/>
                <a:cs typeface="Calibri"/>
              </a:rPr>
              <a:t>Best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practice</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(modeled</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after</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San</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Francisco</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Getting</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to</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Zero</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initiative)</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5057140" marR="0" lvl="1" indent="-342900" defTabSz="914400" eaLnBrk="1" fontAlgn="auto" latinLnBrk="0" hangingPunct="1">
              <a:lnSpc>
                <a:spcPct val="100000"/>
              </a:lnSpc>
              <a:spcBef>
                <a:spcPts val="0"/>
              </a:spcBef>
              <a:spcAft>
                <a:spcPts val="0"/>
              </a:spcAft>
              <a:buClrTx/>
              <a:buSzTx/>
              <a:buFont typeface="Wingdings"/>
              <a:buChar char=""/>
              <a:tabLst>
                <a:tab pos="5057140" algn="l"/>
              </a:tabLst>
              <a:defRPr/>
            </a:pPr>
            <a:r>
              <a:rPr kumimoji="0" sz="1600" b="0" i="0" u="none" strike="noStrike" kern="0" cap="none" spc="0" normalizeH="0" baseline="0" noProof="0" dirty="0">
                <a:ln>
                  <a:noFill/>
                </a:ln>
                <a:solidFill>
                  <a:srgbClr val="282B6E"/>
                </a:solidFill>
                <a:effectLst/>
                <a:uLnTx/>
                <a:uFillTx/>
                <a:latin typeface="Calibri"/>
                <a:cs typeface="Calibri"/>
              </a:rPr>
              <a:t>Meds</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are</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tubed</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up</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and</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first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dose</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is</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observed</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clinic</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5057140" marR="0" lvl="1" indent="-342900" defTabSz="914400" eaLnBrk="1" fontAlgn="auto" latinLnBrk="0" hangingPunct="1">
              <a:lnSpc>
                <a:spcPct val="100000"/>
              </a:lnSpc>
              <a:spcBef>
                <a:spcPts val="0"/>
              </a:spcBef>
              <a:spcAft>
                <a:spcPts val="0"/>
              </a:spcAft>
              <a:buClrTx/>
              <a:buSzTx/>
              <a:buFont typeface="Wingdings"/>
              <a:buChar char=""/>
              <a:tabLst>
                <a:tab pos="5057140" algn="l"/>
              </a:tabLst>
              <a:defRPr/>
            </a:pPr>
            <a:r>
              <a:rPr kumimoji="0" sz="1600" b="0" i="0" u="none" strike="noStrike" kern="0" cap="none" spc="0" normalizeH="0" baseline="0" noProof="0" dirty="0">
                <a:ln>
                  <a:noFill/>
                </a:ln>
                <a:solidFill>
                  <a:srgbClr val="282B6E"/>
                </a:solidFill>
                <a:effectLst/>
                <a:uLnTx/>
                <a:uFillTx/>
                <a:latin typeface="Calibri"/>
                <a:cs typeface="Calibri"/>
              </a:rPr>
              <a:t>More</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frequent</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follow-</a:t>
            </a:r>
            <a:r>
              <a:rPr kumimoji="0" sz="1600" b="0" i="0" u="none" strike="noStrike" kern="0" cap="none" spc="0" normalizeH="0" baseline="0" noProof="0" dirty="0">
                <a:ln>
                  <a:noFill/>
                </a:ln>
                <a:solidFill>
                  <a:srgbClr val="282B6E"/>
                </a:solidFill>
                <a:effectLst/>
                <a:uLnTx/>
                <a:uFillTx/>
                <a:latin typeface="Calibri"/>
                <a:cs typeface="Calibri"/>
              </a:rPr>
              <a:t>up,</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including</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phone</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visit</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at</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1</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week</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5628640" marR="0" lvl="0" indent="0" defTabSz="914400" eaLnBrk="1" fontAlgn="auto" latinLnBrk="0" hangingPunct="1">
              <a:lnSpc>
                <a:spcPct val="100000"/>
              </a:lnSpc>
              <a:spcBef>
                <a:spcPts val="1920"/>
              </a:spcBef>
              <a:spcAft>
                <a:spcPts val="0"/>
              </a:spcAft>
              <a:buClrTx/>
              <a:buSzTx/>
              <a:buFontTx/>
              <a:buNone/>
              <a:tabLst/>
              <a:defRPr/>
            </a:pPr>
            <a:r>
              <a:rPr kumimoji="0" sz="1600" b="0" i="1" u="none" strike="noStrike" kern="0" cap="none" spc="0" normalizeH="0" baseline="0" noProof="0" dirty="0">
                <a:ln>
                  <a:noFill/>
                </a:ln>
                <a:solidFill>
                  <a:srgbClr val="282B6E"/>
                </a:solidFill>
                <a:effectLst/>
                <a:uLnTx/>
                <a:uFillTx/>
                <a:latin typeface="Calibri"/>
                <a:cs typeface="Calibri"/>
              </a:rPr>
              <a:t>Jen</a:t>
            </a:r>
            <a:r>
              <a:rPr kumimoji="0" sz="1600" b="0" i="1" u="none" strike="noStrike" kern="0" cap="none" spc="-2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McMillen</a:t>
            </a:r>
            <a:r>
              <a:rPr kumimoji="0" sz="1600" b="0" i="1" u="none" strike="noStrike" kern="0" cap="none" spc="-6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Smith,</a:t>
            </a:r>
            <a:r>
              <a:rPr kumimoji="0" sz="1600" b="0" i="1" u="none" strike="noStrike" kern="0" cap="none" spc="-20" normalizeH="0" baseline="0" noProof="0" dirty="0">
                <a:ln>
                  <a:noFill/>
                </a:ln>
                <a:solidFill>
                  <a:srgbClr val="282B6E"/>
                </a:solidFill>
                <a:effectLst/>
                <a:uLnTx/>
                <a:uFillTx/>
                <a:latin typeface="Calibri"/>
                <a:cs typeface="Calibri"/>
              </a:rPr>
              <a:t> LISW-</a:t>
            </a:r>
            <a:r>
              <a:rPr kumimoji="0" sz="1600" b="0" i="1" u="none" strike="noStrike" kern="0" cap="none" spc="0" normalizeH="0" baseline="0" noProof="0" dirty="0">
                <a:ln>
                  <a:noFill/>
                </a:ln>
                <a:solidFill>
                  <a:srgbClr val="282B6E"/>
                </a:solidFill>
                <a:effectLst/>
                <a:uLnTx/>
                <a:uFillTx/>
                <a:latin typeface="Calibri"/>
                <a:cs typeface="Calibri"/>
              </a:rPr>
              <a:t>S</a:t>
            </a:r>
            <a:r>
              <a:rPr kumimoji="0" sz="1600" b="0" i="1" u="none" strike="noStrike" kern="0" cap="none" spc="-2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a:t>
            </a:r>
            <a:r>
              <a:rPr kumimoji="0" sz="1600" b="0" i="1" u="none" strike="noStrike" kern="0" cap="none" spc="-20"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Louis</a:t>
            </a:r>
            <a:r>
              <a:rPr kumimoji="0" sz="1600" b="0" i="1" u="none" strike="noStrike" kern="0" cap="none" spc="-15" normalizeH="0" baseline="0" noProof="0" dirty="0">
                <a:ln>
                  <a:noFill/>
                </a:ln>
                <a:solidFill>
                  <a:srgbClr val="282B6E"/>
                </a:solidFill>
                <a:effectLst/>
                <a:uLnTx/>
                <a:uFillTx/>
                <a:latin typeface="Calibri"/>
                <a:cs typeface="Calibri"/>
              </a:rPr>
              <a:t> </a:t>
            </a:r>
            <a:r>
              <a:rPr kumimoji="0" sz="1600" b="0" i="1" u="none" strike="noStrike" kern="0" cap="none" spc="0" normalizeH="0" baseline="0" noProof="0" dirty="0">
                <a:ln>
                  <a:noFill/>
                </a:ln>
                <a:solidFill>
                  <a:srgbClr val="282B6E"/>
                </a:solidFill>
                <a:effectLst/>
                <a:uLnTx/>
                <a:uFillTx/>
                <a:latin typeface="Calibri"/>
                <a:cs typeface="Calibri"/>
              </a:rPr>
              <a:t>Catania,</a:t>
            </a:r>
            <a:r>
              <a:rPr kumimoji="0" sz="1600" b="0" i="1" u="none" strike="noStrike" kern="0" cap="none" spc="10" normalizeH="0" baseline="0" noProof="0" dirty="0">
                <a:ln>
                  <a:noFill/>
                </a:ln>
                <a:solidFill>
                  <a:srgbClr val="282B6E"/>
                </a:solidFill>
                <a:effectLst/>
                <a:uLnTx/>
                <a:uFillTx/>
                <a:latin typeface="Calibri"/>
                <a:cs typeface="Calibri"/>
              </a:rPr>
              <a:t> </a:t>
            </a:r>
            <a:r>
              <a:rPr kumimoji="0" sz="1600" b="0" i="1" u="none" strike="noStrike" kern="0" cap="none" spc="-25" normalizeH="0" baseline="0" noProof="0" dirty="0">
                <a:ln>
                  <a:noFill/>
                </a:ln>
                <a:solidFill>
                  <a:srgbClr val="282B6E"/>
                </a:solidFill>
                <a:effectLst/>
                <a:uLnTx/>
                <a:uFillTx/>
                <a:latin typeface="Calibri"/>
                <a:cs typeface="Calibri"/>
              </a:rPr>
              <a:t>BA</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p:cNvPicPr/>
          <p:nvPr/>
        </p:nvPicPr>
        <p:blipFill>
          <a:blip r:embed="rId3" cstate="print"/>
          <a:stretch>
            <a:fillRect/>
          </a:stretch>
        </p:blipFill>
        <p:spPr>
          <a:xfrm>
            <a:off x="10090480" y="1111599"/>
            <a:ext cx="1859105" cy="1825910"/>
          </a:xfrm>
          <a:prstGeom prst="rect">
            <a:avLst/>
          </a:prstGeom>
        </p:spPr>
      </p:pic>
      <p:graphicFrame>
        <p:nvGraphicFramePr>
          <p:cNvPr id="6" name="object 6"/>
          <p:cNvGraphicFramePr>
            <a:graphicFrameLocks noGrp="1"/>
          </p:cNvGraphicFramePr>
          <p:nvPr/>
        </p:nvGraphicFramePr>
        <p:xfrm>
          <a:off x="900181" y="3063111"/>
          <a:ext cx="4363084" cy="2756535"/>
        </p:xfrm>
        <a:graphic>
          <a:graphicData uri="http://schemas.openxmlformats.org/drawingml/2006/table">
            <a:tbl>
              <a:tblPr firstRow="1" bandRow="1">
                <a:tableStyleId>{2D5ABB26-0587-4C30-8999-92F81FD0307C}</a:tableStyleId>
              </a:tblPr>
              <a:tblGrid>
                <a:gridCol w="1076960">
                  <a:extLst>
                    <a:ext uri="{9D8B030D-6E8A-4147-A177-3AD203B41FA5}">
                      <a16:colId xmlns:a16="http://schemas.microsoft.com/office/drawing/2014/main" val="20000"/>
                    </a:ext>
                  </a:extLst>
                </a:gridCol>
                <a:gridCol w="1607185">
                  <a:extLst>
                    <a:ext uri="{9D8B030D-6E8A-4147-A177-3AD203B41FA5}">
                      <a16:colId xmlns:a16="http://schemas.microsoft.com/office/drawing/2014/main" val="20001"/>
                    </a:ext>
                  </a:extLst>
                </a:gridCol>
                <a:gridCol w="1678939">
                  <a:extLst>
                    <a:ext uri="{9D8B030D-6E8A-4147-A177-3AD203B41FA5}">
                      <a16:colId xmlns:a16="http://schemas.microsoft.com/office/drawing/2014/main" val="20002"/>
                    </a:ext>
                  </a:extLst>
                </a:gridCol>
              </a:tblGrid>
              <a:tr h="344170">
                <a:tc>
                  <a:txBody>
                    <a:bodyPr/>
                    <a:lstStyle/>
                    <a:p>
                      <a:pPr marL="91440">
                        <a:lnSpc>
                          <a:spcPct val="100000"/>
                        </a:lnSpc>
                        <a:spcBef>
                          <a:spcPts val="290"/>
                        </a:spcBef>
                      </a:pPr>
                      <a:r>
                        <a:rPr sz="1100" b="1" spc="-20" dirty="0">
                          <a:solidFill>
                            <a:srgbClr val="FFFFFF"/>
                          </a:solidFill>
                          <a:latin typeface="Calibri"/>
                          <a:cs typeface="Calibri"/>
                        </a:rPr>
                        <a:t>Year</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2581"/>
                    </a:solidFill>
                  </a:tcPr>
                </a:tc>
                <a:tc>
                  <a:txBody>
                    <a:bodyPr/>
                    <a:lstStyle/>
                    <a:p>
                      <a:pPr marL="90805">
                        <a:lnSpc>
                          <a:spcPct val="100000"/>
                        </a:lnSpc>
                        <a:spcBef>
                          <a:spcPts val="290"/>
                        </a:spcBef>
                      </a:pPr>
                      <a:r>
                        <a:rPr sz="1100" b="1" dirty="0">
                          <a:solidFill>
                            <a:srgbClr val="FFFFFF"/>
                          </a:solidFill>
                          <a:latin typeface="Calibri"/>
                          <a:cs typeface="Calibri"/>
                        </a:rPr>
                        <a:t>Mean</a:t>
                      </a:r>
                      <a:r>
                        <a:rPr sz="1100" b="1" spc="-5" dirty="0">
                          <a:solidFill>
                            <a:srgbClr val="FFFFFF"/>
                          </a:solidFill>
                          <a:latin typeface="Calibri"/>
                          <a:cs typeface="Calibri"/>
                        </a:rPr>
                        <a:t> </a:t>
                      </a:r>
                      <a:r>
                        <a:rPr sz="1100" b="1" dirty="0">
                          <a:solidFill>
                            <a:srgbClr val="FFFFFF"/>
                          </a:solidFill>
                          <a:latin typeface="Calibri"/>
                          <a:cs typeface="Calibri"/>
                        </a:rPr>
                        <a:t>days</a:t>
                      </a:r>
                      <a:r>
                        <a:rPr sz="1100" b="1" spc="-20" dirty="0">
                          <a:solidFill>
                            <a:srgbClr val="FFFFFF"/>
                          </a:solidFill>
                          <a:latin typeface="Calibri"/>
                          <a:cs typeface="Calibri"/>
                        </a:rPr>
                        <a:t> </a:t>
                      </a:r>
                      <a:r>
                        <a:rPr sz="1100" b="1" dirty="0">
                          <a:solidFill>
                            <a:srgbClr val="FFFFFF"/>
                          </a:solidFill>
                          <a:latin typeface="Calibri"/>
                          <a:cs typeface="Calibri"/>
                        </a:rPr>
                        <a:t>Dx</a:t>
                      </a:r>
                      <a:r>
                        <a:rPr sz="1100" b="1" spc="-15" dirty="0">
                          <a:solidFill>
                            <a:srgbClr val="FFFFFF"/>
                          </a:solidFill>
                          <a:latin typeface="Calibri"/>
                          <a:cs typeface="Calibri"/>
                        </a:rPr>
                        <a:t> </a:t>
                      </a:r>
                      <a:r>
                        <a:rPr sz="1100" b="1" dirty="0">
                          <a:solidFill>
                            <a:srgbClr val="FFFFFF"/>
                          </a:solidFill>
                          <a:latin typeface="Calibri"/>
                          <a:cs typeface="Calibri"/>
                        </a:rPr>
                        <a:t>to</a:t>
                      </a:r>
                      <a:r>
                        <a:rPr sz="1100" b="1" spc="-5" dirty="0">
                          <a:solidFill>
                            <a:srgbClr val="FFFFFF"/>
                          </a:solidFill>
                          <a:latin typeface="Calibri"/>
                          <a:cs typeface="Calibri"/>
                        </a:rPr>
                        <a:t> </a:t>
                      </a:r>
                      <a:r>
                        <a:rPr sz="1100" b="1" spc="-25" dirty="0">
                          <a:solidFill>
                            <a:srgbClr val="FFFFFF"/>
                          </a:solidFill>
                          <a:latin typeface="Calibri"/>
                          <a:cs typeface="Calibri"/>
                        </a:rPr>
                        <a:t>Rx</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2581"/>
                    </a:solidFill>
                  </a:tcPr>
                </a:tc>
                <a:tc>
                  <a:txBody>
                    <a:bodyPr/>
                    <a:lstStyle/>
                    <a:p>
                      <a:pPr marL="90805">
                        <a:lnSpc>
                          <a:spcPct val="100000"/>
                        </a:lnSpc>
                        <a:spcBef>
                          <a:spcPts val="290"/>
                        </a:spcBef>
                      </a:pPr>
                      <a:r>
                        <a:rPr sz="1100" b="1" dirty="0">
                          <a:solidFill>
                            <a:srgbClr val="FFFFFF"/>
                          </a:solidFill>
                          <a:latin typeface="Calibri"/>
                          <a:cs typeface="Calibri"/>
                        </a:rPr>
                        <a:t>Mean</a:t>
                      </a:r>
                      <a:r>
                        <a:rPr sz="1100" b="1" spc="-5" dirty="0">
                          <a:solidFill>
                            <a:srgbClr val="FFFFFF"/>
                          </a:solidFill>
                          <a:latin typeface="Calibri"/>
                          <a:cs typeface="Calibri"/>
                        </a:rPr>
                        <a:t> </a:t>
                      </a:r>
                      <a:r>
                        <a:rPr sz="1100" b="1" dirty="0">
                          <a:solidFill>
                            <a:srgbClr val="FFFFFF"/>
                          </a:solidFill>
                          <a:latin typeface="Calibri"/>
                          <a:cs typeface="Calibri"/>
                        </a:rPr>
                        <a:t>days</a:t>
                      </a:r>
                      <a:r>
                        <a:rPr sz="1100" b="1" spc="-20" dirty="0">
                          <a:solidFill>
                            <a:srgbClr val="FFFFFF"/>
                          </a:solidFill>
                          <a:latin typeface="Calibri"/>
                          <a:cs typeface="Calibri"/>
                        </a:rPr>
                        <a:t> </a:t>
                      </a:r>
                      <a:r>
                        <a:rPr sz="1100" b="1" dirty="0">
                          <a:solidFill>
                            <a:srgbClr val="FFFFFF"/>
                          </a:solidFill>
                          <a:latin typeface="Calibri"/>
                          <a:cs typeface="Calibri"/>
                        </a:rPr>
                        <a:t>Dx</a:t>
                      </a:r>
                      <a:r>
                        <a:rPr sz="1100" b="1" spc="-15" dirty="0">
                          <a:solidFill>
                            <a:srgbClr val="FFFFFF"/>
                          </a:solidFill>
                          <a:latin typeface="Calibri"/>
                          <a:cs typeface="Calibri"/>
                        </a:rPr>
                        <a:t> </a:t>
                      </a:r>
                      <a:r>
                        <a:rPr sz="1100" b="1" dirty="0">
                          <a:solidFill>
                            <a:srgbClr val="FFFFFF"/>
                          </a:solidFill>
                          <a:latin typeface="Calibri"/>
                          <a:cs typeface="Calibri"/>
                        </a:rPr>
                        <a:t>to</a:t>
                      </a:r>
                      <a:r>
                        <a:rPr sz="1100" b="1" spc="-5" dirty="0">
                          <a:solidFill>
                            <a:srgbClr val="FFFFFF"/>
                          </a:solidFill>
                          <a:latin typeface="Calibri"/>
                          <a:cs typeface="Calibri"/>
                        </a:rPr>
                        <a:t> </a:t>
                      </a:r>
                      <a:r>
                        <a:rPr sz="1100" b="1" spc="-25" dirty="0">
                          <a:solidFill>
                            <a:srgbClr val="FFFFFF"/>
                          </a:solidFill>
                          <a:latin typeface="Calibri"/>
                          <a:cs typeface="Calibri"/>
                        </a:rPr>
                        <a:t>Vs</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02581"/>
                    </a:solidFill>
                  </a:tcPr>
                </a:tc>
                <a:extLst>
                  <a:ext uri="{0D108BD9-81ED-4DB2-BD59-A6C34878D82A}">
                    <a16:rowId xmlns:a16="http://schemas.microsoft.com/office/drawing/2014/main" val="10000"/>
                  </a:ext>
                </a:extLst>
              </a:tr>
              <a:tr h="344805">
                <a:tc>
                  <a:txBody>
                    <a:bodyPr/>
                    <a:lstStyle/>
                    <a:p>
                      <a:pPr marL="91440">
                        <a:lnSpc>
                          <a:spcPct val="100000"/>
                        </a:lnSpc>
                        <a:spcBef>
                          <a:spcPts val="290"/>
                        </a:spcBef>
                      </a:pPr>
                      <a:r>
                        <a:rPr sz="1100" dirty="0">
                          <a:latin typeface="Calibri"/>
                          <a:cs typeface="Calibri"/>
                        </a:rPr>
                        <a:t>2020</a:t>
                      </a:r>
                      <a:r>
                        <a:rPr sz="1100" spc="-20" dirty="0">
                          <a:latin typeface="Calibri"/>
                          <a:cs typeface="Calibri"/>
                        </a:rPr>
                        <a:t> </a:t>
                      </a:r>
                      <a:r>
                        <a:rPr sz="1100" dirty="0">
                          <a:latin typeface="Calibri"/>
                          <a:cs typeface="Calibri"/>
                        </a:rPr>
                        <a:t>(n</a:t>
                      </a:r>
                      <a:r>
                        <a:rPr sz="1100" spc="-15" dirty="0">
                          <a:latin typeface="Calibri"/>
                          <a:cs typeface="Calibri"/>
                        </a:rPr>
                        <a:t> </a:t>
                      </a:r>
                      <a:r>
                        <a:rPr sz="1100" dirty="0">
                          <a:latin typeface="Calibri"/>
                          <a:cs typeface="Calibri"/>
                        </a:rPr>
                        <a:t>=</a:t>
                      </a:r>
                      <a:r>
                        <a:rPr sz="1100" spc="-5" dirty="0">
                          <a:latin typeface="Calibri"/>
                          <a:cs typeface="Calibri"/>
                        </a:rPr>
                        <a:t> </a:t>
                      </a:r>
                      <a:r>
                        <a:rPr sz="1100" spc="-25" dirty="0">
                          <a:latin typeface="Calibri"/>
                          <a:cs typeface="Calibri"/>
                        </a:rPr>
                        <a:t>52)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10" dirty="0">
                          <a:latin typeface="Calibri"/>
                          <a:cs typeface="Calibri"/>
                        </a:rPr>
                        <a:t>11.23</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25" dirty="0">
                          <a:latin typeface="Calibri"/>
                          <a:cs typeface="Calibri"/>
                        </a:rPr>
                        <a:t>82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BCDD7"/>
                    </a:solidFill>
                  </a:tcPr>
                </a:tc>
                <a:extLst>
                  <a:ext uri="{0D108BD9-81ED-4DB2-BD59-A6C34878D82A}">
                    <a16:rowId xmlns:a16="http://schemas.microsoft.com/office/drawing/2014/main" val="10001"/>
                  </a:ext>
                </a:extLst>
              </a:tr>
              <a:tr h="344805">
                <a:tc>
                  <a:txBody>
                    <a:bodyPr/>
                    <a:lstStyle/>
                    <a:p>
                      <a:pPr marL="91440">
                        <a:lnSpc>
                          <a:spcPct val="100000"/>
                        </a:lnSpc>
                        <a:spcBef>
                          <a:spcPts val="290"/>
                        </a:spcBef>
                      </a:pPr>
                      <a:r>
                        <a:rPr sz="1100" dirty="0">
                          <a:latin typeface="Calibri"/>
                          <a:cs typeface="Calibri"/>
                        </a:rPr>
                        <a:t>2021</a:t>
                      </a:r>
                      <a:r>
                        <a:rPr sz="1100" spc="-20" dirty="0">
                          <a:latin typeface="Calibri"/>
                          <a:cs typeface="Calibri"/>
                        </a:rPr>
                        <a:t> </a:t>
                      </a:r>
                      <a:r>
                        <a:rPr sz="1100" dirty="0">
                          <a:latin typeface="Calibri"/>
                          <a:cs typeface="Calibri"/>
                        </a:rPr>
                        <a:t>(n</a:t>
                      </a:r>
                      <a:r>
                        <a:rPr sz="1100" spc="-15" dirty="0">
                          <a:latin typeface="Calibri"/>
                          <a:cs typeface="Calibri"/>
                        </a:rPr>
                        <a:t> </a:t>
                      </a:r>
                      <a:r>
                        <a:rPr sz="1100" dirty="0">
                          <a:latin typeface="Calibri"/>
                          <a:cs typeface="Calibri"/>
                        </a:rPr>
                        <a:t>=</a:t>
                      </a:r>
                      <a:r>
                        <a:rPr sz="1100" spc="-5" dirty="0">
                          <a:latin typeface="Calibri"/>
                          <a:cs typeface="Calibri"/>
                        </a:rPr>
                        <a:t> </a:t>
                      </a:r>
                      <a:r>
                        <a:rPr sz="1100" spc="-25" dirty="0">
                          <a:latin typeface="Calibri"/>
                          <a:cs typeface="Calibri"/>
                        </a:rPr>
                        <a:t>52)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spc="-20" dirty="0">
                          <a:latin typeface="Calibri"/>
                          <a:cs typeface="Calibri"/>
                        </a:rPr>
                        <a:t>5.27</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spc="-25" dirty="0">
                          <a:latin typeface="Calibri"/>
                          <a:cs typeface="Calibri"/>
                        </a:rPr>
                        <a:t>59</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extLst>
                  <a:ext uri="{0D108BD9-81ED-4DB2-BD59-A6C34878D82A}">
                    <a16:rowId xmlns:a16="http://schemas.microsoft.com/office/drawing/2014/main" val="10002"/>
                  </a:ext>
                </a:extLst>
              </a:tr>
              <a:tr h="344170">
                <a:tc>
                  <a:txBody>
                    <a:bodyPr/>
                    <a:lstStyle/>
                    <a:p>
                      <a:pPr marL="91440">
                        <a:lnSpc>
                          <a:spcPct val="100000"/>
                        </a:lnSpc>
                        <a:spcBef>
                          <a:spcPts val="290"/>
                        </a:spcBef>
                      </a:pPr>
                      <a:r>
                        <a:rPr sz="1100" dirty="0">
                          <a:latin typeface="Calibri"/>
                          <a:cs typeface="Calibri"/>
                        </a:rPr>
                        <a:t>2022</a:t>
                      </a:r>
                      <a:r>
                        <a:rPr sz="1100" spc="-20" dirty="0">
                          <a:latin typeface="Calibri"/>
                          <a:cs typeface="Calibri"/>
                        </a:rPr>
                        <a:t> </a:t>
                      </a:r>
                      <a:r>
                        <a:rPr sz="1100" dirty="0">
                          <a:latin typeface="Calibri"/>
                          <a:cs typeface="Calibri"/>
                        </a:rPr>
                        <a:t>(n</a:t>
                      </a:r>
                      <a:r>
                        <a:rPr sz="1100" spc="-15" dirty="0">
                          <a:latin typeface="Calibri"/>
                          <a:cs typeface="Calibri"/>
                        </a:rPr>
                        <a:t> </a:t>
                      </a:r>
                      <a:r>
                        <a:rPr sz="1100" dirty="0">
                          <a:latin typeface="Calibri"/>
                          <a:cs typeface="Calibri"/>
                        </a:rPr>
                        <a:t>=</a:t>
                      </a:r>
                      <a:r>
                        <a:rPr sz="1100" spc="-5" dirty="0">
                          <a:latin typeface="Calibri"/>
                          <a:cs typeface="Calibri"/>
                        </a:rPr>
                        <a:t> </a:t>
                      </a:r>
                      <a:r>
                        <a:rPr sz="1100" spc="-25" dirty="0">
                          <a:latin typeface="Calibri"/>
                          <a:cs typeface="Calibri"/>
                        </a:rPr>
                        <a:t>32)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25" dirty="0">
                          <a:latin typeface="Calibri"/>
                          <a:cs typeface="Calibri"/>
                        </a:rPr>
                        <a:t>4.8</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10" dirty="0">
                          <a:latin typeface="Calibri"/>
                          <a:cs typeface="Calibri"/>
                        </a:rPr>
                        <a:t>52.03</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extLst>
                  <a:ext uri="{0D108BD9-81ED-4DB2-BD59-A6C34878D82A}">
                    <a16:rowId xmlns:a16="http://schemas.microsoft.com/office/drawing/2014/main" val="10003"/>
                  </a:ext>
                </a:extLst>
              </a:tr>
              <a:tr h="344805">
                <a:tc>
                  <a:txBody>
                    <a:bodyPr/>
                    <a:lstStyle/>
                    <a:p>
                      <a:pPr marL="91440">
                        <a:lnSpc>
                          <a:spcPct val="100000"/>
                        </a:lnSpc>
                        <a:spcBef>
                          <a:spcPts val="290"/>
                        </a:spcBef>
                      </a:pPr>
                      <a:r>
                        <a:rPr sz="1100" dirty="0">
                          <a:latin typeface="Calibri"/>
                          <a:cs typeface="Calibri"/>
                        </a:rPr>
                        <a:t>2023</a:t>
                      </a:r>
                      <a:r>
                        <a:rPr sz="1100" spc="-20" dirty="0">
                          <a:latin typeface="Calibri"/>
                          <a:cs typeface="Calibri"/>
                        </a:rPr>
                        <a:t> </a:t>
                      </a:r>
                      <a:r>
                        <a:rPr sz="1100" dirty="0">
                          <a:latin typeface="Calibri"/>
                          <a:cs typeface="Calibri"/>
                        </a:rPr>
                        <a:t>(n</a:t>
                      </a:r>
                      <a:r>
                        <a:rPr sz="1100" spc="-15" dirty="0">
                          <a:latin typeface="Calibri"/>
                          <a:cs typeface="Calibri"/>
                        </a:rPr>
                        <a:t> </a:t>
                      </a:r>
                      <a:r>
                        <a:rPr sz="1100" dirty="0">
                          <a:latin typeface="Calibri"/>
                          <a:cs typeface="Calibri"/>
                        </a:rPr>
                        <a:t>=</a:t>
                      </a:r>
                      <a:r>
                        <a:rPr sz="1100" spc="-5" dirty="0">
                          <a:latin typeface="Calibri"/>
                          <a:cs typeface="Calibri"/>
                        </a:rPr>
                        <a:t> </a:t>
                      </a:r>
                      <a:r>
                        <a:rPr sz="1100" spc="-25" dirty="0">
                          <a:latin typeface="Calibri"/>
                          <a:cs typeface="Calibri"/>
                        </a:rPr>
                        <a:t>47)</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spc="-20" dirty="0">
                          <a:latin typeface="Calibri"/>
                          <a:cs typeface="Calibri"/>
                        </a:rPr>
                        <a:t>4.67</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spc="-10" dirty="0">
                          <a:latin typeface="Calibri"/>
                          <a:cs typeface="Calibri"/>
                        </a:rPr>
                        <a:t>42.76</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extLst>
                  <a:ext uri="{0D108BD9-81ED-4DB2-BD59-A6C34878D82A}">
                    <a16:rowId xmlns:a16="http://schemas.microsoft.com/office/drawing/2014/main" val="10004"/>
                  </a:ext>
                </a:extLst>
              </a:tr>
              <a:tr h="344805">
                <a:tc>
                  <a:txBody>
                    <a:bodyPr/>
                    <a:lstStyle/>
                    <a:p>
                      <a:pPr marL="91440">
                        <a:lnSpc>
                          <a:spcPct val="100000"/>
                        </a:lnSpc>
                        <a:spcBef>
                          <a:spcPts val="290"/>
                        </a:spcBef>
                      </a:pPr>
                      <a:r>
                        <a:rPr sz="1100" dirty="0">
                          <a:latin typeface="Calibri"/>
                          <a:cs typeface="Calibri"/>
                        </a:rPr>
                        <a:t>2024</a:t>
                      </a:r>
                      <a:r>
                        <a:rPr sz="1100" spc="-20" dirty="0">
                          <a:latin typeface="Calibri"/>
                          <a:cs typeface="Calibri"/>
                        </a:rPr>
                        <a:t> </a:t>
                      </a:r>
                      <a:r>
                        <a:rPr sz="1100" dirty="0">
                          <a:latin typeface="Calibri"/>
                          <a:cs typeface="Calibri"/>
                        </a:rPr>
                        <a:t>(n</a:t>
                      </a:r>
                      <a:r>
                        <a:rPr sz="1100" spc="-15" dirty="0">
                          <a:latin typeface="Calibri"/>
                          <a:cs typeface="Calibri"/>
                        </a:rPr>
                        <a:t> </a:t>
                      </a:r>
                      <a:r>
                        <a:rPr sz="1100" dirty="0">
                          <a:latin typeface="Calibri"/>
                          <a:cs typeface="Calibri"/>
                        </a:rPr>
                        <a:t>=</a:t>
                      </a:r>
                      <a:r>
                        <a:rPr sz="1100" spc="-5" dirty="0">
                          <a:latin typeface="Calibri"/>
                          <a:cs typeface="Calibri"/>
                        </a:rPr>
                        <a:t> </a:t>
                      </a:r>
                      <a:r>
                        <a:rPr sz="1100" spc="-25" dirty="0">
                          <a:latin typeface="Calibri"/>
                          <a:cs typeface="Calibri"/>
                        </a:rPr>
                        <a:t>45)</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20" dirty="0">
                          <a:latin typeface="Calibri"/>
                          <a:cs typeface="Calibri"/>
                        </a:rPr>
                        <a:t>3.96</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tc>
                  <a:txBody>
                    <a:bodyPr/>
                    <a:lstStyle/>
                    <a:p>
                      <a:pPr marL="90805">
                        <a:lnSpc>
                          <a:spcPct val="100000"/>
                        </a:lnSpc>
                        <a:spcBef>
                          <a:spcPts val="290"/>
                        </a:spcBef>
                      </a:pPr>
                      <a:r>
                        <a:rPr sz="1100" spc="-20" dirty="0">
                          <a:latin typeface="Calibri"/>
                          <a:cs typeface="Calibri"/>
                        </a:rPr>
                        <a:t>66.2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extLst>
                  <a:ext uri="{0D108BD9-81ED-4DB2-BD59-A6C34878D82A}">
                    <a16:rowId xmlns:a16="http://schemas.microsoft.com/office/drawing/2014/main" val="10005"/>
                  </a:ext>
                </a:extLst>
              </a:tr>
              <a:tr h="344805">
                <a:tc>
                  <a:txBody>
                    <a:bodyPr/>
                    <a:lstStyle/>
                    <a:p>
                      <a:pPr marL="91440">
                        <a:lnSpc>
                          <a:spcPct val="100000"/>
                        </a:lnSpc>
                        <a:spcBef>
                          <a:spcPts val="290"/>
                        </a:spcBef>
                      </a:pPr>
                      <a:r>
                        <a:rPr sz="1100" dirty="0">
                          <a:latin typeface="Calibri"/>
                          <a:cs typeface="Calibri"/>
                        </a:rPr>
                        <a:t>2025</a:t>
                      </a:r>
                      <a:r>
                        <a:rPr sz="1100" spc="-30" dirty="0">
                          <a:latin typeface="Calibri"/>
                          <a:cs typeface="Calibri"/>
                        </a:rPr>
                        <a:t> </a:t>
                      </a:r>
                      <a:r>
                        <a:rPr sz="1100" spc="-10" dirty="0">
                          <a:latin typeface="Calibri"/>
                          <a:cs typeface="Calibri"/>
                        </a:rPr>
                        <a:t>(n=44)</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dirty="0">
                          <a:latin typeface="Calibri"/>
                          <a:cs typeface="Calibri"/>
                        </a:rPr>
                        <a:t>3.36</a:t>
                      </a:r>
                      <a:r>
                        <a:rPr sz="1100" spc="-20" dirty="0">
                          <a:latin typeface="Calibri"/>
                          <a:cs typeface="Calibri"/>
                        </a:rPr>
                        <a:t> </a:t>
                      </a:r>
                      <a:r>
                        <a:rPr sz="1100" dirty="0">
                          <a:latin typeface="Calibri"/>
                          <a:cs typeface="Calibri"/>
                        </a:rPr>
                        <a:t>(Median</a:t>
                      </a:r>
                      <a:r>
                        <a:rPr sz="1100" spc="-25" dirty="0">
                          <a:latin typeface="Calibri"/>
                          <a:cs typeface="Calibri"/>
                        </a:rPr>
                        <a:t> </a:t>
                      </a:r>
                      <a:r>
                        <a:rPr sz="1100" dirty="0">
                          <a:latin typeface="Calibri"/>
                          <a:cs typeface="Calibri"/>
                        </a:rPr>
                        <a:t>is</a:t>
                      </a:r>
                      <a:r>
                        <a:rPr sz="1100" spc="-20" dirty="0">
                          <a:latin typeface="Calibri"/>
                          <a:cs typeface="Calibri"/>
                        </a:rPr>
                        <a:t> </a:t>
                      </a:r>
                      <a:r>
                        <a:rPr sz="1100" spc="-25" dirty="0">
                          <a:latin typeface="Calibri"/>
                          <a:cs typeface="Calibri"/>
                        </a:rPr>
                        <a:t>2)</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tc>
                  <a:txBody>
                    <a:bodyPr/>
                    <a:lstStyle/>
                    <a:p>
                      <a:pPr marL="90805">
                        <a:lnSpc>
                          <a:spcPct val="100000"/>
                        </a:lnSpc>
                        <a:spcBef>
                          <a:spcPts val="290"/>
                        </a:spcBef>
                      </a:pPr>
                      <a:r>
                        <a:rPr sz="1100" dirty="0">
                          <a:latin typeface="Calibri"/>
                          <a:cs typeface="Calibri"/>
                        </a:rPr>
                        <a:t>69.5</a:t>
                      </a:r>
                      <a:r>
                        <a:rPr sz="1100" spc="-20" dirty="0">
                          <a:latin typeface="Calibri"/>
                          <a:cs typeface="Calibri"/>
                        </a:rPr>
                        <a:t> </a:t>
                      </a:r>
                      <a:r>
                        <a:rPr sz="1100" dirty="0">
                          <a:latin typeface="Calibri"/>
                          <a:cs typeface="Calibri"/>
                        </a:rPr>
                        <a:t>(Median</a:t>
                      </a:r>
                      <a:r>
                        <a:rPr sz="1100" spc="-30" dirty="0">
                          <a:latin typeface="Calibri"/>
                          <a:cs typeface="Calibri"/>
                        </a:rPr>
                        <a:t> </a:t>
                      </a:r>
                      <a:r>
                        <a:rPr sz="1100" dirty="0">
                          <a:latin typeface="Calibri"/>
                          <a:cs typeface="Calibri"/>
                        </a:rPr>
                        <a:t>is</a:t>
                      </a:r>
                      <a:r>
                        <a:rPr sz="1100" spc="-20" dirty="0">
                          <a:latin typeface="Calibri"/>
                          <a:cs typeface="Calibri"/>
                        </a:rPr>
                        <a:t> 59)*</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DE8EC"/>
                    </a:solidFill>
                  </a:tcPr>
                </a:tc>
                <a:extLst>
                  <a:ext uri="{0D108BD9-81ED-4DB2-BD59-A6C34878D82A}">
                    <a16:rowId xmlns:a16="http://schemas.microsoft.com/office/drawing/2014/main" val="10006"/>
                  </a:ext>
                </a:extLst>
              </a:tr>
              <a:tr h="344170">
                <a:tc gridSpan="3">
                  <a:txBody>
                    <a:bodyPr/>
                    <a:lstStyle/>
                    <a:p>
                      <a:pPr marL="91440">
                        <a:lnSpc>
                          <a:spcPct val="100000"/>
                        </a:lnSpc>
                        <a:spcBef>
                          <a:spcPts val="290"/>
                        </a:spcBef>
                      </a:pPr>
                      <a:r>
                        <a:rPr sz="1100" i="1" dirty="0">
                          <a:latin typeface="Calibri"/>
                          <a:cs typeface="Calibri"/>
                        </a:rPr>
                        <a:t>*preliminary</a:t>
                      </a:r>
                      <a:r>
                        <a:rPr sz="1100" i="1" spc="-60" dirty="0">
                          <a:latin typeface="Calibri"/>
                          <a:cs typeface="Calibri"/>
                        </a:rPr>
                        <a:t> </a:t>
                      </a:r>
                      <a:r>
                        <a:rPr sz="1100" i="1" spc="-20" dirty="0">
                          <a:latin typeface="Calibri"/>
                          <a:cs typeface="Calibri"/>
                        </a:rPr>
                        <a:t>data</a:t>
                      </a:r>
                      <a:endParaRPr sz="1100">
                        <a:latin typeface="Calibri"/>
                        <a:cs typeface="Calibri"/>
                      </a:endParaRPr>
                    </a:p>
                  </a:txBody>
                  <a:tcPr marL="0" marR="0" marT="3683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BCDD7"/>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bl>
          </a:graphicData>
        </a:graphic>
      </p:graphicFrame>
      <p:sp>
        <p:nvSpPr>
          <p:cNvPr id="7" name="object 7"/>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50"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105</a:t>
            </a:fld>
            <a:endParaRPr kumimoji="0" sz="1000" b="0" i="0" u="none" strike="noStrike" kern="0" cap="none" spc="-50" normalizeH="0" baseline="0" noProof="0" dirty="0">
              <a:ln>
                <a:noFill/>
              </a:ln>
              <a:solidFill>
                <a:srgbClr val="888888"/>
              </a:solidFill>
              <a:effectLst/>
              <a:uLnTx/>
              <a:uFillTx/>
              <a:latin typeface="Arial Black"/>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9" name="object 9"/>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3328678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6442" y="174447"/>
            <a:ext cx="1602740" cy="878840"/>
          </a:xfrm>
          <a:prstGeom prst="rect">
            <a:avLst/>
          </a:prstGeom>
        </p:spPr>
        <p:txBody>
          <a:bodyPr vert="horz" wrap="square" lIns="0" tIns="12065" rIns="0" bIns="0" rtlCol="0">
            <a:spAutoFit/>
          </a:bodyPr>
          <a:lstStyle/>
          <a:p>
            <a:pPr marL="12700" marR="5080">
              <a:lnSpc>
                <a:spcPct val="100000"/>
              </a:lnSpc>
              <a:spcBef>
                <a:spcPts val="95"/>
              </a:spcBef>
            </a:pPr>
            <a:r>
              <a:rPr spc="-10" dirty="0">
                <a:solidFill>
                  <a:srgbClr val="282B6E"/>
                </a:solidFill>
              </a:rPr>
              <a:t>OTHER SERVICES</a:t>
            </a:r>
          </a:p>
        </p:txBody>
      </p:sp>
      <p:pic>
        <p:nvPicPr>
          <p:cNvPr id="3" name="object 3"/>
          <p:cNvPicPr/>
          <p:nvPr/>
        </p:nvPicPr>
        <p:blipFill>
          <a:blip r:embed="rId2" cstate="print"/>
          <a:stretch>
            <a:fillRect/>
          </a:stretch>
        </p:blipFill>
        <p:spPr>
          <a:xfrm>
            <a:off x="2097163" y="822058"/>
            <a:ext cx="9519691" cy="49110"/>
          </a:xfrm>
          <a:prstGeom prst="rect">
            <a:avLst/>
          </a:prstGeom>
        </p:spPr>
      </p:pic>
      <p:pic>
        <p:nvPicPr>
          <p:cNvPr id="4" name="object 4"/>
          <p:cNvPicPr/>
          <p:nvPr/>
        </p:nvPicPr>
        <p:blipFill>
          <a:blip r:embed="rId3" cstate="print"/>
          <a:stretch>
            <a:fillRect/>
          </a:stretch>
        </p:blipFill>
        <p:spPr>
          <a:xfrm>
            <a:off x="9749027" y="2086355"/>
            <a:ext cx="460247" cy="374903"/>
          </a:xfrm>
          <a:prstGeom prst="rect">
            <a:avLst/>
          </a:prstGeom>
        </p:spPr>
      </p:pic>
      <p:sp>
        <p:nvSpPr>
          <p:cNvPr id="5" name="object 5"/>
          <p:cNvSpPr txBox="1"/>
          <p:nvPr/>
        </p:nvSpPr>
        <p:spPr>
          <a:xfrm>
            <a:off x="302454" y="1054724"/>
            <a:ext cx="11356975" cy="5147310"/>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1" i="0" u="none" strike="noStrike" kern="0" cap="none" spc="-80" normalizeH="0" baseline="0" noProof="0" dirty="0">
                <a:ln>
                  <a:noFill/>
                </a:ln>
                <a:solidFill>
                  <a:srgbClr val="282B6E"/>
                </a:solidFill>
                <a:effectLst/>
                <a:uLnTx/>
                <a:uFillTx/>
                <a:latin typeface="Tahoma"/>
                <a:cs typeface="Tahoma"/>
              </a:rPr>
              <a:t>MetroHealth</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60" normalizeH="0" baseline="0" noProof="0" dirty="0">
                <a:ln>
                  <a:noFill/>
                </a:ln>
                <a:solidFill>
                  <a:srgbClr val="282B6E"/>
                </a:solidFill>
                <a:effectLst/>
                <a:uLnTx/>
                <a:uFillTx/>
                <a:latin typeface="Tahoma"/>
                <a:cs typeface="Tahoma"/>
              </a:rPr>
              <a:t>Specialty</a:t>
            </a:r>
            <a:r>
              <a:rPr kumimoji="0" sz="1400" b="1" i="0" u="none" strike="noStrike" kern="0" cap="none" spc="-90"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Pharmacy:</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0" normalizeH="0" baseline="0" noProof="0" dirty="0">
                <a:ln>
                  <a:noFill/>
                </a:ln>
                <a:solidFill>
                  <a:srgbClr val="282B6E"/>
                </a:solidFill>
                <a:effectLst/>
                <a:uLnTx/>
                <a:uFillTx/>
                <a:latin typeface="Tahoma"/>
                <a:cs typeface="Tahoma"/>
              </a:rPr>
              <a:t>Medication</a:t>
            </a:r>
            <a:r>
              <a:rPr kumimoji="0" sz="1400" b="0" i="0" u="none" strike="noStrike" kern="0" cap="none" spc="-9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adherence</a:t>
            </a:r>
            <a:r>
              <a:rPr kumimoji="0" sz="1400" b="0" i="0" u="none" strike="noStrike" kern="0" cap="none" spc="-7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support,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including</a:t>
            </a:r>
            <a:r>
              <a:rPr kumimoji="0" sz="1400" b="0" i="0" u="none" strike="noStrike" kern="0" cap="none" spc="-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compliance</a:t>
            </a:r>
            <a:r>
              <a:rPr kumimoji="0" sz="1400" b="0" i="0" u="none" strike="noStrike" kern="0" cap="none" spc="-7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packaging</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10" normalizeH="0" baseline="0" noProof="0" dirty="0">
                <a:ln>
                  <a:noFill/>
                </a:ln>
                <a:solidFill>
                  <a:srgbClr val="282B6E"/>
                </a:solidFill>
                <a:effectLst/>
                <a:uLnTx/>
                <a:uFillTx/>
                <a:latin typeface="Tahoma"/>
                <a:cs typeface="Tahoma"/>
              </a:rPr>
              <a:t>Monthly</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adherence</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outreach</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calls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30" normalizeH="0" baseline="0" noProof="0" dirty="0">
                <a:ln>
                  <a:noFill/>
                </a:ln>
                <a:solidFill>
                  <a:srgbClr val="282B6E"/>
                </a:solidFill>
                <a:effectLst/>
                <a:uLnTx/>
                <a:uFillTx/>
                <a:latin typeface="Tahoma"/>
                <a:cs typeface="Tahoma"/>
              </a:rPr>
              <a:t>Over</a:t>
            </a:r>
            <a:r>
              <a:rPr kumimoji="0" sz="1400" b="0" i="0" u="none" strike="noStrike" kern="0" cap="none" spc="-16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past</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6</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months,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there</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have</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been</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868</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administrations</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of</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Cabenuva,</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for</a:t>
            </a:r>
            <a:r>
              <a:rPr kumimoji="0" sz="1400" b="0" i="0" u="none" strike="noStrike" kern="0" cap="none" spc="-140"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300</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unique</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30" normalizeH="0" baseline="0" noProof="0" dirty="0">
                <a:ln>
                  <a:noFill/>
                </a:ln>
                <a:solidFill>
                  <a:srgbClr val="282B6E"/>
                </a:solidFill>
                <a:effectLst/>
                <a:uLnTx/>
                <a:uFillTx/>
                <a:latin typeface="Tahoma"/>
                <a:cs typeface="Tahoma"/>
              </a:rPr>
              <a:t>Over</a:t>
            </a:r>
            <a:r>
              <a:rPr kumimoji="0" sz="1400" b="0" i="0" u="none" strike="noStrike" kern="0" cap="none" spc="-15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past</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6</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months,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there</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have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been</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237</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administrations</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of</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Apretude,</a:t>
            </a:r>
            <a:r>
              <a:rPr kumimoji="0" sz="1400" b="0" i="0" u="none" strike="noStrike" kern="0" cap="none" spc="-155"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for</a:t>
            </a:r>
            <a:r>
              <a:rPr kumimoji="0" sz="1400" b="0" i="0" u="none" strike="noStrike" kern="0" cap="none" spc="-140"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96</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unique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10"/>
              </a:spcBef>
              <a:spcAft>
                <a:spcPts val="0"/>
              </a:spcAft>
              <a:buClrTx/>
              <a:buSzTx/>
              <a:buFont typeface="Arial MT"/>
              <a:buChar char="•"/>
              <a:tabLst>
                <a:tab pos="299085" algn="l"/>
              </a:tabLst>
              <a:defRPr/>
            </a:pPr>
            <a:r>
              <a:rPr kumimoji="0" sz="1400" b="0" i="0" u="none" strike="noStrike" kern="0" cap="none" spc="0" normalizeH="0" baseline="0" noProof="0" dirty="0">
                <a:ln>
                  <a:noFill/>
                </a:ln>
                <a:solidFill>
                  <a:srgbClr val="282B6E"/>
                </a:solidFill>
                <a:effectLst/>
                <a:uLnTx/>
                <a:uFillTx/>
                <a:latin typeface="Tahoma"/>
                <a:cs typeface="Tahoma"/>
              </a:rPr>
              <a:t>As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of</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40" normalizeH="0" baseline="0" noProof="0" dirty="0">
                <a:ln>
                  <a:noFill/>
                </a:ln>
                <a:solidFill>
                  <a:srgbClr val="282B6E"/>
                </a:solidFill>
                <a:effectLst/>
                <a:uLnTx/>
                <a:uFillTx/>
                <a:latin typeface="Tahoma"/>
                <a:cs typeface="Tahoma"/>
              </a:rPr>
              <a:t>today,</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75" normalizeH="0" baseline="0" noProof="0" dirty="0">
                <a:ln>
                  <a:noFill/>
                </a:ln>
                <a:solidFill>
                  <a:srgbClr val="282B6E"/>
                </a:solidFill>
                <a:effectLst/>
                <a:uLnTx/>
                <a:uFillTx/>
                <a:latin typeface="Tahoma"/>
                <a:cs typeface="Tahoma"/>
              </a:rPr>
              <a:t>93.5%</a:t>
            </a:r>
            <a:r>
              <a:rPr kumimoji="0" sz="1400" b="0" i="0" u="none" strike="noStrike" kern="0" cap="none" spc="-7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of</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enrolled</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in</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MetroHealth’s</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Compass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55" normalizeH="0" baseline="0" noProof="0" dirty="0">
                <a:ln>
                  <a:noFill/>
                </a:ln>
                <a:solidFill>
                  <a:srgbClr val="282B6E"/>
                </a:solidFill>
                <a:effectLst/>
                <a:uLnTx/>
                <a:uFillTx/>
                <a:latin typeface="Tahoma"/>
                <a:cs typeface="Tahoma"/>
              </a:rPr>
              <a:t>HIV</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35" normalizeH="0" baseline="0" noProof="0" dirty="0">
                <a:ln>
                  <a:noFill/>
                </a:ln>
                <a:solidFill>
                  <a:srgbClr val="282B6E"/>
                </a:solidFill>
                <a:effectLst/>
                <a:uLnTx/>
                <a:uFillTx/>
                <a:latin typeface="Tahoma"/>
                <a:cs typeface="Tahoma"/>
              </a:rPr>
              <a:t>Program</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for</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at</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least</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6</a:t>
            </a:r>
            <a:r>
              <a:rPr kumimoji="0" sz="1400" b="0" i="0" u="none" strike="noStrike" kern="0" cap="none" spc="-9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months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are</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virally</a:t>
            </a:r>
            <a:r>
              <a:rPr kumimoji="0" sz="1400" b="0" i="0" u="none" strike="noStrike" kern="0" cap="none" spc="-9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suppressed</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1" i="0" u="none" strike="noStrike" kern="0" cap="none" spc="-60" normalizeH="0" baseline="0" noProof="0" dirty="0">
                <a:ln>
                  <a:noFill/>
                </a:ln>
                <a:solidFill>
                  <a:srgbClr val="282B6E"/>
                </a:solidFill>
                <a:effectLst/>
                <a:uLnTx/>
                <a:uFillTx/>
                <a:latin typeface="Tahoma"/>
                <a:cs typeface="Tahoma"/>
              </a:rPr>
              <a:t>Refills</a:t>
            </a:r>
            <a:r>
              <a:rPr kumimoji="0" sz="1400" b="1" i="0" u="none" strike="noStrike" kern="0" cap="none" spc="-100" normalizeH="0" baseline="0" noProof="0" dirty="0">
                <a:ln>
                  <a:noFill/>
                </a:ln>
                <a:solidFill>
                  <a:srgbClr val="282B6E"/>
                </a:solidFill>
                <a:effectLst/>
                <a:uLnTx/>
                <a:uFillTx/>
                <a:latin typeface="Tahoma"/>
                <a:cs typeface="Tahoma"/>
              </a:rPr>
              <a:t> </a:t>
            </a:r>
            <a:r>
              <a:rPr kumimoji="0" sz="1400" b="1" i="0" u="none" strike="noStrike" kern="0" cap="none" spc="-55" normalizeH="0" baseline="0" noProof="0" dirty="0">
                <a:ln>
                  <a:noFill/>
                </a:ln>
                <a:solidFill>
                  <a:srgbClr val="282B6E"/>
                </a:solidFill>
                <a:effectLst/>
                <a:uLnTx/>
                <a:uFillTx/>
                <a:latin typeface="Tahoma"/>
                <a:cs typeface="Tahoma"/>
              </a:rPr>
              <a:t>can</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70" normalizeH="0" baseline="0" noProof="0" dirty="0">
                <a:ln>
                  <a:noFill/>
                </a:ln>
                <a:solidFill>
                  <a:srgbClr val="282B6E"/>
                </a:solidFill>
                <a:effectLst/>
                <a:uLnTx/>
                <a:uFillTx/>
                <a:latin typeface="Tahoma"/>
                <a:cs typeface="Tahoma"/>
              </a:rPr>
              <a:t>be</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requested</a:t>
            </a:r>
            <a:r>
              <a:rPr kumimoji="0" sz="1400" b="1" i="0" u="none" strike="noStrike" kern="0" cap="none" spc="-105" normalizeH="0" baseline="0" noProof="0" dirty="0">
                <a:ln>
                  <a:noFill/>
                </a:ln>
                <a:solidFill>
                  <a:srgbClr val="282B6E"/>
                </a:solidFill>
                <a:effectLst/>
                <a:uLnTx/>
                <a:uFillTx/>
                <a:latin typeface="Tahoma"/>
                <a:cs typeface="Tahoma"/>
              </a:rPr>
              <a:t> by </a:t>
            </a:r>
            <a:r>
              <a:rPr kumimoji="0" sz="1400" b="1" i="0" u="none" strike="noStrike" kern="0" cap="none" spc="-60" normalizeH="0" baseline="0" noProof="0" dirty="0">
                <a:ln>
                  <a:noFill/>
                </a:ln>
                <a:solidFill>
                  <a:srgbClr val="282B6E"/>
                </a:solidFill>
                <a:effectLst/>
                <a:uLnTx/>
                <a:uFillTx/>
                <a:latin typeface="Tahoma"/>
                <a:cs typeface="Tahoma"/>
              </a:rPr>
              <a:t>calling</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1" u="none" strike="noStrike" kern="0" cap="none" spc="-95" normalizeH="0" baseline="0" noProof="0" dirty="0">
                <a:ln>
                  <a:noFill/>
                </a:ln>
                <a:solidFill>
                  <a:srgbClr val="282B6E"/>
                </a:solidFill>
                <a:effectLst/>
                <a:uLnTx/>
                <a:uFillTx/>
                <a:latin typeface="Trebuchet MS"/>
                <a:cs typeface="Trebuchet MS"/>
              </a:rPr>
              <a:t>21C-</a:t>
            </a:r>
            <a:r>
              <a:rPr kumimoji="0" sz="1400" b="1" i="1" u="none" strike="noStrike" kern="0" cap="none" spc="-85" normalizeH="0" baseline="0" noProof="0" dirty="0">
                <a:ln>
                  <a:noFill/>
                </a:ln>
                <a:solidFill>
                  <a:srgbClr val="282B6E"/>
                </a:solidFill>
                <a:effectLst/>
                <a:uLnTx/>
                <a:uFillTx/>
                <a:latin typeface="Trebuchet MS"/>
                <a:cs typeface="Trebuchet MS"/>
              </a:rPr>
              <a:t>357-</a:t>
            </a:r>
            <a:r>
              <a:rPr kumimoji="0" sz="1400" b="1" i="1" u="none" strike="noStrike" kern="0" cap="none" spc="50" normalizeH="0" baseline="0" noProof="0" dirty="0">
                <a:ln>
                  <a:noFill/>
                </a:ln>
                <a:solidFill>
                  <a:srgbClr val="282B6E"/>
                </a:solidFill>
                <a:effectLst/>
                <a:uLnTx/>
                <a:uFillTx/>
                <a:latin typeface="Trebuchet MS"/>
                <a:cs typeface="Trebuchet MS"/>
              </a:rPr>
              <a:t>MEDS</a:t>
            </a:r>
            <a:r>
              <a:rPr kumimoji="0" sz="1400" b="1" i="1" u="none" strike="noStrike" kern="0" cap="none" spc="-90" normalizeH="0" baseline="0" noProof="0" dirty="0">
                <a:ln>
                  <a:noFill/>
                </a:ln>
                <a:solidFill>
                  <a:srgbClr val="282B6E"/>
                </a:solidFill>
                <a:effectLst/>
                <a:uLnTx/>
                <a:uFillTx/>
                <a:latin typeface="Trebuchet MS"/>
                <a:cs typeface="Trebuchet MS"/>
              </a:rPr>
              <a:t> </a:t>
            </a:r>
            <a:r>
              <a:rPr kumimoji="0" sz="1400" b="1" i="1" u="none" strike="noStrike" kern="0" cap="none" spc="-110" normalizeH="0" baseline="0" noProof="0" dirty="0">
                <a:ln>
                  <a:noFill/>
                </a:ln>
                <a:solidFill>
                  <a:srgbClr val="282B6E"/>
                </a:solidFill>
                <a:effectLst/>
                <a:uLnTx/>
                <a:uFillTx/>
                <a:latin typeface="Trebuchet MS"/>
                <a:cs typeface="Trebuchet MS"/>
              </a:rPr>
              <a:t>(C337)</a:t>
            </a:r>
            <a:r>
              <a:rPr kumimoji="0" sz="1400" b="1" i="1" u="none" strike="noStrike" kern="0" cap="none" spc="-55" normalizeH="0" baseline="0" noProof="0" dirty="0">
                <a:ln>
                  <a:noFill/>
                </a:ln>
                <a:solidFill>
                  <a:srgbClr val="282B6E"/>
                </a:solidFill>
                <a:effectLst/>
                <a:uLnTx/>
                <a:uFillTx/>
                <a:latin typeface="Trebuchet MS"/>
                <a:cs typeface="Trebuchet MS"/>
              </a:rPr>
              <a:t> </a:t>
            </a:r>
            <a:r>
              <a:rPr kumimoji="0" sz="1400" b="1" i="1" u="none" strike="noStrike" kern="0" cap="none" spc="-95" normalizeH="0" baseline="0" noProof="0" dirty="0">
                <a:ln>
                  <a:noFill/>
                </a:ln>
                <a:solidFill>
                  <a:srgbClr val="282B6E"/>
                </a:solidFill>
                <a:effectLst/>
                <a:uLnTx/>
                <a:uFillTx/>
                <a:latin typeface="Trebuchet MS"/>
                <a:cs typeface="Trebuchet MS"/>
              </a:rPr>
              <a:t>ext.</a:t>
            </a:r>
            <a:r>
              <a:rPr kumimoji="0" sz="1400" b="1" i="1" u="none" strike="noStrike" kern="0" cap="none" spc="-100" normalizeH="0" baseline="0" noProof="0" dirty="0">
                <a:ln>
                  <a:noFill/>
                </a:ln>
                <a:solidFill>
                  <a:srgbClr val="282B6E"/>
                </a:solidFill>
                <a:effectLst/>
                <a:uLnTx/>
                <a:uFillTx/>
                <a:latin typeface="Trebuchet MS"/>
                <a:cs typeface="Trebuchet MS"/>
              </a:rPr>
              <a:t> </a:t>
            </a:r>
            <a:r>
              <a:rPr kumimoji="0" sz="1400" b="1" i="1" u="none" strike="noStrike" kern="0" cap="none" spc="-50" normalizeH="0" baseline="0" noProof="0" dirty="0">
                <a:ln>
                  <a:noFill/>
                </a:ln>
                <a:solidFill>
                  <a:srgbClr val="282B6E"/>
                </a:solidFill>
                <a:effectLst/>
                <a:uLnTx/>
                <a:uFillTx/>
                <a:latin typeface="Trebuchet MS"/>
                <a:cs typeface="Trebuchet MS"/>
              </a:rPr>
              <a:t>3</a:t>
            </a:r>
            <a:endParaRPr kumimoji="0" sz="1400" b="0" i="0" u="none" strike="noStrike" kern="0" cap="none" spc="0" normalizeH="0" baseline="0" noProof="0">
              <a:ln>
                <a:noFill/>
              </a:ln>
              <a:solidFill>
                <a:sysClr val="windowText" lastClr="000000"/>
              </a:solidFill>
              <a:effectLst/>
              <a:uLnTx/>
              <a:uFillTx/>
              <a:latin typeface="Trebuchet MS"/>
              <a:cs typeface="Trebuchet MS"/>
            </a:endParaRPr>
          </a:p>
          <a:p>
            <a:pPr marL="0" marR="0" lvl="0" indent="0" defTabSz="914400" eaLnBrk="1" fontAlgn="auto" latinLnBrk="0" hangingPunct="1">
              <a:lnSpc>
                <a:spcPct val="100000"/>
              </a:lnSpc>
              <a:spcBef>
                <a:spcPts val="40"/>
              </a:spcBef>
              <a:spcAft>
                <a:spcPts val="0"/>
              </a:spcAft>
              <a:buClrTx/>
              <a:buSzTx/>
              <a:buFont typeface="Arial MT"/>
              <a:buChar char="•"/>
              <a:tabLst/>
              <a:defRPr/>
            </a:pPr>
            <a:endParaRPr kumimoji="0" sz="1400" b="0" i="0" u="none" strike="noStrike" kern="0" cap="none" spc="0" normalizeH="0" baseline="0" noProof="0">
              <a:ln>
                <a:noFill/>
              </a:ln>
              <a:solidFill>
                <a:sysClr val="windowText" lastClr="000000"/>
              </a:solidFill>
              <a:effectLst/>
              <a:uLnTx/>
              <a:uFillTx/>
              <a:latin typeface="Trebuchet MS"/>
              <a:cs typeface="Trebuchet MS"/>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90" normalizeH="0" baseline="0" noProof="0" dirty="0">
                <a:ln>
                  <a:noFill/>
                </a:ln>
                <a:solidFill>
                  <a:srgbClr val="902581"/>
                </a:solidFill>
                <a:effectLst/>
                <a:uLnTx/>
                <a:uFillTx/>
                <a:latin typeface="Tahoma"/>
                <a:cs typeface="Tahoma"/>
              </a:rPr>
              <a:t>Infectious</a:t>
            </a:r>
            <a:r>
              <a:rPr kumimoji="0" sz="1400" b="1" i="0" u="none" strike="noStrike" kern="0" cap="none" spc="-65" normalizeH="0" baseline="0" noProof="0" dirty="0">
                <a:ln>
                  <a:noFill/>
                </a:ln>
                <a:solidFill>
                  <a:srgbClr val="902581"/>
                </a:solidFill>
                <a:effectLst/>
                <a:uLnTx/>
                <a:uFillTx/>
                <a:latin typeface="Tahoma"/>
                <a:cs typeface="Tahoma"/>
              </a:rPr>
              <a:t> </a:t>
            </a:r>
            <a:r>
              <a:rPr kumimoji="0" sz="1400" b="1" i="0" u="none" strike="noStrike" kern="0" cap="none" spc="-50" normalizeH="0" baseline="0" noProof="0" dirty="0">
                <a:ln>
                  <a:noFill/>
                </a:ln>
                <a:solidFill>
                  <a:srgbClr val="902581"/>
                </a:solidFill>
                <a:effectLst/>
                <a:uLnTx/>
                <a:uFillTx/>
                <a:latin typeface="Tahoma"/>
                <a:cs typeface="Tahoma"/>
              </a:rPr>
              <a:t>Diseases</a:t>
            </a:r>
            <a:r>
              <a:rPr kumimoji="0" sz="1400" b="1" i="0" u="none" strike="noStrike" kern="0" cap="none" spc="-75" normalizeH="0" baseline="0" noProof="0" dirty="0">
                <a:ln>
                  <a:noFill/>
                </a:ln>
                <a:solidFill>
                  <a:srgbClr val="902581"/>
                </a:solidFill>
                <a:effectLst/>
                <a:uLnTx/>
                <a:uFillTx/>
                <a:latin typeface="Tahoma"/>
                <a:cs typeface="Tahoma"/>
              </a:rPr>
              <a:t> </a:t>
            </a:r>
            <a:r>
              <a:rPr kumimoji="0" sz="1400" b="1" i="0" u="none" strike="noStrike" kern="0" cap="none" spc="-80" normalizeH="0" baseline="0" noProof="0" dirty="0">
                <a:ln>
                  <a:noFill/>
                </a:ln>
                <a:solidFill>
                  <a:srgbClr val="902581"/>
                </a:solidFill>
                <a:effectLst/>
                <a:uLnTx/>
                <a:uFillTx/>
                <a:latin typeface="Tahoma"/>
                <a:cs typeface="Tahoma"/>
              </a:rPr>
              <a:t>Enrolling</a:t>
            </a:r>
            <a:r>
              <a:rPr kumimoji="0" sz="1400" b="1" i="0" u="none" strike="noStrike" kern="0" cap="none" spc="-100" normalizeH="0" baseline="0" noProof="0" dirty="0">
                <a:ln>
                  <a:noFill/>
                </a:ln>
                <a:solidFill>
                  <a:srgbClr val="902581"/>
                </a:solidFill>
                <a:effectLst/>
                <a:uLnTx/>
                <a:uFillTx/>
                <a:latin typeface="Tahoma"/>
                <a:cs typeface="Tahoma"/>
              </a:rPr>
              <a:t> </a:t>
            </a:r>
            <a:r>
              <a:rPr kumimoji="0" sz="1400" b="1" i="0" u="none" strike="noStrike" kern="0" cap="none" spc="-35" normalizeH="0" baseline="0" noProof="0" dirty="0">
                <a:ln>
                  <a:noFill/>
                </a:ln>
                <a:solidFill>
                  <a:srgbClr val="902581"/>
                </a:solidFill>
                <a:effectLst/>
                <a:uLnTx/>
                <a:uFillTx/>
                <a:latin typeface="Tahoma"/>
                <a:cs typeface="Tahoma"/>
              </a:rPr>
              <a:t>Clinical</a:t>
            </a:r>
            <a:r>
              <a:rPr kumimoji="0" sz="1400" b="1" i="0" u="none" strike="noStrike" kern="0" cap="none" spc="-95" normalizeH="0" baseline="0" noProof="0" dirty="0">
                <a:ln>
                  <a:noFill/>
                </a:ln>
                <a:solidFill>
                  <a:srgbClr val="902581"/>
                </a:solidFill>
                <a:effectLst/>
                <a:uLnTx/>
                <a:uFillTx/>
                <a:latin typeface="Tahoma"/>
                <a:cs typeface="Tahoma"/>
              </a:rPr>
              <a:t> </a:t>
            </a:r>
            <a:r>
              <a:rPr kumimoji="0" sz="1400" b="1" i="0" u="none" strike="noStrike" kern="0" cap="none" spc="-10" normalizeH="0" baseline="0" noProof="0" dirty="0">
                <a:ln>
                  <a:noFill/>
                </a:ln>
                <a:solidFill>
                  <a:srgbClr val="902581"/>
                </a:solidFill>
                <a:effectLst/>
                <a:uLnTx/>
                <a:uFillTx/>
                <a:latin typeface="Tahoma"/>
                <a:cs typeface="Tahoma"/>
              </a:rPr>
              <a:t>Trials: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5"/>
              </a:spcBef>
              <a:spcAft>
                <a:spcPts val="0"/>
              </a:spcAft>
              <a:buClrTx/>
              <a:buSzTx/>
              <a:buFont typeface="Arial MT"/>
              <a:buChar char="•"/>
              <a:tabLst>
                <a:tab pos="299085" algn="l"/>
              </a:tabLst>
              <a:defRPr/>
            </a:pPr>
            <a:r>
              <a:rPr kumimoji="0" sz="1400" b="1" i="0" u="none" strike="noStrike" kern="0" cap="none" spc="-140" normalizeH="0" baseline="0" noProof="0" dirty="0">
                <a:ln>
                  <a:noFill/>
                </a:ln>
                <a:solidFill>
                  <a:srgbClr val="902581"/>
                </a:solidFill>
                <a:effectLst/>
                <a:uLnTx/>
                <a:uFillTx/>
                <a:latin typeface="Tahoma"/>
                <a:cs typeface="Tahoma"/>
              </a:rPr>
              <a:t>NIDA</a:t>
            </a:r>
            <a:r>
              <a:rPr kumimoji="0" sz="1400" b="1" i="0" u="none" strike="noStrike" kern="0" cap="none" spc="-114" normalizeH="0" baseline="0" noProof="0" dirty="0">
                <a:ln>
                  <a:noFill/>
                </a:ln>
                <a:solidFill>
                  <a:srgbClr val="902581"/>
                </a:solidFill>
                <a:effectLst/>
                <a:uLnTx/>
                <a:uFillTx/>
                <a:latin typeface="Tahoma"/>
                <a:cs typeface="Tahoma"/>
              </a:rPr>
              <a:t> </a:t>
            </a:r>
            <a:r>
              <a:rPr kumimoji="0" sz="1400" b="1" i="0" u="none" strike="noStrike" kern="0" cap="none" spc="-30" normalizeH="0" baseline="0" noProof="0" dirty="0">
                <a:ln>
                  <a:noFill/>
                </a:ln>
                <a:solidFill>
                  <a:srgbClr val="902581"/>
                </a:solidFill>
                <a:effectLst/>
                <a:uLnTx/>
                <a:uFillTx/>
                <a:latin typeface="Tahoma"/>
                <a:cs typeface="Tahoma"/>
              </a:rPr>
              <a:t>COE</a:t>
            </a:r>
            <a:r>
              <a:rPr kumimoji="0" sz="1400" b="1" i="0" u="none" strike="noStrike" kern="0" cap="none" spc="-105" normalizeH="0" baseline="0" noProof="0" dirty="0">
                <a:ln>
                  <a:noFill/>
                </a:ln>
                <a:solidFill>
                  <a:srgbClr val="902581"/>
                </a:solidFill>
                <a:effectLst/>
                <a:uLnTx/>
                <a:uFillTx/>
                <a:latin typeface="Tahoma"/>
                <a:cs typeface="Tahoma"/>
              </a:rPr>
              <a:t> </a:t>
            </a:r>
            <a:r>
              <a:rPr kumimoji="0" sz="1400" b="1" i="0" u="none" strike="noStrike" kern="0" cap="none" spc="-114" normalizeH="0" baseline="0" noProof="0" dirty="0">
                <a:ln>
                  <a:noFill/>
                </a:ln>
                <a:solidFill>
                  <a:srgbClr val="902581"/>
                </a:solidFill>
                <a:effectLst/>
                <a:uLnTx/>
                <a:uFillTx/>
                <a:latin typeface="Tahoma"/>
                <a:cs typeface="Tahoma"/>
              </a:rPr>
              <a:t>with</a:t>
            </a:r>
            <a:r>
              <a:rPr kumimoji="0" sz="1400" b="1" i="0" u="none" strike="noStrike" kern="0" cap="none" spc="-105" normalizeH="0" baseline="0" noProof="0" dirty="0">
                <a:ln>
                  <a:noFill/>
                </a:ln>
                <a:solidFill>
                  <a:srgbClr val="902581"/>
                </a:solidFill>
                <a:effectLst/>
                <a:uLnTx/>
                <a:uFillTx/>
                <a:latin typeface="Tahoma"/>
                <a:cs typeface="Tahoma"/>
              </a:rPr>
              <a:t> </a:t>
            </a:r>
            <a:r>
              <a:rPr kumimoji="0" sz="1400" b="1" i="0" u="none" strike="noStrike" kern="0" cap="none" spc="-20" normalizeH="0" baseline="0" noProof="0" dirty="0">
                <a:ln>
                  <a:noFill/>
                </a:ln>
                <a:solidFill>
                  <a:srgbClr val="902581"/>
                </a:solidFill>
                <a:effectLst/>
                <a:uLnTx/>
                <a:uFillTx/>
                <a:latin typeface="Tahoma"/>
                <a:cs typeface="Tahoma"/>
              </a:rPr>
              <a:t>CASE</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756285" marR="5080" lvl="1" indent="-287020" defTabSz="914400" eaLnBrk="1" fontAlgn="auto" latinLnBrk="0" hangingPunct="1">
              <a:lnSpc>
                <a:spcPct val="100000"/>
              </a:lnSpc>
              <a:spcBef>
                <a:spcPts val="0"/>
              </a:spcBef>
              <a:spcAft>
                <a:spcPts val="0"/>
              </a:spcAft>
              <a:buClrTx/>
              <a:buSzTx/>
              <a:buFont typeface="Arial MT"/>
              <a:buChar char="•"/>
              <a:tabLst>
                <a:tab pos="756285" algn="l"/>
              </a:tabLst>
              <a:defRPr/>
            </a:pPr>
            <a:r>
              <a:rPr kumimoji="0" sz="1400" b="0" i="0" u="none" strike="noStrike" kern="0" cap="none" spc="0" normalizeH="0" baseline="0" noProof="0" dirty="0">
                <a:ln>
                  <a:noFill/>
                </a:ln>
                <a:solidFill>
                  <a:srgbClr val="902581"/>
                </a:solidFill>
                <a:effectLst/>
                <a:uLnTx/>
                <a:uFillTx/>
                <a:latin typeface="Tahoma"/>
                <a:cs typeface="Tahoma"/>
              </a:rPr>
              <a:t>Center</a:t>
            </a:r>
            <a:r>
              <a:rPr kumimoji="0" sz="1400" b="0" i="0" u="none" strike="noStrike" kern="0" cap="none" spc="-135"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of</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Excellence:</a:t>
            </a:r>
            <a:r>
              <a:rPr kumimoji="0" sz="1400" b="0" i="0" u="none" strike="noStrike" kern="0" cap="none" spc="204" normalizeH="0" baseline="0" noProof="0" dirty="0">
                <a:ln>
                  <a:noFill/>
                </a:ln>
                <a:solidFill>
                  <a:srgbClr val="902581"/>
                </a:solidFill>
                <a:effectLst/>
                <a:uLnTx/>
                <a:uFillTx/>
                <a:latin typeface="Tahoma"/>
                <a:cs typeface="Tahoma"/>
              </a:rPr>
              <a:t> </a:t>
            </a:r>
            <a:r>
              <a:rPr kumimoji="0" sz="1400" b="0" i="0" u="none" strike="noStrike" kern="0" cap="none" spc="-60" normalizeH="0" baseline="0" noProof="0" dirty="0">
                <a:ln>
                  <a:noFill/>
                </a:ln>
                <a:solidFill>
                  <a:srgbClr val="902581"/>
                </a:solidFill>
                <a:effectLst/>
                <a:uLnTx/>
                <a:uFillTx/>
                <a:latin typeface="Tahoma"/>
                <a:cs typeface="Tahoma"/>
              </a:rPr>
              <a:t>The</a:t>
            </a:r>
            <a:r>
              <a:rPr kumimoji="0" sz="1400" b="0" i="0" u="none" strike="noStrike" kern="0" cap="none" spc="-9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purpose</a:t>
            </a:r>
            <a:r>
              <a:rPr kumimoji="0" sz="1400" b="0" i="0" u="none" strike="noStrike" kern="0" cap="none" spc="-15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of</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this</a:t>
            </a:r>
            <a:r>
              <a:rPr kumimoji="0" sz="1400" b="0"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study</a:t>
            </a:r>
            <a:r>
              <a:rPr kumimoji="0" sz="1400" b="0" i="0" u="none" strike="noStrike" kern="0" cap="none" spc="-13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is</a:t>
            </a:r>
            <a:r>
              <a:rPr kumimoji="0" sz="1400" b="0"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to</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create,</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maintain,</a:t>
            </a:r>
            <a:r>
              <a:rPr kumimoji="0" sz="1400" b="0" i="0" u="none" strike="noStrike" kern="0" cap="none" spc="-9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and</a:t>
            </a:r>
            <a:r>
              <a:rPr kumimoji="0" sz="1400" b="0" i="0" u="none" strike="noStrike" kern="0" cap="none" spc="-100"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expand</a:t>
            </a:r>
            <a:r>
              <a:rPr kumimoji="0" sz="1400" b="0" i="0" u="none" strike="noStrike" kern="0" cap="none" spc="-11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a</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database</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and</a:t>
            </a:r>
            <a:r>
              <a:rPr kumimoji="0" sz="1400" b="0" i="0" u="none" strike="noStrike" kern="0" cap="none" spc="-11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repository</a:t>
            </a:r>
            <a:r>
              <a:rPr kumimoji="0" sz="1400" b="0" i="0" u="none" strike="noStrike" kern="0" cap="none" spc="-15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of</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samples</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25" normalizeH="0" baseline="0" noProof="0" dirty="0">
                <a:ln>
                  <a:noFill/>
                </a:ln>
                <a:solidFill>
                  <a:srgbClr val="902581"/>
                </a:solidFill>
                <a:effectLst/>
                <a:uLnTx/>
                <a:uFillTx/>
                <a:latin typeface="Tahoma"/>
                <a:cs typeface="Tahoma"/>
              </a:rPr>
              <a:t>from</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patients</a:t>
            </a:r>
            <a:r>
              <a:rPr kumimoji="0" sz="1400" b="0" i="0" u="none" strike="noStrike" kern="0" cap="none" spc="-145" normalizeH="0" baseline="0" noProof="0" dirty="0">
                <a:ln>
                  <a:noFill/>
                </a:ln>
                <a:solidFill>
                  <a:srgbClr val="902581"/>
                </a:solidFill>
                <a:effectLst/>
                <a:uLnTx/>
                <a:uFillTx/>
                <a:latin typeface="Tahoma"/>
                <a:cs typeface="Tahoma"/>
              </a:rPr>
              <a:t> </a:t>
            </a:r>
            <a:r>
              <a:rPr kumimoji="0" sz="1400" b="0" i="0" u="none" strike="noStrike" kern="0" cap="none" spc="-25" normalizeH="0" baseline="0" noProof="0" dirty="0">
                <a:ln>
                  <a:noFill/>
                </a:ln>
                <a:solidFill>
                  <a:srgbClr val="902581"/>
                </a:solidFill>
                <a:effectLst/>
                <a:uLnTx/>
                <a:uFillTx/>
                <a:latin typeface="Tahoma"/>
                <a:cs typeface="Tahoma"/>
              </a:rPr>
              <a:t>who </a:t>
            </a:r>
            <a:r>
              <a:rPr kumimoji="0" sz="1400" b="0" i="0" u="none" strike="noStrike" kern="0" cap="none" spc="-20" normalizeH="0" baseline="0" noProof="0" dirty="0">
                <a:ln>
                  <a:noFill/>
                </a:ln>
                <a:solidFill>
                  <a:srgbClr val="902581"/>
                </a:solidFill>
                <a:effectLst/>
                <a:uLnTx/>
                <a:uFillTx/>
                <a:latin typeface="Tahoma"/>
                <a:cs typeface="Tahoma"/>
              </a:rPr>
              <a:t>report</a:t>
            </a:r>
            <a:r>
              <a:rPr kumimoji="0" sz="1400" b="0" i="0" u="none" strike="noStrike" kern="0" cap="none" spc="-14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recent</a:t>
            </a:r>
            <a:r>
              <a:rPr kumimoji="0" sz="1400" b="0" i="0" u="none" strike="noStrike" kern="0" cap="none" spc="-13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substance</a:t>
            </a:r>
            <a:r>
              <a:rPr kumimoji="0" sz="1400" b="0" i="0" u="none" strike="noStrike" kern="0" cap="none" spc="-13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use</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and</a:t>
            </a:r>
            <a:r>
              <a:rPr kumimoji="0" sz="1400" b="0" i="0" u="none" strike="noStrike" kern="0" cap="none" spc="-100" normalizeH="0" baseline="0" noProof="0" dirty="0">
                <a:ln>
                  <a:noFill/>
                </a:ln>
                <a:solidFill>
                  <a:srgbClr val="902581"/>
                </a:solidFill>
                <a:effectLst/>
                <a:uLnTx/>
                <a:uFillTx/>
                <a:latin typeface="Tahoma"/>
                <a:cs typeface="Tahoma"/>
              </a:rPr>
              <a:t> </a:t>
            </a:r>
            <a:r>
              <a:rPr kumimoji="0" sz="1400" b="0" i="0" u="none" strike="noStrike" kern="0" cap="none" spc="-35" normalizeH="0" baseline="0" noProof="0" dirty="0">
                <a:ln>
                  <a:noFill/>
                </a:ln>
                <a:solidFill>
                  <a:srgbClr val="902581"/>
                </a:solidFill>
                <a:effectLst/>
                <a:uLnTx/>
                <a:uFillTx/>
                <a:latin typeface="Tahoma"/>
                <a:cs typeface="Tahoma"/>
              </a:rPr>
              <a:t>have</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60" normalizeH="0" baseline="0" noProof="0" dirty="0">
                <a:ln>
                  <a:noFill/>
                </a:ln>
                <a:solidFill>
                  <a:srgbClr val="902581"/>
                </a:solidFill>
                <a:effectLst/>
                <a:uLnTx/>
                <a:uFillTx/>
                <a:latin typeface="Tahoma"/>
                <a:cs typeface="Tahoma"/>
              </a:rPr>
              <a:t>HIV</a:t>
            </a:r>
            <a:r>
              <a:rPr kumimoji="0" sz="1400" b="0" i="0" u="none" strike="noStrike" kern="0" cap="none" spc="-110"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or</a:t>
            </a:r>
            <a:r>
              <a:rPr kumimoji="0" sz="1400" b="0" i="0" u="none" strike="noStrike" kern="0" cap="none" spc="-135" normalizeH="0" baseline="0" noProof="0" dirty="0">
                <a:ln>
                  <a:noFill/>
                </a:ln>
                <a:solidFill>
                  <a:srgbClr val="902581"/>
                </a:solidFill>
                <a:effectLst/>
                <a:uLnTx/>
                <a:uFillTx/>
                <a:latin typeface="Tahoma"/>
                <a:cs typeface="Tahoma"/>
              </a:rPr>
              <a:t> </a:t>
            </a:r>
            <a:r>
              <a:rPr kumimoji="0" sz="1400" b="0" i="0" u="none" strike="noStrike" kern="0" cap="none" spc="-30" normalizeH="0" baseline="0" noProof="0" dirty="0">
                <a:ln>
                  <a:noFill/>
                </a:ln>
                <a:solidFill>
                  <a:srgbClr val="902581"/>
                </a:solidFill>
                <a:effectLst/>
                <a:uLnTx/>
                <a:uFillTx/>
                <a:latin typeface="Tahoma"/>
                <a:cs typeface="Tahoma"/>
              </a:rPr>
              <a:t>are</a:t>
            </a:r>
            <a:r>
              <a:rPr kumimoji="0" sz="1400" b="0"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at</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35" normalizeH="0" baseline="0" noProof="0" dirty="0">
                <a:ln>
                  <a:noFill/>
                </a:ln>
                <a:solidFill>
                  <a:srgbClr val="902581"/>
                </a:solidFill>
                <a:effectLst/>
                <a:uLnTx/>
                <a:uFillTx/>
                <a:latin typeface="Tahoma"/>
                <a:cs typeface="Tahoma"/>
              </a:rPr>
              <a:t>high</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risk</a:t>
            </a:r>
            <a:r>
              <a:rPr kumimoji="0" sz="1400" b="0" i="0" u="none" strike="noStrike" kern="0" cap="none" spc="-135"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of</a:t>
            </a:r>
            <a:r>
              <a:rPr kumimoji="0" sz="1400" b="0" i="0" u="none" strike="noStrike" kern="0" cap="none" spc="-12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becoming</a:t>
            </a:r>
            <a:r>
              <a:rPr kumimoji="0" sz="1400" b="0" i="0" u="none" strike="noStrike" kern="0" cap="none" spc="-13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infected.</a:t>
            </a:r>
            <a:r>
              <a:rPr kumimoji="0" sz="1400" b="0" i="0" u="none" strike="noStrike" kern="0" cap="none" spc="200" normalizeH="0" baseline="0" noProof="0" dirty="0">
                <a:ln>
                  <a:noFill/>
                </a:ln>
                <a:solidFill>
                  <a:srgbClr val="902581"/>
                </a:solidFill>
                <a:effectLst/>
                <a:uLnTx/>
                <a:uFillTx/>
                <a:latin typeface="Tahoma"/>
                <a:cs typeface="Tahoma"/>
              </a:rPr>
              <a:t> </a:t>
            </a:r>
            <a:r>
              <a:rPr kumimoji="0" sz="1400" b="0" i="0" u="none" strike="noStrike" kern="0" cap="none" spc="-30" normalizeH="0" baseline="0" noProof="0" dirty="0">
                <a:ln>
                  <a:noFill/>
                </a:ln>
                <a:solidFill>
                  <a:srgbClr val="902581"/>
                </a:solidFill>
                <a:effectLst/>
                <a:uLnTx/>
                <a:uFillTx/>
                <a:latin typeface="Tahoma"/>
                <a:cs typeface="Tahoma"/>
              </a:rPr>
              <a:t>This</a:t>
            </a:r>
            <a:r>
              <a:rPr kumimoji="0" sz="1400" b="0"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data</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base</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and</a:t>
            </a:r>
            <a:r>
              <a:rPr kumimoji="0" sz="1400" b="0"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repository</a:t>
            </a:r>
            <a:r>
              <a:rPr kumimoji="0" sz="1400" b="0" i="0" u="none" strike="noStrike" kern="0" cap="none" spc="-15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will</a:t>
            </a:r>
            <a:r>
              <a:rPr kumimoji="0" sz="1400" b="0" i="0" u="none" strike="noStrike" kern="0" cap="none" spc="-11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be</a:t>
            </a:r>
            <a:r>
              <a:rPr kumimoji="0" sz="1400" b="0" i="0" u="none" strike="noStrike" kern="0" cap="none" spc="-130"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used</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30" normalizeH="0" baseline="0" noProof="0" dirty="0">
                <a:ln>
                  <a:noFill/>
                </a:ln>
                <a:solidFill>
                  <a:srgbClr val="902581"/>
                </a:solidFill>
                <a:effectLst/>
                <a:uLnTx/>
                <a:uFillTx/>
                <a:latin typeface="Tahoma"/>
                <a:cs typeface="Tahoma"/>
              </a:rPr>
              <a:t>for</a:t>
            </a:r>
            <a:r>
              <a:rPr kumimoji="0" sz="1400" b="0" i="0" u="none" strike="noStrike" kern="0" cap="none" spc="-13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future studies.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1" i="0" u="none" strike="noStrike" kern="0" cap="none" spc="-140" normalizeH="0" baseline="0" noProof="0" dirty="0">
                <a:ln>
                  <a:noFill/>
                </a:ln>
                <a:solidFill>
                  <a:srgbClr val="902581"/>
                </a:solidFill>
                <a:effectLst/>
                <a:uLnTx/>
                <a:uFillTx/>
                <a:latin typeface="Tahoma"/>
                <a:cs typeface="Tahoma"/>
              </a:rPr>
              <a:t>NIDA</a:t>
            </a:r>
            <a:r>
              <a:rPr kumimoji="0" sz="1400" b="1" i="0" u="none" strike="noStrike" kern="0" cap="none" spc="-120" normalizeH="0" baseline="0" noProof="0" dirty="0">
                <a:ln>
                  <a:noFill/>
                </a:ln>
                <a:solidFill>
                  <a:srgbClr val="902581"/>
                </a:solidFill>
                <a:effectLst/>
                <a:uLnTx/>
                <a:uFillTx/>
                <a:latin typeface="Tahoma"/>
                <a:cs typeface="Tahoma"/>
              </a:rPr>
              <a:t> </a:t>
            </a:r>
            <a:r>
              <a:rPr kumimoji="0" sz="1400" b="1" i="0" u="none" strike="noStrike" kern="0" cap="none" spc="-30" normalizeH="0" baseline="0" noProof="0" dirty="0">
                <a:ln>
                  <a:noFill/>
                </a:ln>
                <a:solidFill>
                  <a:srgbClr val="902581"/>
                </a:solidFill>
                <a:effectLst/>
                <a:uLnTx/>
                <a:uFillTx/>
                <a:latin typeface="Tahoma"/>
                <a:cs typeface="Tahoma"/>
              </a:rPr>
              <a:t>COE</a:t>
            </a:r>
            <a:r>
              <a:rPr kumimoji="0" sz="1400" b="1" i="0" u="none" strike="noStrike" kern="0" cap="none" spc="-105" normalizeH="0" baseline="0" noProof="0" dirty="0">
                <a:ln>
                  <a:noFill/>
                </a:ln>
                <a:solidFill>
                  <a:srgbClr val="902581"/>
                </a:solidFill>
                <a:effectLst/>
                <a:uLnTx/>
                <a:uFillTx/>
                <a:latin typeface="Tahoma"/>
                <a:cs typeface="Tahoma"/>
              </a:rPr>
              <a:t> </a:t>
            </a:r>
            <a:r>
              <a:rPr kumimoji="0" sz="1400" b="1" i="0" u="none" strike="noStrike" kern="0" cap="none" spc="-95" normalizeH="0" baseline="0" noProof="0" dirty="0">
                <a:ln>
                  <a:noFill/>
                </a:ln>
                <a:solidFill>
                  <a:srgbClr val="902581"/>
                </a:solidFill>
                <a:effectLst/>
                <a:uLnTx/>
                <a:uFillTx/>
                <a:latin typeface="Tahoma"/>
                <a:cs typeface="Tahoma"/>
              </a:rPr>
              <a:t>GUT </a:t>
            </a:r>
            <a:r>
              <a:rPr kumimoji="0" sz="1400" b="1" i="0" u="none" strike="noStrike" kern="0" cap="none" spc="-114" normalizeH="0" baseline="0" noProof="0" dirty="0">
                <a:ln>
                  <a:noFill/>
                </a:ln>
                <a:solidFill>
                  <a:srgbClr val="902581"/>
                </a:solidFill>
                <a:effectLst/>
                <a:uLnTx/>
                <a:uFillTx/>
                <a:latin typeface="Tahoma"/>
                <a:cs typeface="Tahoma"/>
              </a:rPr>
              <a:t>with</a:t>
            </a:r>
            <a:r>
              <a:rPr kumimoji="0" sz="1400" b="1" i="0" u="none" strike="noStrike" kern="0" cap="none" spc="-105" normalizeH="0" baseline="0" noProof="0" dirty="0">
                <a:ln>
                  <a:noFill/>
                </a:ln>
                <a:solidFill>
                  <a:srgbClr val="902581"/>
                </a:solidFill>
                <a:effectLst/>
                <a:uLnTx/>
                <a:uFillTx/>
                <a:latin typeface="Tahoma"/>
                <a:cs typeface="Tahoma"/>
              </a:rPr>
              <a:t> </a:t>
            </a:r>
            <a:r>
              <a:rPr kumimoji="0" sz="1400" b="1" i="0" u="none" strike="noStrike" kern="0" cap="none" spc="-20" normalizeH="0" baseline="0" noProof="0" dirty="0">
                <a:ln>
                  <a:noFill/>
                </a:ln>
                <a:solidFill>
                  <a:srgbClr val="902581"/>
                </a:solidFill>
                <a:effectLst/>
                <a:uLnTx/>
                <a:uFillTx/>
                <a:latin typeface="Tahoma"/>
                <a:cs typeface="Tahoma"/>
              </a:rPr>
              <a:t>CASE</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756285" marR="0" lvl="1" indent="-286385" defTabSz="914400" eaLnBrk="1" fontAlgn="auto" latinLnBrk="0" hangingPunct="1">
              <a:lnSpc>
                <a:spcPct val="100000"/>
              </a:lnSpc>
              <a:spcBef>
                <a:spcPts val="0"/>
              </a:spcBef>
              <a:spcAft>
                <a:spcPts val="0"/>
              </a:spcAft>
              <a:buClrTx/>
              <a:buSzTx/>
              <a:buFont typeface="Arial MT"/>
              <a:buChar char="•"/>
              <a:tabLst>
                <a:tab pos="756285" algn="l"/>
              </a:tabLst>
              <a:defRPr/>
            </a:pPr>
            <a:r>
              <a:rPr kumimoji="0" sz="1400" b="0" i="0" u="none" strike="noStrike" kern="0" cap="none" spc="0" normalizeH="0" baseline="0" noProof="0" dirty="0">
                <a:ln>
                  <a:noFill/>
                </a:ln>
                <a:solidFill>
                  <a:srgbClr val="902581"/>
                </a:solidFill>
                <a:effectLst/>
                <a:uLnTx/>
                <a:uFillTx/>
                <a:latin typeface="Tahoma"/>
                <a:cs typeface="Tahoma"/>
              </a:rPr>
              <a:t>Clinical</a:t>
            </a:r>
            <a:r>
              <a:rPr kumimoji="0" sz="1400" b="0" i="0" u="none" strike="noStrike" kern="0" cap="none" spc="-5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Core:</a:t>
            </a:r>
            <a:r>
              <a:rPr kumimoji="0" sz="1400" b="0" i="0" u="none" strike="noStrike" kern="0" cap="none" spc="-10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Center</a:t>
            </a:r>
            <a:r>
              <a:rPr kumimoji="0" sz="1400" b="0" i="0" u="none" strike="noStrike" kern="0" cap="none" spc="-10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of</a:t>
            </a:r>
            <a:r>
              <a:rPr kumimoji="0" sz="1400" b="0" i="0" u="none" strike="noStrike" kern="0" cap="none" spc="-8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Excellence</a:t>
            </a:r>
            <a:r>
              <a:rPr kumimoji="0" sz="1400" b="0" i="0" u="none" strike="noStrike" kern="0" cap="none" spc="-8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on</a:t>
            </a:r>
            <a:r>
              <a:rPr kumimoji="0" sz="1400" b="0" i="0" u="none" strike="noStrike" kern="0" cap="none" spc="-7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Substance</a:t>
            </a:r>
            <a:r>
              <a:rPr kumimoji="0" sz="1400" b="0" i="0" u="none" strike="noStrike" kern="0" cap="none" spc="-95" normalizeH="0" baseline="0" noProof="0" dirty="0">
                <a:ln>
                  <a:noFill/>
                </a:ln>
                <a:solidFill>
                  <a:srgbClr val="902581"/>
                </a:solidFill>
                <a:effectLst/>
                <a:uLnTx/>
                <a:uFillTx/>
                <a:latin typeface="Tahoma"/>
                <a:cs typeface="Tahoma"/>
              </a:rPr>
              <a:t> </a:t>
            </a:r>
            <a:r>
              <a:rPr kumimoji="0" sz="1400" b="0" i="0" u="none" strike="noStrike" kern="0" cap="none" spc="0" normalizeH="0" baseline="0" noProof="0" dirty="0">
                <a:ln>
                  <a:noFill/>
                </a:ln>
                <a:solidFill>
                  <a:srgbClr val="902581"/>
                </a:solidFill>
                <a:effectLst/>
                <a:uLnTx/>
                <a:uFillTx/>
                <a:latin typeface="Tahoma"/>
                <a:cs typeface="Tahoma"/>
              </a:rPr>
              <a:t>Use</a:t>
            </a:r>
            <a:r>
              <a:rPr kumimoji="0" sz="1400" b="0" i="0" u="none" strike="noStrike" kern="0" cap="none" spc="-11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and</a:t>
            </a:r>
            <a:r>
              <a:rPr kumimoji="0" sz="1400" b="0" i="0" u="none" strike="noStrike" kern="0" cap="none" spc="-75" normalizeH="0" baseline="0" noProof="0" dirty="0">
                <a:ln>
                  <a:noFill/>
                </a:ln>
                <a:solidFill>
                  <a:srgbClr val="902581"/>
                </a:solidFill>
                <a:effectLst/>
                <a:uLnTx/>
                <a:uFillTx/>
                <a:latin typeface="Tahoma"/>
                <a:cs typeface="Tahoma"/>
              </a:rPr>
              <a:t> HIV-</a:t>
            </a:r>
            <a:r>
              <a:rPr kumimoji="0" sz="1400" b="0" i="0" u="none" strike="noStrike" kern="0" cap="none" spc="-85" normalizeH="0" baseline="0" noProof="0" dirty="0">
                <a:ln>
                  <a:noFill/>
                </a:ln>
                <a:solidFill>
                  <a:srgbClr val="902581"/>
                </a:solidFill>
                <a:effectLst/>
                <a:uLnTx/>
                <a:uFillTx/>
                <a:latin typeface="Tahoma"/>
                <a:cs typeface="Tahoma"/>
              </a:rPr>
              <a:t> </a:t>
            </a:r>
            <a:r>
              <a:rPr kumimoji="0" sz="1400" b="0" i="0" u="none" strike="noStrike" kern="0" cap="none" spc="-60" normalizeH="0" baseline="0" noProof="0" dirty="0">
                <a:ln>
                  <a:noFill/>
                </a:ln>
                <a:solidFill>
                  <a:srgbClr val="902581"/>
                </a:solidFill>
                <a:effectLst/>
                <a:uLnTx/>
                <a:uFillTx/>
                <a:latin typeface="Tahoma"/>
                <a:cs typeface="Tahoma"/>
              </a:rPr>
              <a:t>GI</a:t>
            </a:r>
            <a:r>
              <a:rPr kumimoji="0" sz="1400" b="0" i="0" u="none" strike="noStrike" kern="0" cap="none" spc="-95"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samples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1" i="0" u="none" strike="noStrike" kern="0" cap="none" spc="-60" normalizeH="0" baseline="0" noProof="0" dirty="0">
                <a:ln>
                  <a:noFill/>
                </a:ln>
                <a:solidFill>
                  <a:srgbClr val="902581"/>
                </a:solidFill>
                <a:effectLst/>
                <a:uLnTx/>
                <a:uFillTx/>
                <a:latin typeface="Tahoma"/>
                <a:cs typeface="Tahoma"/>
              </a:rPr>
              <a:t>Contact</a:t>
            </a:r>
            <a:r>
              <a:rPr kumimoji="0" sz="1400" b="0" i="0" u="none" strike="noStrike" kern="0" cap="none" spc="-60" normalizeH="0" baseline="0" noProof="0" dirty="0">
                <a:ln>
                  <a:noFill/>
                </a:ln>
                <a:solidFill>
                  <a:srgbClr val="902581"/>
                </a:solidFill>
                <a:effectLst/>
                <a:uLnTx/>
                <a:uFillTx/>
                <a:latin typeface="Tahoma"/>
                <a:cs typeface="Tahoma"/>
              </a:rPr>
              <a:t>:</a:t>
            </a:r>
            <a:r>
              <a:rPr kumimoji="0" sz="1400" b="0" i="0" u="none" strike="noStrike" kern="0" cap="none" spc="-16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Dan</a:t>
            </a:r>
            <a:r>
              <a:rPr kumimoji="0" sz="1400" b="0" i="0" u="none" strike="noStrike" kern="0" cap="none" spc="-10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Gebhardt,</a:t>
            </a:r>
            <a:r>
              <a:rPr kumimoji="0" sz="1400" b="0" i="0" u="none" strike="noStrike" kern="0" cap="none" spc="-130" normalizeH="0" baseline="0" noProof="0" dirty="0">
                <a:ln>
                  <a:noFill/>
                </a:ln>
                <a:solidFill>
                  <a:srgbClr val="902581"/>
                </a:solidFill>
                <a:effectLst/>
                <a:uLnTx/>
                <a:uFillTx/>
                <a:latin typeface="Tahoma"/>
                <a:cs typeface="Tahoma"/>
              </a:rPr>
              <a:t> </a:t>
            </a:r>
            <a:r>
              <a:rPr kumimoji="0" sz="1400" b="0" i="0" u="none" strike="noStrike" kern="0" cap="none" spc="-10" normalizeH="0" baseline="0" noProof="0" dirty="0">
                <a:ln>
                  <a:noFill/>
                </a:ln>
                <a:solidFill>
                  <a:srgbClr val="902581"/>
                </a:solidFill>
                <a:effectLst/>
                <a:uLnTx/>
                <a:uFillTx/>
                <a:latin typeface="Tahoma"/>
                <a:cs typeface="Tahoma"/>
              </a:rPr>
              <a:t>BA</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75" normalizeH="0" baseline="0" noProof="0" dirty="0">
                <a:ln>
                  <a:noFill/>
                </a:ln>
                <a:solidFill>
                  <a:srgbClr val="902581"/>
                </a:solidFill>
                <a:effectLst/>
                <a:uLnTx/>
                <a:uFillTx/>
                <a:latin typeface="Tahoma"/>
                <a:cs typeface="Tahoma"/>
              </a:rPr>
              <a:t>(216)</a:t>
            </a:r>
            <a:r>
              <a:rPr kumimoji="0" sz="1400" b="0" i="0" u="none" strike="noStrike" kern="0" cap="none" spc="-70" normalizeH="0" baseline="0" noProof="0" dirty="0">
                <a:ln>
                  <a:noFill/>
                </a:ln>
                <a:solidFill>
                  <a:srgbClr val="902581"/>
                </a:solidFill>
                <a:effectLst/>
                <a:uLnTx/>
                <a:uFillTx/>
                <a:latin typeface="Tahoma"/>
                <a:cs typeface="Tahoma"/>
              </a:rPr>
              <a:t> </a:t>
            </a:r>
            <a:r>
              <a:rPr kumimoji="0" sz="1400" b="0" i="0" u="none" strike="noStrike" kern="0" cap="none" spc="-35" normalizeH="0" baseline="0" noProof="0" dirty="0">
                <a:ln>
                  <a:noFill/>
                </a:ln>
                <a:solidFill>
                  <a:srgbClr val="902581"/>
                </a:solidFill>
                <a:effectLst/>
                <a:uLnTx/>
                <a:uFillTx/>
                <a:latin typeface="Tahoma"/>
                <a:cs typeface="Tahoma"/>
              </a:rPr>
              <a:t>778-</a:t>
            </a:r>
            <a:r>
              <a:rPr kumimoji="0" sz="1400" b="0" i="0" u="none" strike="noStrike" kern="0" cap="none" spc="-20" normalizeH="0" baseline="0" noProof="0" dirty="0">
                <a:ln>
                  <a:noFill/>
                </a:ln>
                <a:solidFill>
                  <a:srgbClr val="902581"/>
                </a:solidFill>
                <a:effectLst/>
                <a:uLnTx/>
                <a:uFillTx/>
                <a:latin typeface="Tahoma"/>
                <a:cs typeface="Tahoma"/>
              </a:rPr>
              <a:t>5489</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180" normalizeH="0" baseline="0" noProof="0" dirty="0">
                <a:ln>
                  <a:noFill/>
                </a:ln>
                <a:solidFill>
                  <a:srgbClr val="282B6E"/>
                </a:solidFill>
                <a:effectLst/>
                <a:uLnTx/>
                <a:uFillTx/>
                <a:latin typeface="Tahoma"/>
                <a:cs typeface="Tahoma"/>
              </a:rPr>
              <a:t>ID</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30" normalizeH="0" baseline="0" noProof="0" dirty="0">
                <a:ln>
                  <a:noFill/>
                </a:ln>
                <a:solidFill>
                  <a:srgbClr val="282B6E"/>
                </a:solidFill>
                <a:effectLst/>
                <a:uLnTx/>
                <a:uFillTx/>
                <a:latin typeface="Tahoma"/>
                <a:cs typeface="Tahoma"/>
              </a:rPr>
              <a:t>Clinic</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95" normalizeH="0" baseline="0" noProof="0" dirty="0">
                <a:ln>
                  <a:noFill/>
                </a:ln>
                <a:solidFill>
                  <a:srgbClr val="282B6E"/>
                </a:solidFill>
                <a:effectLst/>
                <a:uLnTx/>
                <a:uFillTx/>
                <a:latin typeface="Tahoma"/>
                <a:cs typeface="Tahoma"/>
              </a:rPr>
              <a:t>Suboxone</a:t>
            </a:r>
            <a:r>
              <a:rPr kumimoji="0" sz="1400" b="1" i="0" u="none" strike="noStrike" kern="0" cap="none" spc="-120" normalizeH="0" baseline="0" noProof="0" dirty="0">
                <a:ln>
                  <a:noFill/>
                </a:ln>
                <a:solidFill>
                  <a:srgbClr val="282B6E"/>
                </a:solidFill>
                <a:effectLst/>
                <a:uLnTx/>
                <a:uFillTx/>
                <a:latin typeface="Tahoma"/>
                <a:cs typeface="Tahoma"/>
              </a:rPr>
              <a:t> </a:t>
            </a:r>
            <a:r>
              <a:rPr kumimoji="0" sz="1400" b="1" i="0" u="none" strike="noStrike" kern="0" cap="none" spc="-110" normalizeH="0" baseline="0" noProof="0" dirty="0">
                <a:ln>
                  <a:noFill/>
                </a:ln>
                <a:solidFill>
                  <a:srgbClr val="282B6E"/>
                </a:solidFill>
                <a:effectLst/>
                <a:uLnTx/>
                <a:uFillTx/>
                <a:latin typeface="Tahoma"/>
                <a:cs typeface="Tahoma"/>
              </a:rPr>
              <a:t>Program:</a:t>
            </a:r>
            <a:r>
              <a:rPr kumimoji="0" sz="1400" b="1"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Scott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Sabiers,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55" normalizeH="0" baseline="0" noProof="0" dirty="0">
                <a:ln>
                  <a:noFill/>
                </a:ln>
                <a:solidFill>
                  <a:srgbClr val="282B6E"/>
                </a:solidFill>
                <a:effectLst/>
                <a:uLnTx/>
                <a:uFillTx/>
                <a:latin typeface="Tahoma"/>
                <a:cs typeface="Tahoma"/>
              </a:rPr>
              <a:t>LISW-</a:t>
            </a:r>
            <a:r>
              <a:rPr kumimoji="0" sz="1400" b="0" i="0" u="none" strike="noStrike" kern="0" cap="none" spc="-20" normalizeH="0" baseline="0" noProof="0" dirty="0">
                <a:ln>
                  <a:noFill/>
                </a:ln>
                <a:solidFill>
                  <a:srgbClr val="282B6E"/>
                </a:solidFill>
                <a:effectLst/>
                <a:uLnTx/>
                <a:uFillTx/>
                <a:latin typeface="Tahoma"/>
                <a:cs typeface="Tahoma"/>
              </a:rPr>
              <a:t>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LICDC</a:t>
            </a:r>
            <a:r>
              <a:rPr kumimoji="0" sz="1400" b="0" i="0" u="none" strike="noStrike" kern="0" cap="none" spc="-95" normalizeH="0" baseline="0" noProof="0" dirty="0">
                <a:ln>
                  <a:noFill/>
                </a:ln>
                <a:solidFill>
                  <a:srgbClr val="282B6E"/>
                </a:solidFill>
                <a:effectLst/>
                <a:uLnTx/>
                <a:uFillTx/>
                <a:latin typeface="Tahoma"/>
                <a:cs typeface="Tahoma"/>
              </a:rPr>
              <a:t> </a:t>
            </a:r>
            <a:r>
              <a:rPr kumimoji="0" sz="1400" b="0" i="0" u="none" strike="noStrike" kern="0" cap="none" spc="-170" normalizeH="0" baseline="0" noProof="0" dirty="0">
                <a:ln>
                  <a:noFill/>
                </a:ln>
                <a:solidFill>
                  <a:srgbClr val="282B6E"/>
                </a:solidFill>
                <a:effectLst/>
                <a:uLnTx/>
                <a:uFillTx/>
                <a:latin typeface="Tahoma"/>
                <a:cs typeface="Tahoma"/>
              </a:rPr>
              <a:t>|</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Kristi</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Langshaw,</a:t>
            </a:r>
            <a:r>
              <a:rPr kumimoji="0" sz="1400" b="0" i="0" u="none" strike="noStrike" kern="0" cap="none" spc="-90" normalizeH="0" baseline="0" noProof="0" dirty="0">
                <a:ln>
                  <a:noFill/>
                </a:ln>
                <a:solidFill>
                  <a:srgbClr val="282B6E"/>
                </a:solidFill>
                <a:effectLst/>
                <a:uLnTx/>
                <a:uFillTx/>
                <a:latin typeface="Tahoma"/>
                <a:cs typeface="Tahoma"/>
              </a:rPr>
              <a:t> </a:t>
            </a:r>
            <a:r>
              <a:rPr kumimoji="0" sz="1400" b="0" i="0" u="none" strike="noStrike" kern="0" cap="none" spc="-55" normalizeH="0" baseline="0" noProof="0" dirty="0">
                <a:ln>
                  <a:noFill/>
                </a:ln>
                <a:solidFill>
                  <a:srgbClr val="282B6E"/>
                </a:solidFill>
                <a:effectLst/>
                <a:uLnTx/>
                <a:uFillTx/>
                <a:latin typeface="Tahoma"/>
                <a:cs typeface="Tahoma"/>
              </a:rPr>
              <a:t>LISW-</a:t>
            </a:r>
            <a:r>
              <a:rPr kumimoji="0" sz="1400" b="0" i="0" u="none" strike="noStrike" kern="0" cap="none" spc="0" normalizeH="0" baseline="0" noProof="0" dirty="0">
                <a:ln>
                  <a:noFill/>
                </a:ln>
                <a:solidFill>
                  <a:srgbClr val="282B6E"/>
                </a:solidFill>
                <a:effectLst/>
                <a:uLnTx/>
                <a:uFillTx/>
                <a:latin typeface="Tahoma"/>
                <a:cs typeface="Tahoma"/>
              </a:rPr>
              <a:t>S</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75" normalizeH="0" baseline="0" noProof="0" dirty="0">
                <a:ln>
                  <a:noFill/>
                </a:ln>
                <a:solidFill>
                  <a:srgbClr val="282B6E"/>
                </a:solidFill>
                <a:effectLst/>
                <a:uLnTx/>
                <a:uFillTx/>
                <a:latin typeface="Tahoma"/>
                <a:cs typeface="Tahoma"/>
              </a:rPr>
              <a:t>(Dr.</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Jenkins</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55" normalizeH="0" baseline="0" noProof="0" dirty="0">
                <a:ln>
                  <a:noFill/>
                </a:ln>
                <a:solidFill>
                  <a:srgbClr val="282B6E"/>
                </a:solidFill>
                <a:effectLst/>
                <a:uLnTx/>
                <a:uFillTx/>
                <a:latin typeface="Tahoma"/>
                <a:cs typeface="Tahoma"/>
              </a:rPr>
              <a:t>C</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65" normalizeH="0" baseline="0" noProof="0" dirty="0">
                <a:ln>
                  <a:noFill/>
                </a:ln>
                <a:solidFill>
                  <a:srgbClr val="282B6E"/>
                </a:solidFill>
                <a:effectLst/>
                <a:uLnTx/>
                <a:uFillTx/>
                <a:latin typeface="Tahoma"/>
                <a:cs typeface="Tahoma"/>
              </a:rPr>
              <a:t>Dr.</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Hileman)</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110" normalizeH="0" baseline="0" noProof="0" dirty="0">
                <a:ln>
                  <a:noFill/>
                </a:ln>
                <a:solidFill>
                  <a:srgbClr val="902581"/>
                </a:solidFill>
                <a:effectLst/>
                <a:uLnTx/>
                <a:uFillTx/>
                <a:latin typeface="Tahoma"/>
                <a:cs typeface="Tahoma"/>
              </a:rPr>
              <a:t>Trans</a:t>
            </a:r>
            <a:r>
              <a:rPr kumimoji="0" sz="1400" b="1" i="0" u="none" strike="noStrike" kern="0" cap="none" spc="-95" normalizeH="0" baseline="0" noProof="0" dirty="0">
                <a:ln>
                  <a:noFill/>
                </a:ln>
                <a:solidFill>
                  <a:srgbClr val="902581"/>
                </a:solidFill>
                <a:effectLst/>
                <a:uLnTx/>
                <a:uFillTx/>
                <a:latin typeface="Tahoma"/>
                <a:cs typeface="Tahoma"/>
              </a:rPr>
              <a:t> </a:t>
            </a:r>
            <a:r>
              <a:rPr kumimoji="0" sz="1400" b="1" i="0" u="none" strike="noStrike" kern="0" cap="none" spc="-55" normalizeH="0" baseline="0" noProof="0" dirty="0">
                <a:ln>
                  <a:noFill/>
                </a:ln>
                <a:solidFill>
                  <a:srgbClr val="902581"/>
                </a:solidFill>
                <a:effectLst/>
                <a:uLnTx/>
                <a:uFillTx/>
                <a:latin typeface="Tahoma"/>
                <a:cs typeface="Tahoma"/>
              </a:rPr>
              <a:t>Care</a:t>
            </a:r>
            <a:r>
              <a:rPr kumimoji="0" sz="1400" b="1" i="0" u="none" strike="noStrike" kern="0" cap="none" spc="-100" normalizeH="0" baseline="0" noProof="0" dirty="0">
                <a:ln>
                  <a:noFill/>
                </a:ln>
                <a:solidFill>
                  <a:srgbClr val="902581"/>
                </a:solidFill>
                <a:effectLst/>
                <a:uLnTx/>
                <a:uFillTx/>
                <a:latin typeface="Tahoma"/>
                <a:cs typeface="Tahoma"/>
              </a:rPr>
              <a:t> </a:t>
            </a:r>
            <a:r>
              <a:rPr kumimoji="0" sz="1400" b="1" i="0" u="none" strike="noStrike" kern="0" cap="none" spc="-95" normalizeH="0" baseline="0" noProof="0" dirty="0">
                <a:ln>
                  <a:noFill/>
                </a:ln>
                <a:solidFill>
                  <a:srgbClr val="902581"/>
                </a:solidFill>
                <a:effectLst/>
                <a:uLnTx/>
                <a:uFillTx/>
                <a:latin typeface="Tahoma"/>
                <a:cs typeface="Tahoma"/>
              </a:rPr>
              <a:t>Navigation:</a:t>
            </a:r>
            <a:r>
              <a:rPr kumimoji="0" sz="1400" b="1" i="0" u="none" strike="noStrike" kern="0" cap="none" spc="-114" normalizeH="0" baseline="0" noProof="0" dirty="0">
                <a:ln>
                  <a:noFill/>
                </a:ln>
                <a:solidFill>
                  <a:srgbClr val="902581"/>
                </a:solidFill>
                <a:effectLst/>
                <a:uLnTx/>
                <a:uFillTx/>
                <a:latin typeface="Tahoma"/>
                <a:cs typeface="Tahoma"/>
              </a:rPr>
              <a:t> </a:t>
            </a:r>
            <a:r>
              <a:rPr kumimoji="0" sz="1400" b="0" i="0" u="none" strike="noStrike" kern="0" cap="none" spc="-20" normalizeH="0" baseline="0" noProof="0" dirty="0">
                <a:ln>
                  <a:noFill/>
                </a:ln>
                <a:solidFill>
                  <a:srgbClr val="902581"/>
                </a:solidFill>
                <a:effectLst/>
                <a:uLnTx/>
                <a:uFillTx/>
                <a:latin typeface="Tahoma"/>
                <a:cs typeface="Tahoma"/>
              </a:rPr>
              <a:t>Sahara</a:t>
            </a:r>
            <a:r>
              <a:rPr kumimoji="0" sz="1400" b="0" i="0" u="none" strike="noStrike" kern="0" cap="none" spc="-85" normalizeH="0" baseline="0" noProof="0" dirty="0">
                <a:ln>
                  <a:noFill/>
                </a:ln>
                <a:solidFill>
                  <a:srgbClr val="902581"/>
                </a:solidFill>
                <a:effectLst/>
                <a:uLnTx/>
                <a:uFillTx/>
                <a:latin typeface="Tahoma"/>
                <a:cs typeface="Tahoma"/>
              </a:rPr>
              <a:t> </a:t>
            </a:r>
            <a:r>
              <a:rPr kumimoji="0" sz="1400" b="0" i="0" u="none" strike="noStrike" kern="0" cap="none" spc="-35" normalizeH="0" baseline="0" noProof="0" dirty="0">
                <a:ln>
                  <a:noFill/>
                </a:ln>
                <a:solidFill>
                  <a:srgbClr val="902581"/>
                </a:solidFill>
                <a:effectLst/>
                <a:uLnTx/>
                <a:uFillTx/>
                <a:latin typeface="Tahoma"/>
                <a:cs typeface="Tahoma"/>
              </a:rPr>
              <a:t>Rivera,</a:t>
            </a:r>
            <a:r>
              <a:rPr kumimoji="0" sz="1400" b="0" i="0" u="none" strike="noStrike" kern="0" cap="none" spc="-125" normalizeH="0" baseline="0" noProof="0" dirty="0">
                <a:ln>
                  <a:noFill/>
                </a:ln>
                <a:solidFill>
                  <a:srgbClr val="902581"/>
                </a:solidFill>
                <a:effectLst/>
                <a:uLnTx/>
                <a:uFillTx/>
                <a:latin typeface="Tahoma"/>
                <a:cs typeface="Tahoma"/>
              </a:rPr>
              <a:t> </a:t>
            </a:r>
            <a:r>
              <a:rPr kumimoji="0" sz="1400" b="0" i="0" u="none" strike="noStrike" kern="0" cap="none" spc="25" normalizeH="0" baseline="0" noProof="0" dirty="0">
                <a:ln>
                  <a:noFill/>
                </a:ln>
                <a:solidFill>
                  <a:srgbClr val="902581"/>
                </a:solidFill>
                <a:effectLst/>
                <a:uLnTx/>
                <a:uFillTx/>
                <a:latin typeface="Tahoma"/>
                <a:cs typeface="Tahoma"/>
              </a:rPr>
              <a:t>CHW</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65" normalizeH="0" baseline="0" noProof="0" dirty="0">
                <a:ln>
                  <a:noFill/>
                </a:ln>
                <a:solidFill>
                  <a:srgbClr val="282B6E"/>
                </a:solidFill>
                <a:effectLst/>
                <a:uLnTx/>
                <a:uFillTx/>
                <a:latin typeface="Tahoma"/>
                <a:cs typeface="Tahoma"/>
              </a:rPr>
              <a:t>Correctional</a:t>
            </a:r>
            <a:r>
              <a:rPr kumimoji="0" sz="1400" b="1" i="0" u="none" strike="noStrike" kern="0" cap="none" spc="-55"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Medicine:</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10" normalizeH="0" baseline="0" noProof="0" dirty="0">
                <a:ln>
                  <a:noFill/>
                </a:ln>
                <a:solidFill>
                  <a:srgbClr val="282B6E"/>
                </a:solidFill>
                <a:effectLst/>
                <a:uLnTx/>
                <a:uFillTx/>
                <a:latin typeface="Tahoma"/>
                <a:cs typeface="Tahoma"/>
              </a:rPr>
              <a:t>Provides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point-</a:t>
            </a:r>
            <a:r>
              <a:rPr kumimoji="0" sz="1400" b="0" i="0" u="none" strike="noStrike" kern="0" cap="none" spc="-35" normalizeH="0" baseline="0" noProof="0" dirty="0">
                <a:ln>
                  <a:noFill/>
                </a:ln>
                <a:solidFill>
                  <a:srgbClr val="282B6E"/>
                </a:solidFill>
                <a:effectLst/>
                <a:uLnTx/>
                <a:uFillTx/>
                <a:latin typeface="Tahoma"/>
                <a:cs typeface="Tahoma"/>
              </a:rPr>
              <a:t>of-</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testing,</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navigation,</a:t>
            </a:r>
            <a:r>
              <a:rPr kumimoji="0" sz="1400" b="0" i="0" u="none" strike="noStrike" kern="0" cap="none" spc="-9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8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comprehensive</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medical</a:t>
            </a:r>
            <a:r>
              <a:rPr kumimoji="0" sz="1400" b="0" i="0" u="none" strike="noStrike" kern="0" cap="none" spc="-9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85" normalizeH="0" baseline="0" noProof="0" dirty="0">
                <a:ln>
                  <a:noFill/>
                </a:ln>
                <a:solidFill>
                  <a:srgbClr val="282B6E"/>
                </a:solidFill>
                <a:effectLst/>
                <a:uLnTx/>
                <a:uFillTx/>
                <a:latin typeface="Tahoma"/>
                <a:cs typeface="Tahoma"/>
              </a:rPr>
              <a:t> </a:t>
            </a:r>
            <a:r>
              <a:rPr kumimoji="0" sz="1400" b="0" i="0" u="none" strike="noStrike" kern="0" cap="none" spc="-75" normalizeH="0" baseline="0" noProof="0" dirty="0">
                <a:ln>
                  <a:noFill/>
                </a:ln>
                <a:solidFill>
                  <a:srgbClr val="282B6E"/>
                </a:solidFill>
                <a:effectLst/>
                <a:uLnTx/>
                <a:uFillTx/>
                <a:latin typeface="Tahoma"/>
                <a:cs typeface="Tahoma"/>
              </a:rPr>
              <a:t>(Dr.</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Jenkins)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35" normalizeH="0" baseline="0" noProof="0" dirty="0">
                <a:ln>
                  <a:noFill/>
                </a:ln>
                <a:solidFill>
                  <a:srgbClr val="282B6E"/>
                </a:solidFill>
                <a:effectLst/>
                <a:uLnTx/>
                <a:uFillTx/>
                <a:latin typeface="Tahoma"/>
                <a:cs typeface="Tahoma"/>
              </a:rPr>
              <a:t>Navigator:</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Asiya</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Abdul-</a:t>
            </a:r>
            <a:r>
              <a:rPr kumimoji="0" sz="1400" b="0" i="0" u="none" strike="noStrike" kern="0" cap="none" spc="-20" normalizeH="0" baseline="0" noProof="0" dirty="0">
                <a:ln>
                  <a:noFill/>
                </a:ln>
                <a:solidFill>
                  <a:srgbClr val="282B6E"/>
                </a:solidFill>
                <a:effectLst/>
                <a:uLnTx/>
                <a:uFillTx/>
                <a:latin typeface="Tahoma"/>
                <a:cs typeface="Tahoma"/>
              </a:rPr>
              <a:t>Alim</a:t>
            </a:r>
            <a:endParaRPr kumimoji="0" sz="1400" b="0" i="0" u="none" strike="noStrike" kern="0" cap="none" spc="0" normalizeH="0" baseline="0" noProof="0">
              <a:ln>
                <a:noFill/>
              </a:ln>
              <a:solidFill>
                <a:sysClr val="windowText" lastClr="000000"/>
              </a:solidFill>
              <a:effectLst/>
              <a:uLnTx/>
              <a:uFillTx/>
              <a:latin typeface="Tahoma"/>
              <a:cs typeface="Tahoma"/>
            </a:endParaRPr>
          </a:p>
        </p:txBody>
      </p:sp>
      <p:sp>
        <p:nvSpPr>
          <p:cNvPr id="6" name="object 6"/>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305"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106</a:t>
            </a:fld>
            <a:endParaRPr kumimoji="0" sz="1000" b="0" i="0" u="none" strike="noStrike" kern="0" cap="none" spc="-305" normalizeH="0" baseline="0" noProof="0" dirty="0">
              <a:ln>
                <a:noFill/>
              </a:ln>
              <a:solidFill>
                <a:srgbClr val="888888"/>
              </a:solidFill>
              <a:effectLst/>
              <a:uLnTx/>
              <a:uFillTx/>
              <a:latin typeface="Arial Black"/>
            </a:endParaRPr>
          </a:p>
        </p:txBody>
      </p:sp>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8" name="object 8"/>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272694623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4992" rIns="0" bIns="0" rtlCol="0">
            <a:spAutoFit/>
          </a:bodyPr>
          <a:lstStyle/>
          <a:p>
            <a:pPr marL="366395">
              <a:lnSpc>
                <a:spcPct val="100000"/>
              </a:lnSpc>
              <a:spcBef>
                <a:spcPts val="95"/>
              </a:spcBef>
            </a:pPr>
            <a:r>
              <a:rPr spc="-10" dirty="0">
                <a:solidFill>
                  <a:srgbClr val="282B6E"/>
                </a:solidFill>
              </a:rPr>
              <a:t>HIGHLIGHTS</a:t>
            </a:r>
          </a:p>
        </p:txBody>
      </p:sp>
      <p:pic>
        <p:nvPicPr>
          <p:cNvPr id="3" name="object 3"/>
          <p:cNvPicPr/>
          <p:nvPr/>
        </p:nvPicPr>
        <p:blipFill>
          <a:blip r:embed="rId2" cstate="print"/>
          <a:stretch>
            <a:fillRect/>
          </a:stretch>
        </p:blipFill>
        <p:spPr>
          <a:xfrm>
            <a:off x="2564295" y="824471"/>
            <a:ext cx="9052547" cy="46697"/>
          </a:xfrm>
          <a:prstGeom prst="rect">
            <a:avLst/>
          </a:prstGeom>
        </p:spPr>
      </p:pic>
      <p:sp>
        <p:nvSpPr>
          <p:cNvPr id="4" name="object 4"/>
          <p:cNvSpPr txBox="1"/>
          <p:nvPr/>
        </p:nvSpPr>
        <p:spPr>
          <a:xfrm>
            <a:off x="493287" y="1502547"/>
            <a:ext cx="10652760" cy="1076960"/>
          </a:xfrm>
          <a:prstGeom prst="rect">
            <a:avLst/>
          </a:prstGeom>
        </p:spPr>
        <p:txBody>
          <a:bodyPr vert="horz" wrap="square" lIns="0" tIns="12065" rIns="0" bIns="0" rtlCol="0">
            <a:spAutoFit/>
          </a:bodyPr>
          <a:lstStyle/>
          <a:p>
            <a:pPr marL="299085" marR="347345" lvl="0" indent="-287020" defTabSz="914400" eaLnBrk="1" fontAlgn="auto" latinLnBrk="0" hangingPunct="1">
              <a:lnSpc>
                <a:spcPct val="100000"/>
              </a:lnSpc>
              <a:spcBef>
                <a:spcPts val="95"/>
              </a:spcBef>
              <a:spcAft>
                <a:spcPts val="0"/>
              </a:spcAft>
              <a:buClrTx/>
              <a:buSzTx/>
              <a:buFont typeface="Wingdings"/>
              <a:buChar char=""/>
              <a:tabLst>
                <a:tab pos="299085" algn="l"/>
              </a:tabLst>
              <a:defRPr/>
            </a:pPr>
            <a:r>
              <a:rPr kumimoji="0" sz="1600" b="1" i="0" u="none" strike="noStrike" kern="0" cap="none" spc="-10" normalizeH="0" baseline="0" noProof="0" dirty="0">
                <a:ln>
                  <a:noFill/>
                </a:ln>
                <a:solidFill>
                  <a:srgbClr val="282B6E"/>
                </a:solidFill>
                <a:effectLst/>
                <a:uLnTx/>
                <a:uFillTx/>
                <a:latin typeface="Calibri"/>
                <a:cs typeface="Calibri"/>
              </a:rPr>
              <a:t>Wellness</a:t>
            </a:r>
            <a:r>
              <a:rPr kumimoji="0" sz="1600" b="1" i="0" u="none" strike="noStrike" kern="0" cap="none" spc="-6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groups:</a:t>
            </a:r>
            <a:r>
              <a:rPr kumimoji="0" sz="1600" b="1"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Monthly</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behavioral</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health</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groups</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focused</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on</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mental</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well-</a:t>
            </a:r>
            <a:r>
              <a:rPr kumimoji="0" sz="1600" b="0" i="0" u="none" strike="noStrike" kern="0" cap="none" spc="0" normalizeH="0" baseline="0" noProof="0" dirty="0">
                <a:ln>
                  <a:noFill/>
                </a:ln>
                <a:solidFill>
                  <a:srgbClr val="282B6E"/>
                </a:solidFill>
                <a:effectLst/>
                <a:uLnTx/>
                <a:uFillTx/>
                <a:latin typeface="Calibri"/>
                <a:cs typeface="Calibri"/>
              </a:rPr>
              <a:t>being</a:t>
            </a:r>
            <a:r>
              <a:rPr kumimoji="0" sz="1600" b="0" i="0" u="none" strike="noStrike" kern="0" cap="none" spc="-7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through</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physical</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activity,</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nutrition,</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and </a:t>
            </a:r>
            <a:r>
              <a:rPr kumimoji="0" sz="1600" b="0" i="0" u="none" strike="noStrike" kern="0" cap="none" spc="-10" normalizeH="0" baseline="0" noProof="0" dirty="0">
                <a:ln>
                  <a:noFill/>
                </a:ln>
                <a:solidFill>
                  <a:srgbClr val="282B6E"/>
                </a:solidFill>
                <a:effectLst/>
                <a:uLnTx/>
                <a:uFillTx/>
                <a:latin typeface="Calibri"/>
                <a:cs typeface="Calibri"/>
              </a:rPr>
              <a:t>nature-</a:t>
            </a:r>
            <a:r>
              <a:rPr kumimoji="0" sz="1600" b="0" i="0" u="none" strike="noStrike" kern="0" cap="none" spc="0" normalizeH="0" baseline="0" noProof="0" dirty="0">
                <a:ln>
                  <a:noFill/>
                </a:ln>
                <a:solidFill>
                  <a:srgbClr val="282B6E"/>
                </a:solidFill>
                <a:effectLst/>
                <a:uLnTx/>
                <a:uFillTx/>
                <a:latin typeface="Calibri"/>
                <a:cs typeface="Calibri"/>
              </a:rPr>
              <a:t>based</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engagement.</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5080" lvl="0" indent="-287020" defTabSz="914400" eaLnBrk="1" fontAlgn="auto" latinLnBrk="0" hangingPunct="1">
              <a:lnSpc>
                <a:spcPct val="100000"/>
              </a:lnSpc>
              <a:spcBef>
                <a:spcPts val="600"/>
              </a:spcBef>
              <a:spcAft>
                <a:spcPts val="0"/>
              </a:spcAft>
              <a:buClrTx/>
              <a:buSzTx/>
              <a:buFont typeface="Wingdings"/>
              <a:buChar char=""/>
              <a:tabLst>
                <a:tab pos="299085" algn="l"/>
              </a:tabLst>
              <a:defRPr/>
            </a:pPr>
            <a:r>
              <a:rPr kumimoji="0" sz="1600" b="1" i="0" u="none" strike="noStrike" kern="0" cap="none" spc="0" normalizeH="0" baseline="0" noProof="0" dirty="0">
                <a:ln>
                  <a:noFill/>
                </a:ln>
                <a:solidFill>
                  <a:srgbClr val="282B6E"/>
                </a:solidFill>
                <a:effectLst/>
                <a:uLnTx/>
                <a:uFillTx/>
                <a:latin typeface="Calibri"/>
                <a:cs typeface="Calibri"/>
              </a:rPr>
              <a:t>Insurance</a:t>
            </a:r>
            <a:r>
              <a:rPr kumimoji="0" sz="1600" b="1" i="0" u="none" strike="noStrike" kern="0" cap="none" spc="20"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enrollments:</a:t>
            </a:r>
            <a:r>
              <a:rPr kumimoji="0" sz="1600" b="1"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Completed</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162 </a:t>
            </a:r>
            <a:r>
              <a:rPr kumimoji="0" sz="1600" b="0" i="0" u="none" strike="noStrike" kern="0" cap="none" spc="-10" normalizeH="0" baseline="0" noProof="0" dirty="0">
                <a:ln>
                  <a:noFill/>
                </a:ln>
                <a:solidFill>
                  <a:srgbClr val="282B6E"/>
                </a:solidFill>
                <a:effectLst/>
                <a:uLnTx/>
                <a:uFillTx/>
                <a:latin typeface="Calibri"/>
                <a:cs typeface="Calibri"/>
              </a:rPr>
              <a:t>enrollments</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during</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open</a:t>
            </a:r>
            <a:r>
              <a:rPr kumimoji="0" sz="1600" b="0" i="0" u="none" strike="noStrike" kern="0" cap="none" spc="-10" normalizeH="0" baseline="0" noProof="0" dirty="0">
                <a:ln>
                  <a:noFill/>
                </a:ln>
                <a:solidFill>
                  <a:srgbClr val="282B6E"/>
                </a:solidFill>
                <a:effectLst/>
                <a:uLnTx/>
                <a:uFillTx/>
                <a:latin typeface="Calibri"/>
                <a:cs typeface="Calibri"/>
              </a:rPr>
              <a:t> enrollment,</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including</a:t>
            </a:r>
            <a:r>
              <a:rPr kumimoji="0" sz="1600" b="0" i="0" u="none" strike="noStrike" kern="0" cap="none" spc="-5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4</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pilot</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Walk-</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Insurance</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Clinic</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events, </a:t>
            </a:r>
            <a:r>
              <a:rPr kumimoji="0" sz="1600" b="0" i="0" u="none" strike="noStrike" kern="0" cap="none" spc="0" normalizeH="0" baseline="0" noProof="0" dirty="0">
                <a:ln>
                  <a:noFill/>
                </a:ln>
                <a:solidFill>
                  <a:srgbClr val="282B6E"/>
                </a:solidFill>
                <a:effectLst/>
                <a:uLnTx/>
                <a:uFillTx/>
                <a:latin typeface="Calibri"/>
                <a:cs typeface="Calibri"/>
              </a:rPr>
              <a:t>our</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first</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time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implementing</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this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initiative.</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p:cNvPicPr/>
          <p:nvPr/>
        </p:nvPicPr>
        <p:blipFill>
          <a:blip r:embed="rId3" cstate="print"/>
          <a:stretch>
            <a:fillRect/>
          </a:stretch>
        </p:blipFill>
        <p:spPr>
          <a:xfrm>
            <a:off x="846137" y="3144812"/>
            <a:ext cx="4305589" cy="2870390"/>
          </a:xfrm>
          <a:prstGeom prst="rect">
            <a:avLst/>
          </a:prstGeom>
        </p:spPr>
      </p:pic>
      <p:pic>
        <p:nvPicPr>
          <p:cNvPr id="6" name="object 6"/>
          <p:cNvPicPr/>
          <p:nvPr/>
        </p:nvPicPr>
        <p:blipFill>
          <a:blip r:embed="rId4" cstate="print"/>
          <a:stretch>
            <a:fillRect/>
          </a:stretch>
        </p:blipFill>
        <p:spPr>
          <a:xfrm>
            <a:off x="6733671" y="3350412"/>
            <a:ext cx="3314987" cy="2205977"/>
          </a:xfrm>
          <a:prstGeom prst="rect">
            <a:avLst/>
          </a:prstGeom>
        </p:spPr>
      </p:pic>
      <p:sp>
        <p:nvSpPr>
          <p:cNvPr id="7" name="object 7"/>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305"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107</a:t>
            </a:fld>
            <a:endParaRPr kumimoji="0" sz="1000" b="0" i="0" u="none" strike="noStrike" kern="0" cap="none" spc="-305" normalizeH="0" baseline="0" noProof="0" dirty="0">
              <a:ln>
                <a:noFill/>
              </a:ln>
              <a:solidFill>
                <a:srgbClr val="888888"/>
              </a:solidFill>
              <a:effectLst/>
              <a:uLnTx/>
              <a:uFillTx/>
              <a:latin typeface="Arial Black"/>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9" name="object 9"/>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9699671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424992" rIns="0" bIns="0" rtlCol="0">
            <a:spAutoFit/>
          </a:bodyPr>
          <a:lstStyle/>
          <a:p>
            <a:pPr marL="366395">
              <a:lnSpc>
                <a:spcPct val="100000"/>
              </a:lnSpc>
              <a:spcBef>
                <a:spcPts val="95"/>
              </a:spcBef>
            </a:pPr>
            <a:r>
              <a:rPr spc="-10" dirty="0">
                <a:solidFill>
                  <a:srgbClr val="282B6E"/>
                </a:solidFill>
              </a:rPr>
              <a:t>HIGHLIGHTS</a:t>
            </a:r>
          </a:p>
        </p:txBody>
      </p:sp>
      <p:pic>
        <p:nvPicPr>
          <p:cNvPr id="3" name="object 3"/>
          <p:cNvPicPr/>
          <p:nvPr/>
        </p:nvPicPr>
        <p:blipFill>
          <a:blip r:embed="rId2" cstate="print"/>
          <a:stretch>
            <a:fillRect/>
          </a:stretch>
        </p:blipFill>
        <p:spPr>
          <a:xfrm>
            <a:off x="2564295" y="824471"/>
            <a:ext cx="9052547" cy="46697"/>
          </a:xfrm>
          <a:prstGeom prst="rect">
            <a:avLst/>
          </a:prstGeom>
        </p:spPr>
      </p:pic>
      <p:sp>
        <p:nvSpPr>
          <p:cNvPr id="4" name="object 4"/>
          <p:cNvSpPr txBox="1"/>
          <p:nvPr/>
        </p:nvSpPr>
        <p:spPr>
          <a:xfrm>
            <a:off x="691206" y="1357399"/>
            <a:ext cx="4280535" cy="2372360"/>
          </a:xfrm>
          <a:prstGeom prst="rect">
            <a:avLst/>
          </a:prstGeom>
        </p:spPr>
        <p:txBody>
          <a:bodyPr vert="horz" wrap="square" lIns="0" tIns="12065" rIns="0" bIns="0" rtlCol="0">
            <a:spAutoFit/>
          </a:bodyPr>
          <a:lstStyle/>
          <a:p>
            <a:pPr marL="299085" marR="5080" lvl="0" indent="-287020" defTabSz="914400" eaLnBrk="1" fontAlgn="auto" latinLnBrk="0" hangingPunct="1">
              <a:lnSpc>
                <a:spcPct val="100000"/>
              </a:lnSpc>
              <a:spcBef>
                <a:spcPts val="95"/>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Positive</a:t>
            </a:r>
            <a:r>
              <a:rPr kumimoji="0" sz="1600" b="1" i="0" u="none" strike="noStrike" kern="0" cap="none" spc="-5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Peers</a:t>
            </a:r>
            <a:r>
              <a:rPr kumimoji="0" sz="1600" b="1" i="0" u="none" strike="noStrike" kern="0" cap="none" spc="-25"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App</a:t>
            </a:r>
            <a:r>
              <a:rPr kumimoji="0" sz="1600" b="1"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has</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surpassed</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ysClr val="windowText" lastClr="000000"/>
                </a:solidFill>
                <a:effectLst/>
                <a:uLnTx/>
                <a:uFillTx/>
                <a:latin typeface="Calibri"/>
                <a:cs typeface="Calibri"/>
              </a:rPr>
              <a:t>550 </a:t>
            </a:r>
            <a:r>
              <a:rPr kumimoji="0" sz="1600" b="0" i="0" u="none" strike="noStrike" kern="0" cap="none" spc="0" normalizeH="0" baseline="0" noProof="0" dirty="0">
                <a:ln>
                  <a:noFill/>
                </a:ln>
                <a:solidFill>
                  <a:srgbClr val="282B6E"/>
                </a:solidFill>
                <a:effectLst/>
                <a:uLnTx/>
                <a:uFillTx/>
                <a:latin typeface="Calibri"/>
                <a:cs typeface="Calibri"/>
              </a:rPr>
              <a:t>enrollees.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Any</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person</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with</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HIV</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who</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is</a:t>
            </a:r>
            <a:r>
              <a:rPr kumimoji="0" sz="1600" b="0" i="0" u="none" strike="noStrike" kern="0" cap="none" spc="-5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13-</a:t>
            </a:r>
            <a:r>
              <a:rPr kumimoji="0" sz="1600" b="0" i="0" u="none" strike="noStrike" kern="0" cap="none" spc="0" normalizeH="0" baseline="0" noProof="0" dirty="0">
                <a:ln>
                  <a:noFill/>
                </a:ln>
                <a:solidFill>
                  <a:srgbClr val="282B6E"/>
                </a:solidFill>
                <a:effectLst/>
                <a:uLnTx/>
                <a:uFillTx/>
                <a:latin typeface="Calibri"/>
                <a:cs typeface="Calibri"/>
              </a:rPr>
              <a:t>34</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can </a:t>
            </a:r>
            <a:r>
              <a:rPr kumimoji="0" sz="1600" b="0" i="0" u="none" strike="noStrike" kern="0" cap="none" spc="-10" normalizeH="0" baseline="0" noProof="0" dirty="0">
                <a:ln>
                  <a:noFill/>
                </a:ln>
                <a:solidFill>
                  <a:srgbClr val="282B6E"/>
                </a:solidFill>
                <a:effectLst/>
                <a:uLnTx/>
                <a:uFillTx/>
                <a:latin typeface="Calibri"/>
                <a:cs typeface="Calibri"/>
              </a:rPr>
              <a:t>self-</a:t>
            </a:r>
            <a:r>
              <a:rPr kumimoji="0" sz="1600" b="0" i="0" u="none" strike="noStrike" kern="0" cap="none" spc="0" normalizeH="0" baseline="0" noProof="0" dirty="0">
                <a:ln>
                  <a:noFill/>
                </a:ln>
                <a:solidFill>
                  <a:srgbClr val="282B6E"/>
                </a:solidFill>
                <a:effectLst/>
                <a:uLnTx/>
                <a:uFillTx/>
                <a:latin typeface="Calibri"/>
                <a:cs typeface="Calibri"/>
              </a:rPr>
              <a:t>enroll</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this</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FREE</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app</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at</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1600" b="0" i="0" u="none" strike="noStrike" kern="0" cap="none" spc="-10" normalizeH="0" baseline="0" noProof="0" dirty="0">
                <a:ln>
                  <a:noFill/>
                </a:ln>
                <a:solidFill>
                  <a:srgbClr val="282B6E"/>
                </a:solidFill>
                <a:effectLst/>
                <a:uLnTx/>
                <a:uFillTx/>
                <a:latin typeface="Calibri"/>
                <a:cs typeface="Calibri"/>
              </a:rPr>
              <a:t>positivepeers.org</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(follow</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us</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@PositivePeers4U)</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144780" lvl="0" indent="-287020" defTabSz="914400" eaLnBrk="1" fontAlgn="auto" latinLnBrk="0" hangingPunct="1">
              <a:lnSpc>
                <a:spcPct val="100000"/>
              </a:lnSpc>
              <a:spcBef>
                <a:spcPts val="60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Positive</a:t>
            </a:r>
            <a:r>
              <a:rPr kumimoji="0" sz="1600" b="1" i="0" u="none" strike="noStrike" kern="0" cap="none" spc="-60" normalizeH="0" baseline="0" noProof="0" dirty="0">
                <a:ln>
                  <a:noFill/>
                </a:ln>
                <a:solidFill>
                  <a:srgbClr val="282B6E"/>
                </a:solidFill>
                <a:effectLst/>
                <a:uLnTx/>
                <a:uFillTx/>
                <a:latin typeface="Calibri"/>
                <a:cs typeface="Calibri"/>
              </a:rPr>
              <a:t> </a:t>
            </a:r>
            <a:r>
              <a:rPr kumimoji="0" sz="1600" b="1" i="0" u="none" strike="noStrike" kern="0" cap="none" spc="0" normalizeH="0" baseline="0" noProof="0" dirty="0">
                <a:ln>
                  <a:noFill/>
                </a:ln>
                <a:solidFill>
                  <a:srgbClr val="282B6E"/>
                </a:solidFill>
                <a:effectLst/>
                <a:uLnTx/>
                <a:uFillTx/>
                <a:latin typeface="Calibri"/>
                <a:cs typeface="Calibri"/>
              </a:rPr>
              <a:t>Peers</a:t>
            </a:r>
            <a:r>
              <a:rPr kumimoji="0" sz="1600" b="1" i="0" u="none" strike="noStrike" kern="0" cap="none" spc="-2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Intervention Trial</a:t>
            </a:r>
            <a:r>
              <a:rPr kumimoji="0" sz="1600" b="1" i="0" u="none" strike="noStrike" kern="0" cap="none" spc="-35" normalizeH="0" baseline="0" noProof="0" dirty="0">
                <a:ln>
                  <a:noFill/>
                </a:ln>
                <a:solidFill>
                  <a:srgbClr val="282B6E"/>
                </a:solidFill>
                <a:effectLst/>
                <a:uLnTx/>
                <a:uFillTx/>
                <a:latin typeface="Calibri"/>
                <a:cs typeface="Calibri"/>
              </a:rPr>
              <a:t> </a:t>
            </a:r>
            <a:r>
              <a:rPr kumimoji="0" sz="1600" b="1" i="0" u="none" strike="noStrike" kern="0" cap="none" spc="-10" normalizeH="0" baseline="0" noProof="0" dirty="0">
                <a:ln>
                  <a:noFill/>
                </a:ln>
                <a:solidFill>
                  <a:srgbClr val="282B6E"/>
                </a:solidFill>
                <a:effectLst/>
                <a:uLnTx/>
                <a:uFillTx/>
                <a:latin typeface="Calibri"/>
                <a:cs typeface="Calibri"/>
              </a:rPr>
              <a:t>(PoPIT) </a:t>
            </a:r>
            <a:r>
              <a:rPr kumimoji="0" sz="1600" b="0" i="0" u="none" strike="noStrike" kern="0" cap="none" spc="0" normalizeH="0" baseline="0" noProof="0" dirty="0">
                <a:ln>
                  <a:noFill/>
                </a:ln>
                <a:solidFill>
                  <a:srgbClr val="282B6E"/>
                </a:solidFill>
                <a:effectLst/>
                <a:uLnTx/>
                <a:uFillTx/>
                <a:latin typeface="Calibri"/>
                <a:cs typeface="Calibri"/>
              </a:rPr>
              <a:t>passed</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half-</a:t>
            </a:r>
            <a:r>
              <a:rPr kumimoji="0" sz="1600" b="0" i="0" u="none" strike="noStrike" kern="0" cap="none" spc="-10" normalizeH="0" baseline="0" noProof="0" dirty="0">
                <a:ln>
                  <a:noFill/>
                </a:ln>
                <a:solidFill>
                  <a:srgbClr val="282B6E"/>
                </a:solidFill>
                <a:effectLst/>
                <a:uLnTx/>
                <a:uFillTx/>
                <a:latin typeface="Calibri"/>
                <a:cs typeface="Calibri"/>
              </a:rPr>
              <a:t>way</a:t>
            </a:r>
            <a:r>
              <a:rPr kumimoji="0" sz="1600" b="0" i="0" u="none" strike="noStrike" kern="0" cap="none" spc="-6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mark</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enrolling</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study </a:t>
            </a:r>
            <a:r>
              <a:rPr kumimoji="0" sz="1600" b="0" i="0" u="none" strike="noStrike" kern="0" cap="none" spc="0" normalizeH="0" baseline="0" noProof="0" dirty="0">
                <a:ln>
                  <a:noFill/>
                </a:ln>
                <a:solidFill>
                  <a:srgbClr val="282B6E"/>
                </a:solidFill>
                <a:effectLst/>
                <a:uLnTx/>
                <a:uFillTx/>
                <a:latin typeface="Calibri"/>
                <a:cs typeface="Calibri"/>
              </a:rPr>
              <a:t>participants</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at</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six</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clinical</a:t>
            </a:r>
            <a:r>
              <a:rPr kumimoji="0" sz="1600" b="0" i="0" u="none" strike="noStrike" kern="0" cap="none" spc="-6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sites</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a</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randomized </a:t>
            </a:r>
            <a:r>
              <a:rPr kumimoji="0" sz="1600" b="0" i="0" u="none" strike="noStrike" kern="0" cap="none" spc="0" normalizeH="0" baseline="0" noProof="0" dirty="0">
                <a:ln>
                  <a:noFill/>
                </a:ln>
                <a:solidFill>
                  <a:srgbClr val="282B6E"/>
                </a:solidFill>
                <a:effectLst/>
                <a:uLnTx/>
                <a:uFillTx/>
                <a:latin typeface="Calibri"/>
                <a:cs typeface="Calibri"/>
              </a:rPr>
              <a:t>control</a:t>
            </a:r>
            <a:r>
              <a:rPr kumimoji="0" sz="1600" b="0" i="0" u="none" strike="noStrike" kern="0" cap="none" spc="-2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trial</a:t>
            </a:r>
            <a:r>
              <a:rPr kumimoji="0" sz="1600" b="0" i="0" u="none" strike="noStrike" kern="0" cap="none" spc="-4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of</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the</a:t>
            </a:r>
            <a:r>
              <a:rPr kumimoji="0" sz="1600" b="0" i="0" u="none" strike="noStrike" kern="0" cap="none" spc="-35" normalizeH="0" baseline="0" noProof="0" dirty="0">
                <a:ln>
                  <a:noFill/>
                </a:ln>
                <a:solidFill>
                  <a:srgbClr val="282B6E"/>
                </a:solidFill>
                <a:effectLst/>
                <a:uLnTx/>
                <a:uFillTx/>
                <a:latin typeface="Calibri"/>
                <a:cs typeface="Calibri"/>
              </a:rPr>
              <a:t> </a:t>
            </a:r>
            <a:r>
              <a:rPr kumimoji="0" sz="1600" b="0" i="0" u="none" strike="noStrike" kern="0" cap="none" spc="-20" normalizeH="0" baseline="0" noProof="0" dirty="0">
                <a:ln>
                  <a:noFill/>
                </a:ln>
                <a:solidFill>
                  <a:srgbClr val="282B6E"/>
                </a:solidFill>
                <a:effectLst/>
                <a:uLnTx/>
                <a:uFillTx/>
                <a:latin typeface="Calibri"/>
                <a:cs typeface="Calibri"/>
              </a:rPr>
              <a:t>app.</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600"/>
              </a:spcBef>
              <a:spcAft>
                <a:spcPts val="0"/>
              </a:spcAft>
              <a:buClrTx/>
              <a:buSzTx/>
              <a:buFont typeface="Wingdings"/>
              <a:buChar char=""/>
              <a:tabLst>
                <a:tab pos="299085" algn="l"/>
              </a:tabLst>
              <a:defRPr/>
            </a:pPr>
            <a:r>
              <a:rPr kumimoji="0" sz="1600" b="0" i="0" u="none" strike="noStrike" kern="0" cap="none" spc="0" normalizeH="0" baseline="0" noProof="0" dirty="0">
                <a:ln>
                  <a:noFill/>
                </a:ln>
                <a:solidFill>
                  <a:srgbClr val="282B6E"/>
                </a:solidFill>
                <a:effectLst/>
                <a:uLnTx/>
                <a:uFillTx/>
                <a:latin typeface="Calibri"/>
                <a:cs typeface="Calibri"/>
              </a:rPr>
              <a:t>Our</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10" normalizeH="0" baseline="0" noProof="0" dirty="0">
                <a:ln>
                  <a:noFill/>
                </a:ln>
                <a:solidFill>
                  <a:srgbClr val="282B6E"/>
                </a:solidFill>
                <a:effectLst/>
                <a:uLnTx/>
                <a:uFillTx/>
                <a:latin typeface="Calibri"/>
                <a:cs typeface="Calibri"/>
              </a:rPr>
              <a:t>protocol</a:t>
            </a:r>
            <a:r>
              <a:rPr kumimoji="0" sz="1600" b="0" i="0" u="none" strike="noStrike" kern="0" cap="none" spc="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paper</a:t>
            </a:r>
            <a:r>
              <a:rPr kumimoji="0" sz="1600" b="0" i="0" u="none" strike="noStrike" kern="0" cap="none" spc="-1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is</a:t>
            </a:r>
            <a:r>
              <a:rPr kumimoji="0" sz="1600" b="0" i="0" u="none" strike="noStrike" kern="0" cap="none" spc="-25"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published</a:t>
            </a:r>
            <a:r>
              <a:rPr kumimoji="0" sz="1600" b="0" i="0" u="none" strike="noStrike" kern="0" cap="none" spc="-4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in</a:t>
            </a:r>
            <a:r>
              <a:rPr kumimoji="0" sz="1600" b="0" i="0" u="none" strike="noStrike" kern="0" cap="none" spc="-30" normalizeH="0" baseline="0" noProof="0" dirty="0">
                <a:ln>
                  <a:noFill/>
                </a:ln>
                <a:solidFill>
                  <a:srgbClr val="282B6E"/>
                </a:solidFill>
                <a:effectLst/>
                <a:uLnTx/>
                <a:uFillTx/>
                <a:latin typeface="Calibri"/>
                <a:cs typeface="Calibri"/>
              </a:rPr>
              <a:t> </a:t>
            </a:r>
            <a:r>
              <a:rPr kumimoji="0" sz="1600" b="0" i="0" u="none" strike="noStrike" kern="0" cap="none" spc="0" normalizeH="0" baseline="0" noProof="0" dirty="0">
                <a:ln>
                  <a:noFill/>
                </a:ln>
                <a:solidFill>
                  <a:srgbClr val="282B6E"/>
                </a:solidFill>
                <a:effectLst/>
                <a:uLnTx/>
                <a:uFillTx/>
                <a:latin typeface="Calibri"/>
                <a:cs typeface="Calibri"/>
              </a:rPr>
              <a:t>JMIR</a:t>
            </a:r>
            <a:r>
              <a:rPr kumimoji="0" sz="1600" b="0" i="0" u="none" strike="noStrike" kern="0" cap="none" spc="-15" normalizeH="0" baseline="0" noProof="0" dirty="0">
                <a:ln>
                  <a:noFill/>
                </a:ln>
                <a:solidFill>
                  <a:srgbClr val="282B6E"/>
                </a:solidFill>
                <a:effectLst/>
                <a:uLnTx/>
                <a:uFillTx/>
                <a:latin typeface="Calibri"/>
                <a:cs typeface="Calibri"/>
              </a:rPr>
              <a:t> </a:t>
            </a:r>
            <a:r>
              <a:rPr kumimoji="0" sz="1600" b="0" i="0" u="none" strike="noStrike" kern="0" cap="none" spc="-25" normalizeH="0" baseline="0" noProof="0" dirty="0">
                <a:ln>
                  <a:noFill/>
                </a:ln>
                <a:solidFill>
                  <a:srgbClr val="282B6E"/>
                </a:solidFill>
                <a:effectLst/>
                <a:uLnTx/>
                <a:uFillTx/>
                <a:latin typeface="Calibri"/>
                <a:cs typeface="Calibri"/>
              </a:rPr>
              <a:t>&gt;&gt;&gt;</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pic>
        <p:nvPicPr>
          <p:cNvPr id="5" name="object 5"/>
          <p:cNvPicPr/>
          <p:nvPr/>
        </p:nvPicPr>
        <p:blipFill>
          <a:blip r:embed="rId3" cstate="print"/>
          <a:stretch>
            <a:fillRect/>
          </a:stretch>
        </p:blipFill>
        <p:spPr>
          <a:xfrm>
            <a:off x="1678228" y="3468992"/>
            <a:ext cx="2780830" cy="3389007"/>
          </a:xfrm>
          <a:prstGeom prst="rect">
            <a:avLst/>
          </a:prstGeom>
        </p:spPr>
      </p:pic>
      <p:pic>
        <p:nvPicPr>
          <p:cNvPr id="6" name="object 6"/>
          <p:cNvPicPr/>
          <p:nvPr/>
        </p:nvPicPr>
        <p:blipFill>
          <a:blip r:embed="rId4" cstate="print"/>
          <a:stretch>
            <a:fillRect/>
          </a:stretch>
        </p:blipFill>
        <p:spPr>
          <a:xfrm>
            <a:off x="5483961" y="2063493"/>
            <a:ext cx="6054140" cy="3140497"/>
          </a:xfrm>
          <a:prstGeom prst="rect">
            <a:avLst/>
          </a:prstGeom>
        </p:spPr>
      </p:pic>
      <p:sp>
        <p:nvSpPr>
          <p:cNvPr id="7" name="object 7"/>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305"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108</a:t>
            </a:fld>
            <a:endParaRPr kumimoji="0" sz="1000" b="0" i="0" u="none" strike="noStrike" kern="0" cap="none" spc="-305" normalizeH="0" baseline="0" noProof="0" dirty="0">
              <a:ln>
                <a:noFill/>
              </a:ln>
              <a:solidFill>
                <a:srgbClr val="888888"/>
              </a:solidFill>
              <a:effectLst/>
              <a:uLnTx/>
              <a:uFillTx/>
              <a:latin typeface="Arial Black"/>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9" name="object 9"/>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10583815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374876"/>
            <a:ext cx="3717290" cy="452120"/>
          </a:xfrm>
          <a:prstGeom prst="rect">
            <a:avLst/>
          </a:prstGeom>
        </p:spPr>
        <p:txBody>
          <a:bodyPr vert="horz" wrap="square" lIns="0" tIns="12065" rIns="0" bIns="0" rtlCol="0">
            <a:spAutoFit/>
          </a:bodyPr>
          <a:lstStyle/>
          <a:p>
            <a:pPr marL="12700">
              <a:lnSpc>
                <a:spcPct val="100000"/>
              </a:lnSpc>
              <a:spcBef>
                <a:spcPts val="95"/>
              </a:spcBef>
            </a:pPr>
            <a:r>
              <a:rPr dirty="0">
                <a:solidFill>
                  <a:srgbClr val="282B6E"/>
                </a:solidFill>
              </a:rPr>
              <a:t>Quality</a:t>
            </a:r>
            <a:r>
              <a:rPr spc="-125" dirty="0">
                <a:solidFill>
                  <a:srgbClr val="282B6E"/>
                </a:solidFill>
              </a:rPr>
              <a:t> </a:t>
            </a:r>
            <a:r>
              <a:rPr spc="-20" dirty="0">
                <a:solidFill>
                  <a:srgbClr val="282B6E"/>
                </a:solidFill>
              </a:rPr>
              <a:t>Improvement:</a:t>
            </a:r>
          </a:p>
        </p:txBody>
      </p:sp>
      <p:grpSp>
        <p:nvGrpSpPr>
          <p:cNvPr id="3" name="object 3"/>
          <p:cNvGrpSpPr/>
          <p:nvPr/>
        </p:nvGrpSpPr>
        <p:grpSpPr>
          <a:xfrm>
            <a:off x="2564295" y="381000"/>
            <a:ext cx="9525635" cy="6082665"/>
            <a:chOff x="2564295" y="381000"/>
            <a:chExt cx="9525635" cy="6082665"/>
          </a:xfrm>
        </p:grpSpPr>
        <p:pic>
          <p:nvPicPr>
            <p:cNvPr id="4" name="object 4"/>
            <p:cNvPicPr/>
            <p:nvPr/>
          </p:nvPicPr>
          <p:blipFill>
            <a:blip r:embed="rId2" cstate="print"/>
            <a:stretch>
              <a:fillRect/>
            </a:stretch>
          </p:blipFill>
          <p:spPr>
            <a:xfrm>
              <a:off x="2564295" y="824471"/>
              <a:ext cx="9052547" cy="46697"/>
            </a:xfrm>
            <a:prstGeom prst="rect">
              <a:avLst/>
            </a:prstGeom>
          </p:spPr>
        </p:pic>
        <p:pic>
          <p:nvPicPr>
            <p:cNvPr id="5" name="object 5"/>
            <p:cNvPicPr/>
            <p:nvPr/>
          </p:nvPicPr>
          <p:blipFill>
            <a:blip r:embed="rId3" cstate="print"/>
            <a:stretch>
              <a:fillRect/>
            </a:stretch>
          </p:blipFill>
          <p:spPr>
            <a:xfrm>
              <a:off x="9875520" y="381000"/>
              <a:ext cx="2214371" cy="6065519"/>
            </a:xfrm>
            <a:prstGeom prst="rect">
              <a:avLst/>
            </a:prstGeom>
          </p:spPr>
        </p:pic>
        <p:pic>
          <p:nvPicPr>
            <p:cNvPr id="6" name="object 6"/>
            <p:cNvPicPr/>
            <p:nvPr/>
          </p:nvPicPr>
          <p:blipFill>
            <a:blip r:embed="rId4" cstate="print"/>
            <a:stretch>
              <a:fillRect/>
            </a:stretch>
          </p:blipFill>
          <p:spPr>
            <a:xfrm>
              <a:off x="7584948" y="399288"/>
              <a:ext cx="2336291" cy="6063995"/>
            </a:xfrm>
            <a:prstGeom prst="rect">
              <a:avLst/>
            </a:prstGeom>
          </p:spPr>
        </p:pic>
      </p:grpSp>
      <p:sp>
        <p:nvSpPr>
          <p:cNvPr id="7" name="object 7"/>
          <p:cNvSpPr txBox="1"/>
          <p:nvPr/>
        </p:nvSpPr>
        <p:spPr>
          <a:xfrm>
            <a:off x="397285" y="974813"/>
            <a:ext cx="6856730" cy="5099050"/>
          </a:xfrm>
          <a:prstGeom prst="rect">
            <a:avLst/>
          </a:prstGeom>
        </p:spPr>
        <p:txBody>
          <a:bodyPr vert="horz" wrap="square" lIns="0" tIns="12700" rIns="0" bIns="0" rtlCol="0">
            <a:spAutoFit/>
          </a:bodyPr>
          <a:lstStyle/>
          <a:p>
            <a:pPr marL="0" marR="370840" lvl="0" indent="0" algn="ctr"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120" normalizeH="0" baseline="0" noProof="0" dirty="0">
                <a:ln>
                  <a:noFill/>
                </a:ln>
                <a:solidFill>
                  <a:srgbClr val="282B6E"/>
                </a:solidFill>
                <a:effectLst/>
                <a:uLnTx/>
                <a:uFillTx/>
                <a:latin typeface="Tahoma"/>
                <a:cs typeface="Tahoma"/>
              </a:rPr>
              <a:t>Retention</a:t>
            </a:r>
            <a:r>
              <a:rPr kumimoji="0" sz="1800" b="1" i="0" u="none" strike="noStrike" kern="0" cap="none" spc="-110" normalizeH="0" baseline="0" noProof="0" dirty="0">
                <a:ln>
                  <a:noFill/>
                </a:ln>
                <a:solidFill>
                  <a:srgbClr val="282B6E"/>
                </a:solidFill>
                <a:effectLst/>
                <a:uLnTx/>
                <a:uFillTx/>
                <a:latin typeface="Tahoma"/>
                <a:cs typeface="Tahoma"/>
              </a:rPr>
              <a:t> </a:t>
            </a:r>
            <a:r>
              <a:rPr kumimoji="0" sz="1800" b="1" i="0" u="none" strike="noStrike" kern="0" cap="none" spc="-95" normalizeH="0" baseline="0" noProof="0" dirty="0">
                <a:ln>
                  <a:noFill/>
                </a:ln>
                <a:solidFill>
                  <a:srgbClr val="282B6E"/>
                </a:solidFill>
                <a:effectLst/>
                <a:uLnTx/>
                <a:uFillTx/>
                <a:latin typeface="Tahoma"/>
                <a:cs typeface="Tahoma"/>
              </a:rPr>
              <a:t>in</a:t>
            </a:r>
            <a:r>
              <a:rPr kumimoji="0" sz="1800" b="1" i="0" u="none" strike="noStrike" kern="0" cap="none" spc="-130" normalizeH="0" baseline="0" noProof="0" dirty="0">
                <a:ln>
                  <a:noFill/>
                </a:ln>
                <a:solidFill>
                  <a:srgbClr val="282B6E"/>
                </a:solidFill>
                <a:effectLst/>
                <a:uLnTx/>
                <a:uFillTx/>
                <a:latin typeface="Tahoma"/>
                <a:cs typeface="Tahoma"/>
              </a:rPr>
              <a:t> </a:t>
            </a:r>
            <a:r>
              <a:rPr kumimoji="0" sz="1800" b="1" i="0" u="none" strike="noStrike" kern="0" cap="none" spc="-80" normalizeH="0" baseline="0" noProof="0" dirty="0">
                <a:ln>
                  <a:noFill/>
                </a:ln>
                <a:solidFill>
                  <a:srgbClr val="282B6E"/>
                </a:solidFill>
                <a:effectLst/>
                <a:uLnTx/>
                <a:uFillTx/>
                <a:latin typeface="Tahoma"/>
                <a:cs typeface="Tahoma"/>
              </a:rPr>
              <a:t>Care:</a:t>
            </a:r>
            <a:r>
              <a:rPr kumimoji="0" sz="1800" b="1" i="0" u="none" strike="noStrike" kern="0" cap="none" spc="-110" normalizeH="0" baseline="0" noProof="0" dirty="0">
                <a:ln>
                  <a:noFill/>
                </a:ln>
                <a:solidFill>
                  <a:srgbClr val="282B6E"/>
                </a:solidFill>
                <a:effectLst/>
                <a:uLnTx/>
                <a:uFillTx/>
                <a:latin typeface="Tahoma"/>
                <a:cs typeface="Tahoma"/>
              </a:rPr>
              <a:t> </a:t>
            </a:r>
            <a:r>
              <a:rPr kumimoji="0" sz="1800" b="1" i="0" u="none" strike="noStrike" kern="0" cap="none" spc="-215" normalizeH="0" baseline="0" noProof="0" dirty="0">
                <a:ln>
                  <a:noFill/>
                </a:ln>
                <a:solidFill>
                  <a:srgbClr val="282B6E"/>
                </a:solidFill>
                <a:effectLst/>
                <a:uLnTx/>
                <a:uFillTx/>
                <a:latin typeface="Tahoma"/>
                <a:cs typeface="Tahoma"/>
              </a:rPr>
              <a:t>ǪI</a:t>
            </a:r>
            <a:r>
              <a:rPr kumimoji="0" sz="1800" b="1" i="0" u="none" strike="noStrike" kern="0" cap="none" spc="-140" normalizeH="0" baseline="0" noProof="0" dirty="0">
                <a:ln>
                  <a:noFill/>
                </a:ln>
                <a:solidFill>
                  <a:srgbClr val="282B6E"/>
                </a:solidFill>
                <a:effectLst/>
                <a:uLnTx/>
                <a:uFillTx/>
                <a:latin typeface="Tahoma"/>
                <a:cs typeface="Tahoma"/>
              </a:rPr>
              <a:t> </a:t>
            </a:r>
            <a:r>
              <a:rPr kumimoji="0" sz="1800" b="1" i="0" u="none" strike="noStrike" kern="0" cap="none" spc="-130" normalizeH="0" baseline="0" noProof="0" dirty="0">
                <a:ln>
                  <a:noFill/>
                </a:ln>
                <a:solidFill>
                  <a:srgbClr val="282B6E"/>
                </a:solidFill>
                <a:effectLst/>
                <a:uLnTx/>
                <a:uFillTx/>
                <a:latin typeface="Tahoma"/>
                <a:cs typeface="Tahoma"/>
              </a:rPr>
              <a:t>Initiative</a:t>
            </a:r>
            <a:r>
              <a:rPr kumimoji="0" sz="1800" b="1" i="0" u="none" strike="noStrike" kern="0" cap="none" spc="-114" normalizeH="0" baseline="0" noProof="0" dirty="0">
                <a:ln>
                  <a:noFill/>
                </a:ln>
                <a:solidFill>
                  <a:srgbClr val="282B6E"/>
                </a:solidFill>
                <a:effectLst/>
                <a:uLnTx/>
                <a:uFillTx/>
                <a:latin typeface="Tahoma"/>
                <a:cs typeface="Tahoma"/>
              </a:rPr>
              <a:t> </a:t>
            </a:r>
            <a:r>
              <a:rPr kumimoji="0" sz="1800" b="1" i="0" u="none" strike="noStrike" kern="0" cap="none" spc="-10" normalizeH="0" baseline="0" noProof="0" dirty="0">
                <a:ln>
                  <a:noFill/>
                </a:ln>
                <a:solidFill>
                  <a:srgbClr val="282B6E"/>
                </a:solidFill>
                <a:effectLst/>
                <a:uLnTx/>
                <a:uFillTx/>
                <a:latin typeface="Tahoma"/>
                <a:cs typeface="Tahoma"/>
              </a:rPr>
              <a:t>Focus</a:t>
            </a:r>
            <a:endParaRPr kumimoji="0" sz="1800" b="0" i="0" u="none" strike="noStrike" kern="0" cap="none" spc="0" normalizeH="0" baseline="0" noProof="0">
              <a:ln>
                <a:noFill/>
              </a:ln>
              <a:solidFill>
                <a:sysClr val="windowText" lastClr="000000"/>
              </a:solidFill>
              <a:effectLst/>
              <a:uLnTx/>
              <a:uFillTx/>
              <a:latin typeface="Tahoma"/>
              <a:cs typeface="Tahoma"/>
            </a:endParaRPr>
          </a:p>
          <a:p>
            <a:pPr marL="12700" marR="38100" lvl="0" indent="0" defTabSz="914400" eaLnBrk="1" fontAlgn="auto" latinLnBrk="0" hangingPunct="1">
              <a:lnSpc>
                <a:spcPct val="100000"/>
              </a:lnSpc>
              <a:spcBef>
                <a:spcPts val="1300"/>
              </a:spcBef>
              <a:spcAft>
                <a:spcPts val="0"/>
              </a:spcAft>
              <a:buClrTx/>
              <a:buSzTx/>
              <a:buFontTx/>
              <a:buNone/>
              <a:tabLst/>
              <a:defRPr/>
            </a:pPr>
            <a:r>
              <a:rPr kumimoji="0" sz="1400" b="1" i="0" u="none" strike="noStrike" kern="0" cap="none" spc="-80" normalizeH="0" baseline="0" noProof="0" dirty="0">
                <a:ln>
                  <a:noFill/>
                </a:ln>
                <a:solidFill>
                  <a:srgbClr val="282B6E"/>
                </a:solidFill>
                <a:effectLst/>
                <a:uLnTx/>
                <a:uFillTx/>
                <a:latin typeface="Tahoma"/>
                <a:cs typeface="Tahoma"/>
              </a:rPr>
              <a:t>MetroHealth</a:t>
            </a:r>
            <a:r>
              <a:rPr kumimoji="0" sz="1400" b="1" i="0" u="none" strike="noStrike" kern="0" cap="none" spc="-125" normalizeH="0" baseline="0" noProof="0" dirty="0">
                <a:ln>
                  <a:noFill/>
                </a:ln>
                <a:solidFill>
                  <a:srgbClr val="282B6E"/>
                </a:solidFill>
                <a:effectLst/>
                <a:uLnTx/>
                <a:uFillTx/>
                <a:latin typeface="Tahoma"/>
                <a:cs typeface="Tahoma"/>
              </a:rPr>
              <a:t> </a:t>
            </a:r>
            <a:r>
              <a:rPr kumimoji="0" sz="1400" b="1" i="0" u="none" strike="noStrike" kern="0" cap="none" spc="-40" normalizeH="0" baseline="0" noProof="0" dirty="0">
                <a:ln>
                  <a:noFill/>
                </a:ln>
                <a:solidFill>
                  <a:srgbClr val="282B6E"/>
                </a:solidFill>
                <a:effectLst/>
                <a:uLnTx/>
                <a:uFillTx/>
                <a:latin typeface="Tahoma"/>
                <a:cs typeface="Tahoma"/>
              </a:rPr>
              <a:t>is</a:t>
            </a:r>
            <a:r>
              <a:rPr kumimoji="0" sz="1400" b="1" i="0" u="none" strike="noStrike" kern="0" cap="none" spc="-60"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participating</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80" normalizeH="0" baseline="0" noProof="0" dirty="0">
                <a:ln>
                  <a:noFill/>
                </a:ln>
                <a:solidFill>
                  <a:srgbClr val="282B6E"/>
                </a:solidFill>
                <a:effectLst/>
                <a:uLnTx/>
                <a:uFillTx/>
                <a:latin typeface="Tahoma"/>
                <a:cs typeface="Tahoma"/>
              </a:rPr>
              <a:t>in</a:t>
            </a:r>
            <a:r>
              <a:rPr kumimoji="0" sz="1400" b="1" i="0" u="none" strike="noStrike" kern="0" cap="none" spc="-65" normalizeH="0" baseline="0" noProof="0" dirty="0">
                <a:ln>
                  <a:noFill/>
                </a:ln>
                <a:solidFill>
                  <a:srgbClr val="282B6E"/>
                </a:solidFill>
                <a:effectLst/>
                <a:uLnTx/>
                <a:uFillTx/>
                <a:latin typeface="Tahoma"/>
                <a:cs typeface="Tahoma"/>
              </a:rPr>
              <a:t> </a:t>
            </a:r>
            <a:r>
              <a:rPr kumimoji="0" sz="1400" b="1" i="0" u="none" strike="noStrike" kern="0" cap="none" spc="-85" normalizeH="0" baseline="0" noProof="0" dirty="0">
                <a:ln>
                  <a:noFill/>
                </a:ln>
                <a:solidFill>
                  <a:srgbClr val="282B6E"/>
                </a:solidFill>
                <a:effectLst/>
                <a:uLnTx/>
                <a:uFillTx/>
                <a:latin typeface="Tahoma"/>
                <a:cs typeface="Tahoma"/>
              </a:rPr>
              <a:t>the </a:t>
            </a:r>
            <a:r>
              <a:rPr kumimoji="0" sz="1400" b="1" i="0" u="none" strike="noStrike" kern="0" cap="none" spc="-75" normalizeH="0" baseline="0" noProof="0" dirty="0">
                <a:ln>
                  <a:noFill/>
                </a:ln>
                <a:solidFill>
                  <a:srgbClr val="282B6E"/>
                </a:solidFill>
                <a:effectLst/>
                <a:uLnTx/>
                <a:uFillTx/>
                <a:latin typeface="Tahoma"/>
                <a:cs typeface="Tahoma"/>
              </a:rPr>
              <a:t>national</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35" normalizeH="0" baseline="0" noProof="0" dirty="0">
                <a:ln>
                  <a:noFill/>
                </a:ln>
                <a:solidFill>
                  <a:srgbClr val="282B6E"/>
                </a:solidFill>
                <a:effectLst/>
                <a:uLnTx/>
                <a:uFillTx/>
                <a:latin typeface="Tahoma"/>
                <a:cs typeface="Tahoma"/>
              </a:rPr>
              <a:t>Clinical</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Ǫuality</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100" normalizeH="0" baseline="0" noProof="0" dirty="0">
                <a:ln>
                  <a:noFill/>
                </a:ln>
                <a:solidFill>
                  <a:srgbClr val="282B6E"/>
                </a:solidFill>
                <a:effectLst/>
                <a:uLnTx/>
                <a:uFillTx/>
                <a:latin typeface="Tahoma"/>
                <a:cs typeface="Tahoma"/>
              </a:rPr>
              <a:t>Management</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125" normalizeH="0" baseline="0" noProof="0" dirty="0">
                <a:ln>
                  <a:noFill/>
                </a:ln>
                <a:solidFill>
                  <a:srgbClr val="282B6E"/>
                </a:solidFill>
                <a:effectLst/>
                <a:uLnTx/>
                <a:uFillTx/>
                <a:latin typeface="Tahoma"/>
                <a:cs typeface="Tahoma"/>
              </a:rPr>
              <a:t>(CǪM)</a:t>
            </a:r>
            <a:r>
              <a:rPr kumimoji="0" sz="1400" b="1" i="0" u="none" strike="noStrike" kern="0" cap="none" spc="-55" normalizeH="0" baseline="0" noProof="0" dirty="0">
                <a:ln>
                  <a:noFill/>
                </a:ln>
                <a:solidFill>
                  <a:srgbClr val="282B6E"/>
                </a:solidFill>
                <a:effectLst/>
                <a:uLnTx/>
                <a:uFillTx/>
                <a:latin typeface="Tahoma"/>
                <a:cs typeface="Tahoma"/>
              </a:rPr>
              <a:t> </a:t>
            </a:r>
            <a:r>
              <a:rPr kumimoji="0" sz="1400" b="1" i="0" u="none" strike="noStrike" kern="0" cap="none" spc="-20" normalizeH="0" baseline="0" noProof="0" dirty="0">
                <a:ln>
                  <a:noFill/>
                </a:ln>
                <a:solidFill>
                  <a:srgbClr val="282B6E"/>
                </a:solidFill>
                <a:effectLst/>
                <a:uLnTx/>
                <a:uFillTx/>
                <a:latin typeface="Tahoma"/>
                <a:cs typeface="Tahoma"/>
              </a:rPr>
              <a:t>Care </a:t>
            </a:r>
            <a:r>
              <a:rPr kumimoji="0" sz="1400" b="1" i="0" u="none" strike="noStrike" kern="0" cap="none" spc="-70" normalizeH="0" baseline="0" noProof="0" dirty="0">
                <a:ln>
                  <a:noFill/>
                </a:ln>
                <a:solidFill>
                  <a:srgbClr val="282B6E"/>
                </a:solidFill>
                <a:effectLst/>
                <a:uLnTx/>
                <a:uFillTx/>
                <a:latin typeface="Tahoma"/>
                <a:cs typeface="Tahoma"/>
              </a:rPr>
              <a:t>Collaborative,</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70" normalizeH="0" baseline="0" noProof="0" dirty="0">
                <a:ln>
                  <a:noFill/>
                </a:ln>
                <a:solidFill>
                  <a:srgbClr val="282B6E"/>
                </a:solidFill>
                <a:effectLst/>
                <a:uLnTx/>
                <a:uFillTx/>
                <a:latin typeface="Tahoma"/>
                <a:cs typeface="Tahoma"/>
              </a:rPr>
              <a:t>alongside</a:t>
            </a:r>
            <a:r>
              <a:rPr kumimoji="0" sz="1400" b="1" i="0" u="none" strike="noStrike" kern="0" cap="none" spc="-90"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healthcare</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teams</a:t>
            </a:r>
            <a:r>
              <a:rPr kumimoji="0" sz="1400" b="1" i="0" u="none" strike="noStrike" kern="0" cap="none" spc="-70" normalizeH="0" baseline="0" noProof="0" dirty="0">
                <a:ln>
                  <a:noFill/>
                </a:ln>
                <a:solidFill>
                  <a:srgbClr val="282B6E"/>
                </a:solidFill>
                <a:effectLst/>
                <a:uLnTx/>
                <a:uFillTx/>
                <a:latin typeface="Tahoma"/>
                <a:cs typeface="Tahoma"/>
              </a:rPr>
              <a:t> </a:t>
            </a:r>
            <a:r>
              <a:rPr kumimoji="0" sz="1400" b="1" i="0" u="none" strike="noStrike" kern="0" cap="none" spc="-45" normalizeH="0" baseline="0" noProof="0" dirty="0">
                <a:ln>
                  <a:noFill/>
                </a:ln>
                <a:solidFill>
                  <a:srgbClr val="282B6E"/>
                </a:solidFill>
                <a:effectLst/>
                <a:uLnTx/>
                <a:uFillTx/>
                <a:latin typeface="Tahoma"/>
                <a:cs typeface="Tahoma"/>
              </a:rPr>
              <a:t>across</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65" normalizeH="0" baseline="0" noProof="0" dirty="0">
                <a:ln>
                  <a:noFill/>
                </a:ln>
                <a:solidFill>
                  <a:srgbClr val="282B6E"/>
                </a:solidFill>
                <a:effectLst/>
                <a:uLnTx/>
                <a:uFillTx/>
                <a:latin typeface="Tahoma"/>
                <a:cs typeface="Tahoma"/>
              </a:rPr>
              <a:t>multiple</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65" normalizeH="0" baseline="0" noProof="0" dirty="0">
                <a:ln>
                  <a:noFill/>
                </a:ln>
                <a:solidFill>
                  <a:srgbClr val="282B6E"/>
                </a:solidFill>
                <a:effectLst/>
                <a:uLnTx/>
                <a:uFillTx/>
                <a:latin typeface="Tahoma"/>
                <a:cs typeface="Tahoma"/>
              </a:rPr>
              <a:t>states,</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55" normalizeH="0" baseline="0" noProof="0" dirty="0">
                <a:ln>
                  <a:noFill/>
                </a:ln>
                <a:solidFill>
                  <a:srgbClr val="282B6E"/>
                </a:solidFill>
                <a:effectLst/>
                <a:uLnTx/>
                <a:uFillTx/>
                <a:latin typeface="Tahoma"/>
                <a:cs typeface="Tahoma"/>
              </a:rPr>
              <a:t>focused</a:t>
            </a:r>
            <a:r>
              <a:rPr kumimoji="0" sz="1400" b="1" i="0" u="none" strike="noStrike" kern="0" cap="none" spc="-60" normalizeH="0" baseline="0" noProof="0" dirty="0">
                <a:ln>
                  <a:noFill/>
                </a:ln>
                <a:solidFill>
                  <a:srgbClr val="282B6E"/>
                </a:solidFill>
                <a:effectLst/>
                <a:uLnTx/>
                <a:uFillTx/>
                <a:latin typeface="Tahoma"/>
                <a:cs typeface="Tahoma"/>
              </a:rPr>
              <a:t> </a:t>
            </a:r>
            <a:r>
              <a:rPr kumimoji="0" sz="1400" b="1" i="0" u="none" strike="noStrike" kern="0" cap="none" spc="-25" normalizeH="0" baseline="0" noProof="0" dirty="0">
                <a:ln>
                  <a:noFill/>
                </a:ln>
                <a:solidFill>
                  <a:srgbClr val="282B6E"/>
                </a:solidFill>
                <a:effectLst/>
                <a:uLnTx/>
                <a:uFillTx/>
                <a:latin typeface="Tahoma"/>
                <a:cs typeface="Tahoma"/>
              </a:rPr>
              <a:t>on </a:t>
            </a:r>
            <a:r>
              <a:rPr kumimoji="0" sz="1400" b="1" i="0" u="none" strike="noStrike" kern="0" cap="none" spc="-100" normalizeH="0" baseline="0" noProof="0" dirty="0">
                <a:ln>
                  <a:noFill/>
                </a:ln>
                <a:solidFill>
                  <a:srgbClr val="282B6E"/>
                </a:solidFill>
                <a:effectLst/>
                <a:uLnTx/>
                <a:uFillTx/>
                <a:latin typeface="Tahoma"/>
                <a:cs typeface="Tahoma"/>
              </a:rPr>
              <a:t>improving</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85" normalizeH="0" baseline="0" noProof="0" dirty="0">
                <a:ln>
                  <a:noFill/>
                </a:ln>
                <a:solidFill>
                  <a:srgbClr val="282B6E"/>
                </a:solidFill>
                <a:effectLst/>
                <a:uLnTx/>
                <a:uFillTx/>
                <a:latin typeface="Tahoma"/>
                <a:cs typeface="Tahoma"/>
              </a:rPr>
              <a:t>viral</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55" normalizeH="0" baseline="0" noProof="0" dirty="0">
                <a:ln>
                  <a:noFill/>
                </a:ln>
                <a:solidFill>
                  <a:srgbClr val="282B6E"/>
                </a:solidFill>
                <a:effectLst/>
                <a:uLnTx/>
                <a:uFillTx/>
                <a:latin typeface="Tahoma"/>
                <a:cs typeface="Tahoma"/>
              </a:rPr>
              <a:t>load</a:t>
            </a:r>
            <a:r>
              <a:rPr kumimoji="0" sz="1400" b="1" i="0" u="none" strike="noStrike" kern="0" cap="none" spc="-85" normalizeH="0" baseline="0" noProof="0" dirty="0">
                <a:ln>
                  <a:noFill/>
                </a:ln>
                <a:solidFill>
                  <a:srgbClr val="282B6E"/>
                </a:solidFill>
                <a:effectLst/>
                <a:uLnTx/>
                <a:uFillTx/>
                <a:latin typeface="Tahoma"/>
                <a:cs typeface="Tahoma"/>
              </a:rPr>
              <a:t> </a:t>
            </a:r>
            <a:r>
              <a:rPr kumimoji="0" sz="1400" b="1" i="0" u="none" strike="noStrike" kern="0" cap="none" spc="-60" normalizeH="0" baseline="0" noProof="0" dirty="0">
                <a:ln>
                  <a:noFill/>
                </a:ln>
                <a:solidFill>
                  <a:srgbClr val="282B6E"/>
                </a:solidFill>
                <a:effectLst/>
                <a:uLnTx/>
                <a:uFillTx/>
                <a:latin typeface="Tahoma"/>
                <a:cs typeface="Tahoma"/>
              </a:rPr>
              <a:t>suppression,</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90" normalizeH="0" baseline="0" noProof="0" dirty="0">
                <a:ln>
                  <a:noFill/>
                </a:ln>
                <a:solidFill>
                  <a:srgbClr val="282B6E"/>
                </a:solidFill>
                <a:effectLst/>
                <a:uLnTx/>
                <a:uFillTx/>
                <a:latin typeface="Tahoma"/>
                <a:cs typeface="Tahoma"/>
              </a:rPr>
              <a:t>retention</a:t>
            </a:r>
            <a:r>
              <a:rPr kumimoji="0" sz="1400" b="1" i="0" u="none" strike="noStrike" kern="0" cap="none" spc="-100" normalizeH="0" baseline="0" noProof="0" dirty="0">
                <a:ln>
                  <a:noFill/>
                </a:ln>
                <a:solidFill>
                  <a:srgbClr val="282B6E"/>
                </a:solidFill>
                <a:effectLst/>
                <a:uLnTx/>
                <a:uFillTx/>
                <a:latin typeface="Tahoma"/>
                <a:cs typeface="Tahoma"/>
              </a:rPr>
              <a:t> </a:t>
            </a:r>
            <a:r>
              <a:rPr kumimoji="0" sz="1400" b="1" i="0" u="none" strike="noStrike" kern="0" cap="none" spc="-85" normalizeH="0" baseline="0" noProof="0" dirty="0">
                <a:ln>
                  <a:noFill/>
                </a:ln>
                <a:solidFill>
                  <a:srgbClr val="282B6E"/>
                </a:solidFill>
                <a:effectLst/>
                <a:uLnTx/>
                <a:uFillTx/>
                <a:latin typeface="Tahoma"/>
                <a:cs typeface="Tahoma"/>
              </a:rPr>
              <a:t>in</a:t>
            </a:r>
            <a:r>
              <a:rPr kumimoji="0" sz="1400" b="1" i="0" u="none" strike="noStrike" kern="0" cap="none" spc="-70" normalizeH="0" baseline="0" noProof="0" dirty="0">
                <a:ln>
                  <a:noFill/>
                </a:ln>
                <a:solidFill>
                  <a:srgbClr val="282B6E"/>
                </a:solidFill>
                <a:effectLst/>
                <a:uLnTx/>
                <a:uFillTx/>
                <a:latin typeface="Tahoma"/>
                <a:cs typeface="Tahoma"/>
              </a:rPr>
              <a:t> </a:t>
            </a:r>
            <a:r>
              <a:rPr kumimoji="0" sz="1400" b="1" i="0" u="none" strike="noStrike" kern="0" cap="none" spc="-60" normalizeH="0" baseline="0" noProof="0" dirty="0">
                <a:ln>
                  <a:noFill/>
                </a:ln>
                <a:solidFill>
                  <a:srgbClr val="282B6E"/>
                </a:solidFill>
                <a:effectLst/>
                <a:uLnTx/>
                <a:uFillTx/>
                <a:latin typeface="Tahoma"/>
                <a:cs typeface="Tahoma"/>
              </a:rPr>
              <a:t>care,</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and</a:t>
            </a:r>
            <a:r>
              <a:rPr kumimoji="0" sz="1400" b="1" i="0" u="none" strike="noStrike" kern="0" cap="none" spc="-85" normalizeH="0" baseline="0" noProof="0" dirty="0">
                <a:ln>
                  <a:noFill/>
                </a:ln>
                <a:solidFill>
                  <a:srgbClr val="282B6E"/>
                </a:solidFill>
                <a:effectLst/>
                <a:uLnTx/>
                <a:uFillTx/>
                <a:latin typeface="Tahoma"/>
                <a:cs typeface="Tahoma"/>
              </a:rPr>
              <a:t> </a:t>
            </a:r>
            <a:r>
              <a:rPr kumimoji="0" sz="1400" b="1" i="0" u="none" strike="noStrike" kern="0" cap="none" spc="-90" normalizeH="0" baseline="0" noProof="0" dirty="0">
                <a:ln>
                  <a:noFill/>
                </a:ln>
                <a:solidFill>
                  <a:srgbClr val="282B6E"/>
                </a:solidFill>
                <a:effectLst/>
                <a:uLnTx/>
                <a:uFillTx/>
                <a:latin typeface="Tahoma"/>
                <a:cs typeface="Tahoma"/>
              </a:rPr>
              <a:t>linkage</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90" normalizeH="0" baseline="0" noProof="0" dirty="0">
                <a:ln>
                  <a:noFill/>
                </a:ln>
                <a:solidFill>
                  <a:srgbClr val="282B6E"/>
                </a:solidFill>
                <a:effectLst/>
                <a:uLnTx/>
                <a:uFillTx/>
                <a:latin typeface="Tahoma"/>
                <a:cs typeface="Tahoma"/>
              </a:rPr>
              <a:t>to</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care.</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0" marR="0" lvl="0" indent="0" defTabSz="914400" eaLnBrk="1" fontAlgn="auto" latinLnBrk="0" hangingPunct="1">
              <a:lnSpc>
                <a:spcPct val="100000"/>
              </a:lnSpc>
              <a:spcBef>
                <a:spcPts val="1190"/>
              </a:spcBef>
              <a:spcAft>
                <a:spcPts val="0"/>
              </a:spcAft>
              <a:buClrTx/>
              <a:buSzTx/>
              <a:buFontTx/>
              <a:buNone/>
              <a:tabLst/>
              <a:defRPr/>
            </a:pP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1" i="0" u="none" strike="noStrike" kern="0" cap="none" spc="-165" normalizeH="0" baseline="0" noProof="0" dirty="0">
                <a:ln>
                  <a:noFill/>
                </a:ln>
                <a:solidFill>
                  <a:srgbClr val="282B6E"/>
                </a:solidFill>
                <a:effectLst/>
                <a:uLnTx/>
                <a:uFillTx/>
                <a:latin typeface="Tahoma"/>
                <a:cs typeface="Tahoma"/>
              </a:rPr>
              <a:t>ǪI</a:t>
            </a:r>
            <a:r>
              <a:rPr kumimoji="0" sz="1400" b="1" i="0" u="none" strike="noStrike" kern="0" cap="none" spc="-65" normalizeH="0" baseline="0" noProof="0" dirty="0">
                <a:ln>
                  <a:noFill/>
                </a:ln>
                <a:solidFill>
                  <a:srgbClr val="282B6E"/>
                </a:solidFill>
                <a:effectLst/>
                <a:uLnTx/>
                <a:uFillTx/>
                <a:latin typeface="Tahoma"/>
                <a:cs typeface="Tahoma"/>
              </a:rPr>
              <a:t> </a:t>
            </a:r>
            <a:r>
              <a:rPr kumimoji="0" sz="1400" b="1" i="0" u="none" strike="noStrike" kern="0" cap="none" spc="-105" normalizeH="0" baseline="0" noProof="0" dirty="0">
                <a:ln>
                  <a:noFill/>
                </a:ln>
                <a:solidFill>
                  <a:srgbClr val="282B6E"/>
                </a:solidFill>
                <a:effectLst/>
                <a:uLnTx/>
                <a:uFillTx/>
                <a:latin typeface="Tahoma"/>
                <a:cs typeface="Tahoma"/>
              </a:rPr>
              <a:t>Intervention:</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95" normalizeH="0" baseline="0" noProof="0" dirty="0">
                <a:ln>
                  <a:noFill/>
                </a:ln>
                <a:solidFill>
                  <a:srgbClr val="282B6E"/>
                </a:solidFill>
                <a:effectLst/>
                <a:uLnTx/>
                <a:uFillTx/>
                <a:latin typeface="Tahoma"/>
                <a:cs typeface="Tahoma"/>
              </a:rPr>
              <a:t>Patient</a:t>
            </a:r>
            <a:r>
              <a:rPr kumimoji="0" sz="1400" b="1" i="0" u="none" strike="noStrike" kern="0" cap="none" spc="-80" normalizeH="0" baseline="0" noProof="0" dirty="0">
                <a:ln>
                  <a:noFill/>
                </a:ln>
                <a:solidFill>
                  <a:srgbClr val="282B6E"/>
                </a:solidFill>
                <a:effectLst/>
                <a:uLnTx/>
                <a:uFillTx/>
                <a:latin typeface="Tahoma"/>
                <a:cs typeface="Tahoma"/>
              </a:rPr>
              <a:t> Support</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Profile</a:t>
            </a:r>
            <a:r>
              <a:rPr kumimoji="0" sz="1400" b="1" i="0" u="none" strike="noStrike" kern="0" cap="none" spc="-85"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(PSP)</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5080" lvl="0" indent="-635" defTabSz="914400" eaLnBrk="1" fontAlgn="auto" latinLnBrk="0" hangingPunct="1">
              <a:lnSpc>
                <a:spcPct val="100000"/>
              </a:lnSpc>
              <a:spcBef>
                <a:spcPts val="0"/>
              </a:spcBef>
              <a:spcAft>
                <a:spcPts val="0"/>
              </a:spcAft>
              <a:buClrTx/>
              <a:buSzTx/>
              <a:buFontTx/>
              <a:buNone/>
              <a:tabLst/>
              <a:defRPr/>
            </a:pPr>
            <a:r>
              <a:rPr kumimoji="0" sz="1400" b="0" i="0" u="none" strike="noStrike" kern="0" cap="none" spc="-60" normalizeH="0" baseline="0" noProof="0" dirty="0">
                <a:ln>
                  <a:noFill/>
                </a:ln>
                <a:solidFill>
                  <a:srgbClr val="282B6E"/>
                </a:solidFill>
                <a:effectLst/>
                <a:uLnTx/>
                <a:uFillTx/>
                <a:latin typeface="Tahoma"/>
                <a:cs typeface="Tahoma"/>
              </a:rPr>
              <a:t>The</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Support</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Profile</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45" normalizeH="0" baseline="0" noProof="0" dirty="0">
                <a:ln>
                  <a:noFill/>
                </a:ln>
                <a:solidFill>
                  <a:srgbClr val="282B6E"/>
                </a:solidFill>
                <a:effectLst/>
                <a:uLnTx/>
                <a:uFillTx/>
                <a:latin typeface="Tahoma"/>
                <a:cs typeface="Tahoma"/>
              </a:rPr>
              <a:t>(PSP)</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a:t>
            </a:r>
            <a:r>
              <a:rPr kumimoji="0" sz="1400" b="0" i="0" u="none" strike="noStrike" kern="0" cap="none" spc="-9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patient-centered</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70" normalizeH="0" baseline="0" noProof="0" dirty="0">
                <a:ln>
                  <a:noFill/>
                </a:ln>
                <a:solidFill>
                  <a:srgbClr val="282B6E"/>
                </a:solidFill>
                <a:effectLst/>
                <a:uLnTx/>
                <a:uFillTx/>
                <a:latin typeface="Tahoma"/>
                <a:cs typeface="Tahoma"/>
              </a:rPr>
              <a:t>ǪI</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20" normalizeH="0" baseline="0" noProof="0" dirty="0">
                <a:ln>
                  <a:noFill/>
                </a:ln>
                <a:solidFill>
                  <a:srgbClr val="282B6E"/>
                </a:solidFill>
                <a:effectLst/>
                <a:uLnTx/>
                <a:uFillTx/>
                <a:latin typeface="Tahoma"/>
                <a:cs typeface="Tahoma"/>
              </a:rPr>
              <a:t>intervention</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designed</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capture </a:t>
            </a:r>
            <a:r>
              <a:rPr kumimoji="0" sz="1400" b="0" i="0" u="none" strike="noStrike" kern="0" cap="none" spc="-25" normalizeH="0" baseline="0" noProof="0" dirty="0">
                <a:ln>
                  <a:noFill/>
                </a:ln>
                <a:solidFill>
                  <a:srgbClr val="282B6E"/>
                </a:solidFill>
                <a:effectLst/>
                <a:uLnTx/>
                <a:uFillTx/>
                <a:latin typeface="Tahoma"/>
                <a:cs typeface="Tahoma"/>
              </a:rPr>
              <a:t>what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matters</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most</a:t>
            </a:r>
            <a:r>
              <a:rPr kumimoji="0" sz="1400" b="0" i="0" u="none" strike="noStrike" kern="0" cap="none" spc="-15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patients</a:t>
            </a:r>
            <a:r>
              <a:rPr kumimoji="0" sz="1400" b="0" i="0" u="none" strike="noStrike" kern="0" cap="none" spc="-15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35" normalizeH="0" baseline="0" noProof="0" dirty="0">
                <a:ln>
                  <a:noFill/>
                </a:ln>
                <a:solidFill>
                  <a:srgbClr val="282B6E"/>
                </a:solidFill>
                <a:effectLst/>
                <a:uLnTx/>
                <a:uFillTx/>
                <a:latin typeface="Tahoma"/>
                <a:cs typeface="Tahoma"/>
              </a:rPr>
              <a:t>integrate</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it</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into</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routine</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60" normalizeH="0" baseline="0" noProof="0" dirty="0">
                <a:ln>
                  <a:noFill/>
                </a:ln>
                <a:solidFill>
                  <a:srgbClr val="282B6E"/>
                </a:solidFill>
                <a:effectLst/>
                <a:uLnTx/>
                <a:uFillTx/>
                <a:latin typeface="Tahoma"/>
                <a:cs typeface="Tahoma"/>
              </a:rPr>
              <a:t>HIV</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visits.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105" normalizeH="0" baseline="0" noProof="0" dirty="0">
                <a:ln>
                  <a:noFill/>
                </a:ln>
                <a:solidFill>
                  <a:srgbClr val="282B6E"/>
                </a:solidFill>
                <a:effectLst/>
                <a:uLnTx/>
                <a:uFillTx/>
                <a:latin typeface="Tahoma"/>
                <a:cs typeface="Tahoma"/>
              </a:rPr>
              <a:t>Intervention</a:t>
            </a:r>
            <a:r>
              <a:rPr kumimoji="0" sz="1400" b="1" i="0" u="none" strike="noStrike" kern="0" cap="none" spc="-120" normalizeH="0" baseline="0" noProof="0" dirty="0">
                <a:ln>
                  <a:noFill/>
                </a:ln>
                <a:solidFill>
                  <a:srgbClr val="282B6E"/>
                </a:solidFill>
                <a:effectLst/>
                <a:uLnTx/>
                <a:uFillTx/>
                <a:latin typeface="Tahoma"/>
                <a:cs typeface="Tahoma"/>
              </a:rPr>
              <a:t> </a:t>
            </a:r>
            <a:r>
              <a:rPr kumimoji="0" sz="1400" b="1" i="0" u="none" strike="noStrike" kern="0" cap="none" spc="-125" normalizeH="0" baseline="0" noProof="0" dirty="0">
                <a:ln>
                  <a:noFill/>
                </a:ln>
                <a:solidFill>
                  <a:srgbClr val="282B6E"/>
                </a:solidFill>
                <a:effectLst/>
                <a:uLnTx/>
                <a:uFillTx/>
                <a:latin typeface="Tahoma"/>
                <a:cs typeface="Tahoma"/>
              </a:rPr>
              <a:t>(Tested</a:t>
            </a:r>
            <a:r>
              <a:rPr kumimoji="0" sz="1400" b="1" i="0" u="none" strike="noStrike" kern="0" cap="none" spc="-65" normalizeH="0" baseline="0" noProof="0" dirty="0">
                <a:ln>
                  <a:noFill/>
                </a:ln>
                <a:solidFill>
                  <a:srgbClr val="282B6E"/>
                </a:solidFill>
                <a:effectLst/>
                <a:uLnTx/>
                <a:uFillTx/>
                <a:latin typeface="Tahoma"/>
                <a:cs typeface="Tahoma"/>
              </a:rPr>
              <a:t> </a:t>
            </a:r>
            <a:r>
              <a:rPr kumimoji="0" sz="1400" b="1" i="0" u="none" strike="noStrike" kern="0" cap="none" spc="-90" normalizeH="0" baseline="0" noProof="0" dirty="0">
                <a:ln>
                  <a:noFill/>
                </a:ln>
                <a:solidFill>
                  <a:srgbClr val="282B6E"/>
                </a:solidFill>
                <a:effectLst/>
                <a:uLnTx/>
                <a:uFillTx/>
                <a:latin typeface="Tahoma"/>
                <a:cs typeface="Tahoma"/>
              </a:rPr>
              <a:t>via</a:t>
            </a:r>
            <a:r>
              <a:rPr kumimoji="0" sz="1400" b="1" i="0" u="none" strike="noStrike" kern="0" cap="none" spc="-80" normalizeH="0" baseline="0" noProof="0" dirty="0">
                <a:ln>
                  <a:noFill/>
                </a:ln>
                <a:solidFill>
                  <a:srgbClr val="282B6E"/>
                </a:solidFill>
                <a:effectLst/>
                <a:uLnTx/>
                <a:uFillTx/>
                <a:latin typeface="Tahoma"/>
                <a:cs typeface="Tahoma"/>
              </a:rPr>
              <a:t> </a:t>
            </a:r>
            <a:r>
              <a:rPr kumimoji="0" sz="1400" b="1" i="0" u="none" strike="noStrike" kern="0" cap="none" spc="-85" normalizeH="0" baseline="0" noProof="0" dirty="0">
                <a:ln>
                  <a:noFill/>
                </a:ln>
                <a:solidFill>
                  <a:srgbClr val="282B6E"/>
                </a:solidFill>
                <a:effectLst/>
                <a:uLnTx/>
                <a:uFillTx/>
                <a:latin typeface="Tahoma"/>
                <a:cs typeface="Tahoma"/>
              </a:rPr>
              <a:t>PDSA</a:t>
            </a:r>
            <a:r>
              <a:rPr kumimoji="0" sz="1400" b="1" i="0" u="none" strike="noStrike" kern="0" cap="none" spc="-110"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cycles):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0"/>
              </a:spcBef>
              <a:spcAft>
                <a:spcPts val="0"/>
              </a:spcAft>
              <a:buClrTx/>
              <a:buSzTx/>
              <a:buFontTx/>
              <a:buNone/>
              <a:tabLst/>
              <a:defRPr/>
            </a:pPr>
            <a:r>
              <a:rPr kumimoji="0" sz="1400" b="0" i="0" u="none" strike="noStrike" kern="0" cap="none" spc="-25" normalizeH="0" baseline="0" noProof="0" dirty="0">
                <a:ln>
                  <a:noFill/>
                </a:ln>
                <a:solidFill>
                  <a:srgbClr val="282B6E"/>
                </a:solidFill>
                <a:effectLst/>
                <a:uLnTx/>
                <a:uFillTx/>
                <a:latin typeface="Tahoma"/>
                <a:cs typeface="Tahoma"/>
              </a:rPr>
              <a:t>A</a:t>
            </a:r>
            <a:r>
              <a:rPr kumimoji="0" sz="1400" b="0" i="0" u="none" strike="noStrike" kern="0" cap="none" spc="-9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one-</a:t>
            </a:r>
            <a:r>
              <a:rPr kumimoji="0" sz="1400" b="0" i="0" u="none" strike="noStrike" kern="0" cap="none" spc="-35" normalizeH="0" baseline="0" noProof="0" dirty="0">
                <a:ln>
                  <a:noFill/>
                </a:ln>
                <a:solidFill>
                  <a:srgbClr val="282B6E"/>
                </a:solidFill>
                <a:effectLst/>
                <a:uLnTx/>
                <a:uFillTx/>
                <a:latin typeface="Tahoma"/>
                <a:cs typeface="Tahoma"/>
              </a:rPr>
              <a:t>page</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PSP</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slip</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used</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to:</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10" normalizeH="0" baseline="0" noProof="0" dirty="0">
                <a:ln>
                  <a:noFill/>
                </a:ln>
                <a:solidFill>
                  <a:srgbClr val="282B6E"/>
                </a:solidFill>
                <a:effectLst/>
                <a:uLnTx/>
                <a:uFillTx/>
                <a:latin typeface="Tahoma"/>
                <a:cs typeface="Tahoma"/>
              </a:rPr>
              <a:t>Prompt</a:t>
            </a:r>
            <a:r>
              <a:rPr kumimoji="0" sz="1400" b="0" i="0" u="none" strike="noStrike" kern="0" cap="none" spc="-15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staff</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ask</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document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1" u="none" strike="noStrike" kern="0" cap="none" spc="-55" normalizeH="0" baseline="0" noProof="0" dirty="0">
                <a:ln>
                  <a:noFill/>
                </a:ln>
                <a:solidFill>
                  <a:srgbClr val="282B6E"/>
                </a:solidFill>
                <a:effectLst/>
                <a:uLnTx/>
                <a:uFillTx/>
                <a:latin typeface="Trebuchet MS"/>
                <a:cs typeface="Trebuchet MS"/>
              </a:rPr>
              <a:t>“What</a:t>
            </a:r>
            <a:r>
              <a:rPr kumimoji="0" sz="1400" b="0" i="1" u="none" strike="noStrike" kern="0" cap="none" spc="-80" normalizeH="0" baseline="0" noProof="0" dirty="0">
                <a:ln>
                  <a:noFill/>
                </a:ln>
                <a:solidFill>
                  <a:srgbClr val="282B6E"/>
                </a:solidFill>
                <a:effectLst/>
                <a:uLnTx/>
                <a:uFillTx/>
                <a:latin typeface="Trebuchet MS"/>
                <a:cs typeface="Trebuchet MS"/>
              </a:rPr>
              <a:t> </a:t>
            </a:r>
            <a:r>
              <a:rPr kumimoji="0" sz="1400" b="0" i="1" u="none" strike="noStrike" kern="0" cap="none" spc="-55" normalizeH="0" baseline="0" noProof="0" dirty="0">
                <a:ln>
                  <a:noFill/>
                </a:ln>
                <a:solidFill>
                  <a:srgbClr val="282B6E"/>
                </a:solidFill>
                <a:effectLst/>
                <a:uLnTx/>
                <a:uFillTx/>
                <a:latin typeface="Trebuchet MS"/>
                <a:cs typeface="Trebuchet MS"/>
              </a:rPr>
              <a:t>matters</a:t>
            </a:r>
            <a:r>
              <a:rPr kumimoji="0" sz="1400" b="0" i="1" u="none" strike="noStrike" kern="0" cap="none" spc="-125" normalizeH="0" baseline="0" noProof="0" dirty="0">
                <a:ln>
                  <a:noFill/>
                </a:ln>
                <a:solidFill>
                  <a:srgbClr val="282B6E"/>
                </a:solidFill>
                <a:effectLst/>
                <a:uLnTx/>
                <a:uFillTx/>
                <a:latin typeface="Trebuchet MS"/>
                <a:cs typeface="Trebuchet MS"/>
              </a:rPr>
              <a:t> </a:t>
            </a:r>
            <a:r>
              <a:rPr kumimoji="0" sz="1400" b="0" i="1" u="none" strike="noStrike" kern="0" cap="none" spc="-80" normalizeH="0" baseline="0" noProof="0" dirty="0">
                <a:ln>
                  <a:noFill/>
                </a:ln>
                <a:solidFill>
                  <a:srgbClr val="282B6E"/>
                </a:solidFill>
                <a:effectLst/>
                <a:uLnTx/>
                <a:uFillTx/>
                <a:latin typeface="Trebuchet MS"/>
                <a:cs typeface="Trebuchet MS"/>
              </a:rPr>
              <a:t>to</a:t>
            </a:r>
            <a:r>
              <a:rPr kumimoji="0" sz="1400" b="0" i="1" u="none" strike="noStrike" kern="0" cap="none" spc="-90" normalizeH="0" baseline="0" noProof="0" dirty="0">
                <a:ln>
                  <a:noFill/>
                </a:ln>
                <a:solidFill>
                  <a:srgbClr val="282B6E"/>
                </a:solidFill>
                <a:effectLst/>
                <a:uLnTx/>
                <a:uFillTx/>
                <a:latin typeface="Trebuchet MS"/>
                <a:cs typeface="Trebuchet MS"/>
              </a:rPr>
              <a:t> </a:t>
            </a:r>
            <a:r>
              <a:rPr kumimoji="0" sz="1400" b="0" i="1" u="none" strike="noStrike" kern="0" cap="none" spc="-10" normalizeH="0" baseline="0" noProof="0" dirty="0">
                <a:ln>
                  <a:noFill/>
                </a:ln>
                <a:solidFill>
                  <a:srgbClr val="282B6E"/>
                </a:solidFill>
                <a:effectLst/>
                <a:uLnTx/>
                <a:uFillTx/>
                <a:latin typeface="Trebuchet MS"/>
                <a:cs typeface="Trebuchet MS"/>
              </a:rPr>
              <a:t>you?”</a:t>
            </a:r>
            <a:endParaRPr kumimoji="0" sz="1400" b="0" i="0" u="none" strike="noStrike" kern="0" cap="none" spc="0" normalizeH="0" baseline="0" noProof="0">
              <a:ln>
                <a:noFill/>
              </a:ln>
              <a:solidFill>
                <a:sysClr val="windowText" lastClr="000000"/>
              </a:solidFill>
              <a:effectLst/>
              <a:uLnTx/>
              <a:uFillTx/>
              <a:latin typeface="Trebuchet MS"/>
              <a:cs typeface="Trebuchet MS"/>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400" b="0" i="0" u="none" strike="noStrike" kern="0" cap="none" spc="0" normalizeH="0" baseline="0" noProof="0" dirty="0">
                <a:ln>
                  <a:noFill/>
                </a:ln>
                <a:solidFill>
                  <a:srgbClr val="282B6E"/>
                </a:solidFill>
                <a:effectLst/>
                <a:uLnTx/>
                <a:uFillTx/>
                <a:latin typeface="Tahoma"/>
                <a:cs typeface="Tahoma"/>
              </a:rPr>
              <a:t>Capture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motivators</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9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priorities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299085" marR="0" lvl="0" indent="-286385" defTabSz="914400" eaLnBrk="1" fontAlgn="auto" latinLnBrk="0" hangingPunct="1">
              <a:lnSpc>
                <a:spcPct val="100000"/>
              </a:lnSpc>
              <a:spcBef>
                <a:spcPts val="5"/>
              </a:spcBef>
              <a:spcAft>
                <a:spcPts val="0"/>
              </a:spcAft>
              <a:buClrTx/>
              <a:buSzTx/>
              <a:buFont typeface="Arial MT"/>
              <a:buChar char="•"/>
              <a:tabLst>
                <a:tab pos="299085" algn="l"/>
              </a:tabLst>
              <a:defRPr/>
            </a:pPr>
            <a:r>
              <a:rPr kumimoji="0" sz="1400" b="0" i="0" u="none" strike="noStrike" kern="0" cap="none" spc="-10" normalizeH="0" baseline="0" noProof="0" dirty="0">
                <a:ln>
                  <a:noFill/>
                </a:ln>
                <a:solidFill>
                  <a:srgbClr val="282B6E"/>
                </a:solidFill>
                <a:effectLst/>
                <a:uLnTx/>
                <a:uFillTx/>
                <a:latin typeface="Tahoma"/>
                <a:cs typeface="Tahoma"/>
              </a:rPr>
              <a:t>Make</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priorities</a:t>
            </a:r>
            <a:r>
              <a:rPr kumimoji="0" sz="1400" b="0" i="0" u="none" strike="noStrike" kern="0" cap="none" spc="-16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visible</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the</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team</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in</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real</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20" normalizeH="0" baseline="0" noProof="0" dirty="0">
                <a:ln>
                  <a:noFill/>
                </a:ln>
                <a:solidFill>
                  <a:srgbClr val="282B6E"/>
                </a:solidFill>
                <a:effectLst/>
                <a:uLnTx/>
                <a:uFillTx/>
                <a:latin typeface="Tahoma"/>
                <a:cs typeface="Tahoma"/>
              </a:rPr>
              <a:t>time</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120" normalizeH="0" baseline="0" noProof="0" dirty="0">
                <a:ln>
                  <a:noFill/>
                </a:ln>
                <a:solidFill>
                  <a:srgbClr val="282B6E"/>
                </a:solidFill>
                <a:effectLst/>
                <a:uLnTx/>
                <a:uFillTx/>
                <a:latin typeface="Tahoma"/>
                <a:cs typeface="Tahoma"/>
              </a:rPr>
              <a:t>Why</a:t>
            </a:r>
            <a:r>
              <a:rPr kumimoji="0" sz="1400" b="1" i="0" u="none" strike="noStrike" kern="0" cap="none" spc="-125" normalizeH="0" baseline="0" noProof="0" dirty="0">
                <a:ln>
                  <a:noFill/>
                </a:ln>
                <a:solidFill>
                  <a:srgbClr val="282B6E"/>
                </a:solidFill>
                <a:effectLst/>
                <a:uLnTx/>
                <a:uFillTx/>
                <a:latin typeface="Tahoma"/>
                <a:cs typeface="Tahoma"/>
              </a:rPr>
              <a:t> </a:t>
            </a:r>
            <a:r>
              <a:rPr kumimoji="0" sz="1400" b="1" i="0" u="none" strike="noStrike" kern="0" cap="none" spc="-85" normalizeH="0" baseline="0" noProof="0" dirty="0">
                <a:ln>
                  <a:noFill/>
                </a:ln>
                <a:solidFill>
                  <a:srgbClr val="282B6E"/>
                </a:solidFill>
                <a:effectLst/>
                <a:uLnTx/>
                <a:uFillTx/>
                <a:latin typeface="Tahoma"/>
                <a:cs typeface="Tahoma"/>
              </a:rPr>
              <a:t>This</a:t>
            </a:r>
            <a:r>
              <a:rPr kumimoji="0" sz="1400" b="1" i="0" u="none" strike="noStrike" kern="0" cap="none" spc="-95" normalizeH="0" baseline="0" noProof="0" dirty="0">
                <a:ln>
                  <a:noFill/>
                </a:ln>
                <a:solidFill>
                  <a:srgbClr val="282B6E"/>
                </a:solidFill>
                <a:effectLst/>
                <a:uLnTx/>
                <a:uFillTx/>
                <a:latin typeface="Tahoma"/>
                <a:cs typeface="Tahoma"/>
              </a:rPr>
              <a:t> </a:t>
            </a:r>
            <a:r>
              <a:rPr kumimoji="0" sz="1400" b="1" i="0" u="none" strike="noStrike" kern="0" cap="none" spc="-10" normalizeH="0" baseline="0" noProof="0" dirty="0">
                <a:ln>
                  <a:noFill/>
                </a:ln>
                <a:solidFill>
                  <a:srgbClr val="282B6E"/>
                </a:solidFill>
                <a:effectLst/>
                <a:uLnTx/>
                <a:uFillTx/>
                <a:latin typeface="Tahoma"/>
                <a:cs typeface="Tahoma"/>
              </a:rPr>
              <a:t>Matters</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205104" lvl="0" indent="-635" defTabSz="914400" eaLnBrk="1" fontAlgn="auto" latinLnBrk="0" hangingPunct="1">
              <a:lnSpc>
                <a:spcPct val="100000"/>
              </a:lnSpc>
              <a:spcBef>
                <a:spcPts val="0"/>
              </a:spcBef>
              <a:spcAft>
                <a:spcPts val="0"/>
              </a:spcAft>
              <a:buClrTx/>
              <a:buSzTx/>
              <a:buFontTx/>
              <a:buNone/>
              <a:tabLst/>
              <a:defRPr/>
            </a:pPr>
            <a:r>
              <a:rPr kumimoji="0" sz="1400" b="0" i="0" u="none" strike="noStrike" kern="0" cap="none" spc="-30" normalizeH="0" baseline="0" noProof="0" dirty="0">
                <a:ln>
                  <a:noFill/>
                </a:ln>
                <a:solidFill>
                  <a:srgbClr val="282B6E"/>
                </a:solidFill>
                <a:effectLst/>
                <a:uLnTx/>
                <a:uFillTx/>
                <a:latin typeface="Tahoma"/>
                <a:cs typeface="Tahoma"/>
              </a:rPr>
              <a:t>This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30" normalizeH="0" baseline="0" noProof="0" dirty="0">
                <a:ln>
                  <a:noFill/>
                </a:ln>
                <a:solidFill>
                  <a:srgbClr val="282B6E"/>
                </a:solidFill>
                <a:effectLst/>
                <a:uLnTx/>
                <a:uFillTx/>
                <a:latin typeface="Tahoma"/>
                <a:cs typeface="Tahoma"/>
              </a:rPr>
              <a:t>work</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shifts</a:t>
            </a:r>
            <a:r>
              <a:rPr kumimoji="0" sz="1400" b="0" i="0" u="none" strike="noStrike" kern="0" cap="none" spc="-14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the</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focus</a:t>
            </a:r>
            <a:r>
              <a:rPr kumimoji="0" sz="1400" b="0" i="0" u="none" strike="noStrike" kern="0" cap="none" spc="-125"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from</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barriers</a:t>
            </a:r>
            <a:r>
              <a:rPr kumimoji="0" sz="1400" b="0" i="0" u="none" strike="noStrike" kern="0" cap="none" spc="-14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1" i="0" u="none" strike="noStrike" kern="0" cap="none" spc="-120" normalizeH="0" baseline="0" noProof="0" dirty="0">
                <a:ln>
                  <a:noFill/>
                </a:ln>
                <a:solidFill>
                  <a:srgbClr val="282B6E"/>
                </a:solidFill>
                <a:effectLst/>
                <a:uLnTx/>
                <a:uFillTx/>
                <a:latin typeface="Tahoma"/>
                <a:cs typeface="Tahoma"/>
              </a:rPr>
              <a:t>what</a:t>
            </a:r>
            <a:r>
              <a:rPr kumimoji="0" sz="1400" b="1" i="0" u="none" strike="noStrike" kern="0" cap="none" spc="-90" normalizeH="0" baseline="0" noProof="0" dirty="0">
                <a:ln>
                  <a:noFill/>
                </a:ln>
                <a:solidFill>
                  <a:srgbClr val="282B6E"/>
                </a:solidFill>
                <a:effectLst/>
                <a:uLnTx/>
                <a:uFillTx/>
                <a:latin typeface="Tahoma"/>
                <a:cs typeface="Tahoma"/>
              </a:rPr>
              <a:t> </a:t>
            </a:r>
            <a:r>
              <a:rPr kumimoji="0" sz="1400" b="1" i="0" u="none" strike="noStrike" kern="0" cap="none" spc="-55" normalizeH="0" baseline="0" noProof="0" dirty="0">
                <a:ln>
                  <a:noFill/>
                </a:ln>
                <a:solidFill>
                  <a:srgbClr val="282B6E"/>
                </a:solidFill>
                <a:effectLst/>
                <a:uLnTx/>
                <a:uFillTx/>
                <a:latin typeface="Tahoma"/>
                <a:cs typeface="Tahoma"/>
              </a:rPr>
              <a:t>helps</a:t>
            </a:r>
            <a:r>
              <a:rPr kumimoji="0" sz="1400" b="1" i="0" u="none" strike="noStrike" kern="0" cap="none" spc="-105" normalizeH="0" baseline="0" noProof="0" dirty="0">
                <a:ln>
                  <a:noFill/>
                </a:ln>
                <a:solidFill>
                  <a:srgbClr val="282B6E"/>
                </a:solidFill>
                <a:effectLst/>
                <a:uLnTx/>
                <a:uFillTx/>
                <a:latin typeface="Tahoma"/>
                <a:cs typeface="Tahoma"/>
              </a:rPr>
              <a:t> </a:t>
            </a:r>
            <a:r>
              <a:rPr kumimoji="0" sz="1400" b="1" i="0" u="none" strike="noStrike" kern="0" cap="none" spc="-75" normalizeH="0" baseline="0" noProof="0" dirty="0">
                <a:ln>
                  <a:noFill/>
                </a:ln>
                <a:solidFill>
                  <a:srgbClr val="282B6E"/>
                </a:solidFill>
                <a:effectLst/>
                <a:uLnTx/>
                <a:uFillTx/>
                <a:latin typeface="Tahoma"/>
                <a:cs typeface="Tahoma"/>
              </a:rPr>
              <a:t>patients</a:t>
            </a:r>
            <a:r>
              <a:rPr kumimoji="0" sz="1400" b="1" i="0" u="none" strike="noStrike" kern="0" cap="none" spc="-114" normalizeH="0" baseline="0" noProof="0" dirty="0">
                <a:ln>
                  <a:noFill/>
                </a:ln>
                <a:solidFill>
                  <a:srgbClr val="282B6E"/>
                </a:solidFill>
                <a:effectLst/>
                <a:uLnTx/>
                <a:uFillTx/>
                <a:latin typeface="Tahoma"/>
                <a:cs typeface="Tahoma"/>
              </a:rPr>
              <a:t> </a:t>
            </a:r>
            <a:r>
              <a:rPr kumimoji="0" sz="1400" b="1" i="0" u="none" strike="noStrike" kern="0" cap="none" spc="-100" normalizeH="0" baseline="0" noProof="0" dirty="0">
                <a:ln>
                  <a:noFill/>
                </a:ln>
                <a:solidFill>
                  <a:srgbClr val="282B6E"/>
                </a:solidFill>
                <a:effectLst/>
                <a:uLnTx/>
                <a:uFillTx/>
                <a:latin typeface="Tahoma"/>
                <a:cs typeface="Tahoma"/>
              </a:rPr>
              <a:t>show</a:t>
            </a:r>
            <a:r>
              <a:rPr kumimoji="0" sz="1400" b="1" i="0" u="none" strike="noStrike" kern="0" cap="none" spc="-85" normalizeH="0" baseline="0" noProof="0" dirty="0">
                <a:ln>
                  <a:noFill/>
                </a:ln>
                <a:solidFill>
                  <a:srgbClr val="282B6E"/>
                </a:solidFill>
                <a:effectLst/>
                <a:uLnTx/>
                <a:uFillTx/>
                <a:latin typeface="Tahoma"/>
                <a:cs typeface="Tahoma"/>
              </a:rPr>
              <a:t> </a:t>
            </a:r>
            <a:r>
              <a:rPr kumimoji="0" sz="1400" b="1" i="0" u="none" strike="noStrike" kern="0" cap="none" spc="-65" normalizeH="0" baseline="0" noProof="0" dirty="0">
                <a:ln>
                  <a:noFill/>
                </a:ln>
                <a:solidFill>
                  <a:srgbClr val="282B6E"/>
                </a:solidFill>
                <a:effectLst/>
                <a:uLnTx/>
                <a:uFillTx/>
                <a:latin typeface="Tahoma"/>
                <a:cs typeface="Tahoma"/>
              </a:rPr>
              <a:t>up</a:t>
            </a:r>
            <a:r>
              <a:rPr kumimoji="0" sz="1400" b="0" i="0" u="none" strike="noStrike" kern="0" cap="none" spc="-65" normalizeH="0" baseline="0" noProof="0" dirty="0">
                <a:ln>
                  <a:noFill/>
                </a:ln>
                <a:solidFill>
                  <a:srgbClr val="282B6E"/>
                </a:solidFill>
                <a:effectLst/>
                <a:uLnTx/>
                <a:uFillTx/>
                <a:latin typeface="Tahoma"/>
                <a:cs typeface="Tahoma"/>
              </a:rPr>
              <a:t>,</a:t>
            </a:r>
            <a:r>
              <a:rPr kumimoji="0" sz="1400" b="0" i="0" u="none" strike="noStrike" kern="0" cap="none" spc="-13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embedding patient</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voice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into</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20" normalizeH="0" baseline="0" noProof="0" dirty="0">
                <a:ln>
                  <a:noFill/>
                </a:ln>
                <a:solidFill>
                  <a:srgbClr val="282B6E"/>
                </a:solidFill>
                <a:effectLst/>
                <a:uLnTx/>
                <a:uFillTx/>
                <a:latin typeface="Tahoma"/>
                <a:cs typeface="Tahoma"/>
              </a:rPr>
              <a:t>routine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20" normalizeH="0" baseline="0" noProof="0" dirty="0">
                <a:ln>
                  <a:noFill/>
                </a:ln>
                <a:solidFill>
                  <a:srgbClr val="282B6E"/>
                </a:solidFill>
                <a:effectLst/>
                <a:uLnTx/>
                <a:uFillTx/>
                <a:latin typeface="Tahoma"/>
                <a:cs typeface="Tahoma"/>
              </a:rPr>
              <a:t>workflows</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improve</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appointment</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attendance</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8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retention.</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0" lvl="0" indent="0" defTabSz="914400" eaLnBrk="1" fontAlgn="auto" latinLnBrk="0" hangingPunct="1">
              <a:lnSpc>
                <a:spcPct val="100000"/>
              </a:lnSpc>
              <a:spcBef>
                <a:spcPts val="1680"/>
              </a:spcBef>
              <a:spcAft>
                <a:spcPts val="0"/>
              </a:spcAft>
              <a:buClrTx/>
              <a:buSzTx/>
              <a:buFontTx/>
              <a:buNone/>
              <a:tabLst/>
              <a:defRPr/>
            </a:pPr>
            <a:r>
              <a:rPr kumimoji="0" sz="1400" b="1" i="0" u="none" strike="noStrike" kern="0" cap="none" spc="-20" normalizeH="0" baseline="0" noProof="0" dirty="0">
                <a:ln>
                  <a:noFill/>
                </a:ln>
                <a:solidFill>
                  <a:srgbClr val="282B6E"/>
                </a:solidFill>
                <a:effectLst/>
                <a:uLnTx/>
                <a:uFillTx/>
                <a:latin typeface="Tahoma"/>
                <a:cs typeface="Tahoma"/>
              </a:rPr>
              <a:t>Goal</a:t>
            </a:r>
            <a:endParaRPr kumimoji="0" sz="1400" b="0" i="0" u="none" strike="noStrike" kern="0" cap="none" spc="0" normalizeH="0" baseline="0" noProof="0">
              <a:ln>
                <a:noFill/>
              </a:ln>
              <a:solidFill>
                <a:sysClr val="windowText" lastClr="000000"/>
              </a:solidFill>
              <a:effectLst/>
              <a:uLnTx/>
              <a:uFillTx/>
              <a:latin typeface="Tahoma"/>
              <a:cs typeface="Tahoma"/>
            </a:endParaRPr>
          </a:p>
          <a:p>
            <a:pPr marL="12700" marR="71120" lvl="0" indent="0" defTabSz="914400" eaLnBrk="1" fontAlgn="auto" latinLnBrk="0" hangingPunct="1">
              <a:lnSpc>
                <a:spcPct val="100000"/>
              </a:lnSpc>
              <a:spcBef>
                <a:spcPts val="0"/>
              </a:spcBef>
              <a:spcAft>
                <a:spcPts val="0"/>
              </a:spcAft>
              <a:buClrTx/>
              <a:buSzTx/>
              <a:buFontTx/>
              <a:buNone/>
              <a:tabLst/>
              <a:defRPr/>
            </a:pPr>
            <a:r>
              <a:rPr kumimoji="0" sz="1400" b="0" i="0" u="none" strike="noStrike" kern="0" cap="none" spc="-55" normalizeH="0" baseline="0" noProof="0" dirty="0">
                <a:ln>
                  <a:noFill/>
                </a:ln>
                <a:solidFill>
                  <a:srgbClr val="282B6E"/>
                </a:solidFill>
                <a:effectLst/>
                <a:uLnTx/>
                <a:uFillTx/>
                <a:latin typeface="Tahoma"/>
                <a:cs typeface="Tahoma"/>
              </a:rPr>
              <a:t>Integrate</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patient</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voice</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into</a:t>
            </a:r>
            <a:r>
              <a:rPr kumimoji="0" sz="1400" b="0" i="0" u="none" strike="noStrike" kern="0" cap="none" spc="-114"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routine</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55" normalizeH="0" baseline="0" noProof="0" dirty="0">
                <a:ln>
                  <a:noFill/>
                </a:ln>
                <a:solidFill>
                  <a:srgbClr val="282B6E"/>
                </a:solidFill>
                <a:effectLst/>
                <a:uLnTx/>
                <a:uFillTx/>
                <a:latin typeface="Tahoma"/>
                <a:cs typeface="Tahoma"/>
              </a:rPr>
              <a:t>HIV</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10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to</a:t>
            </a:r>
            <a:r>
              <a:rPr kumimoji="0" sz="1400" b="0" i="0" u="none" strike="noStrike" kern="0" cap="none" spc="-130" normalizeH="0" baseline="0" noProof="0" dirty="0">
                <a:ln>
                  <a:noFill/>
                </a:ln>
                <a:solidFill>
                  <a:srgbClr val="282B6E"/>
                </a:solidFill>
                <a:effectLst/>
                <a:uLnTx/>
                <a:uFillTx/>
                <a:latin typeface="Tahoma"/>
                <a:cs typeface="Tahoma"/>
              </a:rPr>
              <a:t> </a:t>
            </a:r>
            <a:r>
              <a:rPr kumimoji="0" sz="1400" b="0" i="0" u="none" strike="noStrike" kern="0" cap="none" spc="-25" normalizeH="0" baseline="0" noProof="0" dirty="0">
                <a:ln>
                  <a:noFill/>
                </a:ln>
                <a:solidFill>
                  <a:srgbClr val="282B6E"/>
                </a:solidFill>
                <a:effectLst/>
                <a:uLnTx/>
                <a:uFillTx/>
                <a:latin typeface="Tahoma"/>
                <a:cs typeface="Tahoma"/>
              </a:rPr>
              <a:t>strengthen</a:t>
            </a:r>
            <a:r>
              <a:rPr kumimoji="0" sz="1400" b="0" i="0" u="none" strike="noStrike" kern="0" cap="none" spc="-145" normalizeH="0" baseline="0" noProof="0" dirty="0">
                <a:ln>
                  <a:noFill/>
                </a:ln>
                <a:solidFill>
                  <a:srgbClr val="282B6E"/>
                </a:solidFill>
                <a:effectLst/>
                <a:uLnTx/>
                <a:uFillTx/>
                <a:latin typeface="Tahoma"/>
                <a:cs typeface="Tahoma"/>
              </a:rPr>
              <a:t> </a:t>
            </a:r>
            <a:r>
              <a:rPr kumimoji="0" sz="1400" b="0" i="0" u="none" strike="noStrike" kern="0" cap="none" spc="-20" normalizeH="0" baseline="0" noProof="0" dirty="0">
                <a:ln>
                  <a:noFill/>
                </a:ln>
                <a:solidFill>
                  <a:srgbClr val="282B6E"/>
                </a:solidFill>
                <a:effectLst/>
                <a:uLnTx/>
                <a:uFillTx/>
                <a:latin typeface="Tahoma"/>
                <a:cs typeface="Tahoma"/>
              </a:rPr>
              <a:t>retention</a:t>
            </a:r>
            <a:r>
              <a:rPr kumimoji="0" sz="1400" b="0" i="0" u="none" strike="noStrike" kern="0" cap="none" spc="-14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in</a:t>
            </a:r>
            <a:r>
              <a:rPr kumimoji="0" sz="1400" b="0" i="0" u="none" strike="noStrike" kern="0" cap="none" spc="-110" normalizeH="0" baseline="0" noProof="0" dirty="0">
                <a:ln>
                  <a:noFill/>
                </a:ln>
                <a:solidFill>
                  <a:srgbClr val="282B6E"/>
                </a:solidFill>
                <a:effectLst/>
                <a:uLnTx/>
                <a:uFillTx/>
                <a:latin typeface="Tahoma"/>
                <a:cs typeface="Tahoma"/>
              </a:rPr>
              <a:t> </a:t>
            </a:r>
            <a:r>
              <a:rPr kumimoji="0" sz="1400" b="0" i="0" u="none" strike="noStrike" kern="0" cap="none" spc="0" normalizeH="0" baseline="0" noProof="0" dirty="0">
                <a:ln>
                  <a:noFill/>
                </a:ln>
                <a:solidFill>
                  <a:srgbClr val="282B6E"/>
                </a:solidFill>
                <a:effectLst/>
                <a:uLnTx/>
                <a:uFillTx/>
                <a:latin typeface="Tahoma"/>
                <a:cs typeface="Tahoma"/>
              </a:rPr>
              <a:t>care</a:t>
            </a:r>
            <a:r>
              <a:rPr kumimoji="0" sz="1400" b="0" i="0" u="none" strike="noStrike" kern="0" cap="none" spc="-120"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and</a:t>
            </a:r>
            <a:r>
              <a:rPr kumimoji="0" sz="1400" b="0" i="0" u="none" strike="noStrike" kern="0" cap="none" spc="-105" normalizeH="0" baseline="0" noProof="0" dirty="0">
                <a:ln>
                  <a:noFill/>
                </a:ln>
                <a:solidFill>
                  <a:srgbClr val="282B6E"/>
                </a:solidFill>
                <a:effectLst/>
                <a:uLnTx/>
                <a:uFillTx/>
                <a:latin typeface="Tahoma"/>
                <a:cs typeface="Tahoma"/>
              </a:rPr>
              <a:t> </a:t>
            </a:r>
            <a:r>
              <a:rPr kumimoji="0" sz="1400" b="0" i="0" u="none" strike="noStrike" kern="0" cap="none" spc="-10" normalizeH="0" baseline="0" noProof="0" dirty="0">
                <a:ln>
                  <a:noFill/>
                </a:ln>
                <a:solidFill>
                  <a:srgbClr val="282B6E"/>
                </a:solidFill>
                <a:effectLst/>
                <a:uLnTx/>
                <a:uFillTx/>
                <a:latin typeface="Tahoma"/>
                <a:cs typeface="Tahoma"/>
              </a:rPr>
              <a:t>sustained engagement.</a:t>
            </a:r>
            <a:endParaRPr kumimoji="0" sz="1400" b="0" i="0" u="none" strike="noStrike" kern="0" cap="none" spc="0" normalizeH="0" baseline="0" noProof="0">
              <a:ln>
                <a:noFill/>
              </a:ln>
              <a:solidFill>
                <a:sysClr val="windowText" lastClr="000000"/>
              </a:solidFill>
              <a:effectLst/>
              <a:uLnTx/>
              <a:uFillTx/>
              <a:latin typeface="Tahoma"/>
              <a:cs typeface="Tahoma"/>
            </a:endParaRPr>
          </a:p>
        </p:txBody>
      </p:sp>
      <p:sp>
        <p:nvSpPr>
          <p:cNvPr id="8" name="object 8"/>
          <p:cNvSpPr txBox="1">
            <a:spLocks noGrp="1"/>
          </p:cNvSpPr>
          <p:nvPr>
            <p:ph type="sldNum" sz="quarter" idx="7"/>
          </p:nvPr>
        </p:nvSpPr>
        <p:spPr>
          <a:prstGeom prst="rect">
            <a:avLst/>
          </a:prstGeom>
        </p:spPr>
        <p:txBody>
          <a:bodyPr vert="horz" wrap="square" lIns="0" tIns="27305" rIns="0" bIns="0" rtlCol="0">
            <a:spAutoFit/>
          </a:bodyPr>
          <a:lstStyle/>
          <a:p>
            <a:pPr marL="38100" marR="0" lvl="0" indent="0" defTabSz="914400" eaLnBrk="1" fontAlgn="auto" latinLnBrk="0" hangingPunct="1">
              <a:lnSpc>
                <a:spcPct val="100000"/>
              </a:lnSpc>
              <a:spcBef>
                <a:spcPts val="215"/>
              </a:spcBef>
              <a:spcAft>
                <a:spcPts val="0"/>
              </a:spcAft>
              <a:buClrTx/>
              <a:buSzTx/>
              <a:buFontTx/>
              <a:buNone/>
              <a:tabLst/>
              <a:defRPr/>
            </a:pPr>
            <a:fld id="{81D60167-4931-47E6-BA6A-407CBD079E47}" type="slidenum">
              <a:rPr kumimoji="0" sz="1000" b="0" i="0" u="none" strike="noStrike" kern="0" cap="none" spc="-305" normalizeH="0" baseline="0" noProof="0" dirty="0">
                <a:ln>
                  <a:noFill/>
                </a:ln>
                <a:solidFill>
                  <a:srgbClr val="888888"/>
                </a:solidFill>
                <a:effectLst/>
                <a:uLnTx/>
                <a:uFillTx/>
                <a:latin typeface="Arial Black"/>
              </a:rPr>
              <a:pPr marL="38100" marR="0" lvl="0" indent="0" defTabSz="914400" eaLnBrk="1" fontAlgn="auto" latinLnBrk="0" hangingPunct="1">
                <a:lnSpc>
                  <a:spcPct val="100000"/>
                </a:lnSpc>
                <a:spcBef>
                  <a:spcPts val="215"/>
                </a:spcBef>
                <a:spcAft>
                  <a:spcPts val="0"/>
                </a:spcAft>
                <a:buClrTx/>
                <a:buSzTx/>
                <a:buFontTx/>
                <a:buNone/>
                <a:tabLst/>
                <a:defRPr/>
              </a:pPr>
              <a:t>109</a:t>
            </a:fld>
            <a:endParaRPr kumimoji="0" sz="1000" b="0" i="0" u="none" strike="noStrike" kern="0" cap="none" spc="-305" normalizeH="0" baseline="0" noProof="0" dirty="0">
              <a:ln>
                <a:noFill/>
              </a:ln>
              <a:solidFill>
                <a:srgbClr val="888888"/>
              </a:solidFill>
              <a:effectLst/>
              <a:uLnTx/>
              <a:uFillTx/>
              <a:latin typeface="Arial Black"/>
            </a:endParaRPr>
          </a:p>
        </p:txBody>
      </p:sp>
      <p:sp>
        <p:nvSpPr>
          <p:cNvPr id="9" name="object 9"/>
          <p:cNvSpPr txBox="1">
            <a:spLocks noGrp="1"/>
          </p:cNvSpPr>
          <p:nvPr>
            <p:ph type="ftr" sz="quarter" idx="5"/>
          </p:nvPr>
        </p:nvSpPr>
        <p:spPr>
          <a:prstGeom prst="rect">
            <a:avLst/>
          </a:prstGeom>
        </p:spPr>
        <p:txBody>
          <a:bodyPr vert="horz" wrap="square" lIns="0" tIns="0" rIns="0" bIns="0" rtlCol="0">
            <a:spAutoFit/>
          </a:bodyPr>
          <a:lstStyle/>
          <a:p>
            <a:pPr marL="12700" marR="0" lvl="0" indent="0" defTabSz="914400" eaLnBrk="1" fontAlgn="auto" latinLnBrk="0" hangingPunct="1">
              <a:lnSpc>
                <a:spcPts val="955"/>
              </a:lnSpc>
              <a:spcBef>
                <a:spcPts val="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p>
        </p:txBody>
      </p:sp>
      <p:sp>
        <p:nvSpPr>
          <p:cNvPr id="10" name="object 10"/>
          <p:cNvSpPr txBox="1">
            <a:spLocks noGrp="1"/>
          </p:cNvSpPr>
          <p:nvPr>
            <p:ph type="dt" sz="half" idx="6"/>
          </p:nvPr>
        </p:nvSpPr>
        <p:spPr>
          <a:prstGeom prst="rect">
            <a:avLst/>
          </a:prstGeom>
        </p:spPr>
        <p:txBody>
          <a:bodyPr vert="horz" wrap="square" lIns="0" tIns="0" rIns="0" bIns="0" rtlCol="0">
            <a:spAutoFit/>
          </a:bodyPr>
          <a:lstStyle/>
          <a:p>
            <a:pPr marL="12700" marR="0" lvl="0" indent="0" defTabSz="914400" eaLnBrk="1" fontAlgn="auto" latinLnBrk="0" hangingPunct="1">
              <a:lnSpc>
                <a:spcPts val="865"/>
              </a:lnSpc>
              <a:spcBef>
                <a:spcPts val="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p>
        </p:txBody>
      </p:sp>
    </p:spTree>
    <p:extLst>
      <p:ext uri="{BB962C8B-B14F-4D97-AF65-F5344CB8AC3E}">
        <p14:creationId xmlns:p14="http://schemas.microsoft.com/office/powerpoint/2010/main" val="270757158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5DA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nvGrpSpPr>
          <p:cNvPr id="3" name="object 3"/>
          <p:cNvGrpSpPr/>
          <p:nvPr/>
        </p:nvGrpSpPr>
        <p:grpSpPr>
          <a:xfrm>
            <a:off x="49441" y="0"/>
            <a:ext cx="12143105" cy="6858000"/>
            <a:chOff x="49441" y="0"/>
            <a:chExt cx="12143105" cy="6858000"/>
          </a:xfrm>
        </p:grpSpPr>
        <p:pic>
          <p:nvPicPr>
            <p:cNvPr id="4" name="object 4"/>
            <p:cNvPicPr/>
            <p:nvPr/>
          </p:nvPicPr>
          <p:blipFill>
            <a:blip r:embed="rId2" cstate="print"/>
            <a:stretch>
              <a:fillRect/>
            </a:stretch>
          </p:blipFill>
          <p:spPr>
            <a:xfrm>
              <a:off x="2437805" y="0"/>
              <a:ext cx="9754207" cy="6858000"/>
            </a:xfrm>
            <a:prstGeom prst="rect">
              <a:avLst/>
            </a:prstGeom>
          </p:spPr>
        </p:pic>
        <p:pic>
          <p:nvPicPr>
            <p:cNvPr id="5" name="object 5"/>
            <p:cNvPicPr/>
            <p:nvPr/>
          </p:nvPicPr>
          <p:blipFill>
            <a:blip r:embed="rId3" cstate="print"/>
            <a:stretch>
              <a:fillRect/>
            </a:stretch>
          </p:blipFill>
          <p:spPr>
            <a:xfrm>
              <a:off x="49441" y="0"/>
              <a:ext cx="12142571" cy="6857998"/>
            </a:xfrm>
            <a:prstGeom prst="rect">
              <a:avLst/>
            </a:prstGeom>
          </p:spPr>
        </p:pic>
      </p:grpSp>
      <p:sp>
        <p:nvSpPr>
          <p:cNvPr id="6" name="object 6"/>
          <p:cNvSpPr txBox="1">
            <a:spLocks noGrp="1"/>
          </p:cNvSpPr>
          <p:nvPr>
            <p:ph type="title"/>
          </p:nvPr>
        </p:nvSpPr>
        <p:spPr>
          <a:prstGeom prst="rect">
            <a:avLst/>
          </a:prstGeom>
        </p:spPr>
        <p:txBody>
          <a:bodyPr vert="horz" wrap="square" lIns="0" tIns="236855" rIns="0" bIns="0" rtlCol="0">
            <a:spAutoFit/>
          </a:bodyPr>
          <a:lstStyle/>
          <a:p>
            <a:pPr marL="12700">
              <a:lnSpc>
                <a:spcPct val="100000"/>
              </a:lnSpc>
              <a:spcBef>
                <a:spcPts val="95"/>
              </a:spcBef>
            </a:pPr>
            <a:r>
              <a:rPr spc="135" dirty="0"/>
              <a:t>NEW</a:t>
            </a:r>
            <a:r>
              <a:rPr spc="-170" dirty="0"/>
              <a:t> </a:t>
            </a:r>
            <a:r>
              <a:rPr spc="-10" dirty="0"/>
              <a:t>UPDATES</a:t>
            </a:r>
          </a:p>
        </p:txBody>
      </p:sp>
      <p:grpSp>
        <p:nvGrpSpPr>
          <p:cNvPr id="7" name="object 7"/>
          <p:cNvGrpSpPr/>
          <p:nvPr/>
        </p:nvGrpSpPr>
        <p:grpSpPr>
          <a:xfrm>
            <a:off x="2324100" y="824471"/>
            <a:ext cx="9293225" cy="4145915"/>
            <a:chOff x="2324100" y="824471"/>
            <a:chExt cx="9293225" cy="4145915"/>
          </a:xfrm>
        </p:grpSpPr>
        <p:pic>
          <p:nvPicPr>
            <p:cNvPr id="8" name="object 8"/>
            <p:cNvPicPr/>
            <p:nvPr/>
          </p:nvPicPr>
          <p:blipFill>
            <a:blip r:embed="rId4" cstate="print"/>
            <a:stretch>
              <a:fillRect/>
            </a:stretch>
          </p:blipFill>
          <p:spPr>
            <a:xfrm>
              <a:off x="2564295" y="824471"/>
              <a:ext cx="9052547" cy="46697"/>
            </a:xfrm>
            <a:prstGeom prst="rect">
              <a:avLst/>
            </a:prstGeom>
          </p:spPr>
        </p:pic>
        <p:pic>
          <p:nvPicPr>
            <p:cNvPr id="9" name="object 9"/>
            <p:cNvPicPr/>
            <p:nvPr/>
          </p:nvPicPr>
          <p:blipFill>
            <a:blip r:embed="rId5" cstate="print"/>
            <a:stretch>
              <a:fillRect/>
            </a:stretch>
          </p:blipFill>
          <p:spPr>
            <a:xfrm>
              <a:off x="2324100" y="1345691"/>
              <a:ext cx="6440423" cy="3624071"/>
            </a:xfrm>
            <a:prstGeom prst="rect">
              <a:avLst/>
            </a:prstGeom>
          </p:spPr>
        </p:pic>
      </p:grpSp>
      <p:sp>
        <p:nvSpPr>
          <p:cNvPr id="10" name="object 10"/>
          <p:cNvSpPr txBox="1"/>
          <p:nvPr/>
        </p:nvSpPr>
        <p:spPr>
          <a:xfrm>
            <a:off x="2404449" y="5115637"/>
            <a:ext cx="6688455" cy="75692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600" b="1" i="0" u="none" strike="noStrike" kern="0" cap="none" spc="-10" normalizeH="0" baseline="0" noProof="0" dirty="0">
                <a:ln>
                  <a:noFill/>
                </a:ln>
                <a:solidFill>
                  <a:srgbClr val="FFFFFF"/>
                </a:solidFill>
                <a:effectLst/>
                <a:uLnTx/>
                <a:uFillTx/>
                <a:latin typeface="Calibri"/>
                <a:cs typeface="Calibri"/>
              </a:rPr>
              <a:t>Outpatient</a:t>
            </a:r>
            <a:r>
              <a:rPr kumimoji="0" sz="1600" b="1" i="0" u="none" strike="noStrike" kern="0" cap="none" spc="-40"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Health</a:t>
            </a:r>
            <a:r>
              <a:rPr kumimoji="0" sz="1600" b="1" i="0" u="none" strike="noStrike" kern="0" cap="none" spc="-55"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Center</a:t>
            </a:r>
            <a:r>
              <a:rPr kumimoji="0" sz="1600" b="1" i="0" u="none" strike="noStrike" kern="0" cap="none" spc="-30"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(OPHC)</a:t>
            </a:r>
            <a:r>
              <a:rPr kumimoji="0" sz="1600" b="1" i="0" u="none" strike="noStrike" kern="0" cap="none" spc="-20"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Opening</a:t>
            </a:r>
            <a:r>
              <a:rPr kumimoji="0" sz="1600" b="1" i="0" u="none" strike="noStrike" kern="0" cap="none" spc="-15"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a:t>
            </a:r>
            <a:r>
              <a:rPr kumimoji="0" sz="1600" b="1" i="0" u="none" strike="noStrike" kern="0" cap="none" spc="-40" normalizeH="0" baseline="0" noProof="0" dirty="0">
                <a:ln>
                  <a:noFill/>
                </a:ln>
                <a:solidFill>
                  <a:srgbClr val="FFFFFF"/>
                </a:solidFill>
                <a:effectLst/>
                <a:uLnTx/>
                <a:uFillTx/>
                <a:latin typeface="Calibri"/>
                <a:cs typeface="Calibri"/>
              </a:rPr>
              <a:t> </a:t>
            </a:r>
            <a:r>
              <a:rPr kumimoji="0" sz="1600" b="1" i="0" u="none" strike="noStrike" kern="0" cap="none" spc="0" normalizeH="0" baseline="0" noProof="0" dirty="0">
                <a:ln>
                  <a:noFill/>
                </a:ln>
                <a:solidFill>
                  <a:srgbClr val="FFFFFF"/>
                </a:solidFill>
                <a:effectLst/>
                <a:uLnTx/>
                <a:uFillTx/>
                <a:latin typeface="Calibri"/>
                <a:cs typeface="Calibri"/>
              </a:rPr>
              <a:t>June</a:t>
            </a:r>
            <a:r>
              <a:rPr kumimoji="0" sz="1600" b="1" i="0" u="none" strike="noStrike" kern="0" cap="none" spc="-35" normalizeH="0" baseline="0" noProof="0" dirty="0">
                <a:ln>
                  <a:noFill/>
                </a:ln>
                <a:solidFill>
                  <a:srgbClr val="FFFFFF"/>
                </a:solidFill>
                <a:effectLst/>
                <a:uLnTx/>
                <a:uFillTx/>
                <a:latin typeface="Calibri"/>
                <a:cs typeface="Calibri"/>
              </a:rPr>
              <a:t> </a:t>
            </a:r>
            <a:r>
              <a:rPr kumimoji="0" sz="1600" b="1" i="0" u="none" strike="noStrike" kern="0" cap="none" spc="-25" normalizeH="0" baseline="0" noProof="0" dirty="0">
                <a:ln>
                  <a:noFill/>
                </a:ln>
                <a:solidFill>
                  <a:srgbClr val="FFFFFF"/>
                </a:solidFill>
                <a:effectLst/>
                <a:uLnTx/>
                <a:uFillTx/>
                <a:latin typeface="Calibri"/>
                <a:cs typeface="Calibri"/>
              </a:rPr>
              <a:t>1st</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600" b="0" i="0" u="none" strike="noStrike" kern="0" cap="none" spc="-10" normalizeH="0" baseline="0" noProof="0" dirty="0">
                <a:ln>
                  <a:noFill/>
                </a:ln>
                <a:solidFill>
                  <a:srgbClr val="FFFFFF"/>
                </a:solidFill>
                <a:effectLst/>
                <a:uLnTx/>
                <a:uFillTx/>
                <a:latin typeface="Calibri"/>
                <a:cs typeface="Calibri"/>
              </a:rPr>
              <a:t>Infectious</a:t>
            </a:r>
            <a:r>
              <a:rPr kumimoji="0" sz="1600" b="0" i="0" u="none" strike="noStrike" kern="0" cap="none" spc="-4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Disease</a:t>
            </a:r>
            <a:r>
              <a:rPr kumimoji="0" sz="1600" b="0" i="0" u="none" strike="noStrike" kern="0" cap="none" spc="-25"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a:t>
            </a:r>
            <a:r>
              <a:rPr kumimoji="0" sz="1600" b="0" i="0" u="none" strike="noStrike" kern="0" cap="none" spc="-35"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HIV</a:t>
            </a:r>
            <a:r>
              <a:rPr kumimoji="0" sz="1600" b="0" i="0" u="none" strike="noStrike" kern="0" cap="none" spc="-25"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Clinic</a:t>
            </a:r>
            <a:r>
              <a:rPr kumimoji="0" sz="1600" b="0" i="0" u="none" strike="noStrike" kern="0" cap="none" spc="-5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relocating</a:t>
            </a:r>
            <a:r>
              <a:rPr kumimoji="0" sz="1600" b="0" i="0" u="none" strike="noStrike" kern="0" cap="none" spc="-3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to</a:t>
            </a:r>
            <a:r>
              <a:rPr kumimoji="0" sz="1600" b="0" i="0" u="none" strike="noStrike" kern="0" cap="none" spc="-3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the</a:t>
            </a:r>
            <a:r>
              <a:rPr kumimoji="0" sz="1600" b="0" i="0" u="none" strike="noStrike" kern="0" cap="none" spc="-2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new</a:t>
            </a:r>
            <a:r>
              <a:rPr kumimoji="0" sz="1600" b="0" i="0" u="none" strike="noStrike" kern="0" cap="none" spc="-5"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Outpatient</a:t>
            </a:r>
            <a:r>
              <a:rPr kumimoji="0" sz="1600" b="0" i="0" u="none" strike="noStrike" kern="0" cap="none" spc="-5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Health</a:t>
            </a:r>
            <a:r>
              <a:rPr kumimoji="0" sz="1600" b="0" i="0" u="none" strike="noStrike" kern="0" cap="none" spc="-30" normalizeH="0" baseline="0" noProof="0" dirty="0">
                <a:ln>
                  <a:noFill/>
                </a:ln>
                <a:solidFill>
                  <a:srgbClr val="FFFFFF"/>
                </a:solidFill>
                <a:effectLst/>
                <a:uLnTx/>
                <a:uFillTx/>
                <a:latin typeface="Calibri"/>
                <a:cs typeface="Calibri"/>
              </a:rPr>
              <a:t> </a:t>
            </a:r>
            <a:r>
              <a:rPr kumimoji="0" sz="1600" b="0" i="0" u="none" strike="noStrike" kern="0" cap="none" spc="-10" normalizeH="0" baseline="0" noProof="0" dirty="0">
                <a:ln>
                  <a:noFill/>
                </a:ln>
                <a:solidFill>
                  <a:srgbClr val="FFFFFF"/>
                </a:solidFill>
                <a:effectLst/>
                <a:uLnTx/>
                <a:uFillTx/>
                <a:latin typeface="Calibri"/>
                <a:cs typeface="Calibri"/>
              </a:rPr>
              <a:t>Center</a:t>
            </a:r>
            <a:endParaRPr kumimoji="0" sz="1600" b="0" i="0" u="none" strike="noStrike" kern="0" cap="none" spc="0" normalizeH="0" baseline="0" noProof="0">
              <a:ln>
                <a:noFill/>
              </a:ln>
              <a:solidFill>
                <a:sysClr val="windowText" lastClr="000000"/>
              </a:solidFill>
              <a:effectLst/>
              <a:uLnTx/>
              <a:uFillTx/>
              <a:latin typeface="Calibri"/>
              <a:cs typeface="Calibri"/>
            </a:endParaRPr>
          </a:p>
          <a:p>
            <a:pPr marL="299085" marR="0" lvl="0" indent="-286385" defTabSz="914400" eaLnBrk="1" fontAlgn="auto" latinLnBrk="0" hangingPunct="1">
              <a:lnSpc>
                <a:spcPct val="100000"/>
              </a:lnSpc>
              <a:spcBef>
                <a:spcPts val="0"/>
              </a:spcBef>
              <a:spcAft>
                <a:spcPts val="0"/>
              </a:spcAft>
              <a:buClrTx/>
              <a:buSzTx/>
              <a:buFont typeface="Arial MT"/>
              <a:buChar char="•"/>
              <a:tabLst>
                <a:tab pos="299085" algn="l"/>
              </a:tabLst>
              <a:defRPr/>
            </a:pPr>
            <a:r>
              <a:rPr kumimoji="0" sz="1600" b="0" i="0" u="none" strike="noStrike" kern="0" cap="none" spc="0" normalizeH="0" baseline="0" noProof="0" dirty="0">
                <a:ln>
                  <a:noFill/>
                </a:ln>
                <a:solidFill>
                  <a:srgbClr val="FFFFFF"/>
                </a:solidFill>
                <a:effectLst/>
                <a:uLnTx/>
                <a:uFillTx/>
                <a:latin typeface="Calibri"/>
                <a:cs typeface="Calibri"/>
              </a:rPr>
              <a:t>New</a:t>
            </a:r>
            <a:r>
              <a:rPr kumimoji="0" sz="1600" b="0" i="0" u="none" strike="noStrike" kern="0" cap="none" spc="-5"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facility</a:t>
            </a:r>
            <a:r>
              <a:rPr kumimoji="0" sz="1600" b="0" i="0" u="none" strike="noStrike" kern="0" cap="none" spc="-50" normalizeH="0" baseline="0" noProof="0" dirty="0">
                <a:ln>
                  <a:noFill/>
                </a:ln>
                <a:solidFill>
                  <a:srgbClr val="FFFFFF"/>
                </a:solidFill>
                <a:effectLst/>
                <a:uLnTx/>
                <a:uFillTx/>
                <a:latin typeface="Calibri"/>
                <a:cs typeface="Calibri"/>
              </a:rPr>
              <a:t> </a:t>
            </a:r>
            <a:r>
              <a:rPr kumimoji="0" sz="1600" b="0" i="0" u="none" strike="noStrike" kern="0" cap="none" spc="-10" normalizeH="0" baseline="0" noProof="0" dirty="0">
                <a:ln>
                  <a:noFill/>
                </a:ln>
                <a:solidFill>
                  <a:srgbClr val="FFFFFF"/>
                </a:solidFill>
                <a:effectLst/>
                <a:uLnTx/>
                <a:uFillTx/>
                <a:latin typeface="Calibri"/>
                <a:cs typeface="Calibri"/>
              </a:rPr>
              <a:t>features </a:t>
            </a:r>
            <a:r>
              <a:rPr kumimoji="0" sz="1600" b="0" i="0" u="none" strike="noStrike" kern="0" cap="none" spc="0" normalizeH="0" baseline="0" noProof="0" dirty="0">
                <a:ln>
                  <a:noFill/>
                </a:ln>
                <a:solidFill>
                  <a:srgbClr val="FFFFFF"/>
                </a:solidFill>
                <a:effectLst/>
                <a:uLnTx/>
                <a:uFillTx/>
                <a:latin typeface="Calibri"/>
                <a:cs typeface="Calibri"/>
              </a:rPr>
              <a:t>include</a:t>
            </a:r>
            <a:r>
              <a:rPr kumimoji="0" sz="1600" b="0" i="0" u="none" strike="noStrike" kern="0" cap="none" spc="-40" normalizeH="0" baseline="0" noProof="0" dirty="0">
                <a:ln>
                  <a:noFill/>
                </a:ln>
                <a:solidFill>
                  <a:srgbClr val="FFFFFF"/>
                </a:solidFill>
                <a:effectLst/>
                <a:uLnTx/>
                <a:uFillTx/>
                <a:latin typeface="Calibri"/>
                <a:cs typeface="Calibri"/>
              </a:rPr>
              <a:t> </a:t>
            </a:r>
            <a:r>
              <a:rPr kumimoji="0" sz="1600" b="0" i="0" u="none" strike="noStrike" kern="0" cap="none" spc="0" normalizeH="0" baseline="0" noProof="0" dirty="0">
                <a:ln>
                  <a:noFill/>
                </a:ln>
                <a:solidFill>
                  <a:srgbClr val="FFFFFF"/>
                </a:solidFill>
                <a:effectLst/>
                <a:uLnTx/>
                <a:uFillTx/>
                <a:latin typeface="Calibri"/>
                <a:cs typeface="Calibri"/>
              </a:rPr>
              <a:t>a</a:t>
            </a:r>
            <a:r>
              <a:rPr kumimoji="0" sz="1600" b="0" i="0" u="none" strike="noStrike" kern="0" cap="none" spc="-25" normalizeH="0" baseline="0" noProof="0" dirty="0">
                <a:ln>
                  <a:noFill/>
                </a:ln>
                <a:solidFill>
                  <a:srgbClr val="FFFFFF"/>
                </a:solidFill>
                <a:effectLst/>
                <a:uLnTx/>
                <a:uFillTx/>
                <a:latin typeface="Calibri"/>
                <a:cs typeface="Calibri"/>
              </a:rPr>
              <a:t> </a:t>
            </a:r>
            <a:r>
              <a:rPr kumimoji="0" sz="1600" b="0" i="0" u="none" strike="noStrike" kern="0" cap="none" spc="-20" normalizeH="0" baseline="0" noProof="0" dirty="0">
                <a:ln>
                  <a:noFill/>
                </a:ln>
                <a:solidFill>
                  <a:srgbClr val="FFFFFF"/>
                </a:solidFill>
                <a:effectLst/>
                <a:uLnTx/>
                <a:uFillTx/>
                <a:latin typeface="Calibri"/>
                <a:cs typeface="Calibri"/>
              </a:rPr>
              <a:t>24-</a:t>
            </a:r>
            <a:r>
              <a:rPr kumimoji="0" sz="1600" b="0" i="0" u="none" strike="noStrike" kern="0" cap="none" spc="0" normalizeH="0" baseline="0" noProof="0" dirty="0">
                <a:ln>
                  <a:noFill/>
                </a:ln>
                <a:solidFill>
                  <a:srgbClr val="FFFFFF"/>
                </a:solidFill>
                <a:effectLst/>
                <a:uLnTx/>
                <a:uFillTx/>
                <a:latin typeface="Calibri"/>
                <a:cs typeface="Calibri"/>
              </a:rPr>
              <a:t>hour</a:t>
            </a:r>
            <a:r>
              <a:rPr kumimoji="0" sz="1600" b="0" i="0" u="none" strike="noStrike" kern="0" cap="none" spc="-5" normalizeH="0" baseline="0" noProof="0" dirty="0">
                <a:ln>
                  <a:noFill/>
                </a:ln>
                <a:solidFill>
                  <a:srgbClr val="FFFFFF"/>
                </a:solidFill>
                <a:effectLst/>
                <a:uLnTx/>
                <a:uFillTx/>
                <a:latin typeface="Calibri"/>
                <a:cs typeface="Calibri"/>
              </a:rPr>
              <a:t> </a:t>
            </a:r>
            <a:r>
              <a:rPr kumimoji="0" sz="1600" b="0" i="0" u="none" strike="noStrike" kern="0" cap="none" spc="-10" normalizeH="0" baseline="0" noProof="0" dirty="0">
                <a:ln>
                  <a:noFill/>
                </a:ln>
                <a:solidFill>
                  <a:srgbClr val="FFFFFF"/>
                </a:solidFill>
                <a:effectLst/>
                <a:uLnTx/>
                <a:uFillTx/>
                <a:latin typeface="Calibri"/>
                <a:cs typeface="Calibri"/>
              </a:rPr>
              <a:t>drive-</a:t>
            </a:r>
            <a:r>
              <a:rPr kumimoji="0" sz="1600" b="0" i="0" u="none" strike="noStrike" kern="0" cap="none" spc="0" normalizeH="0" baseline="0" noProof="0" dirty="0">
                <a:ln>
                  <a:noFill/>
                </a:ln>
                <a:solidFill>
                  <a:srgbClr val="FFFFFF"/>
                </a:solidFill>
                <a:effectLst/>
                <a:uLnTx/>
                <a:uFillTx/>
                <a:latin typeface="Calibri"/>
                <a:cs typeface="Calibri"/>
              </a:rPr>
              <a:t>thru</a:t>
            </a:r>
            <a:r>
              <a:rPr kumimoji="0" sz="1600" b="0" i="0" u="none" strike="noStrike" kern="0" cap="none" spc="-10" normalizeH="0" baseline="0" noProof="0" dirty="0">
                <a:ln>
                  <a:noFill/>
                </a:ln>
                <a:solidFill>
                  <a:srgbClr val="FFFFFF"/>
                </a:solidFill>
                <a:effectLst/>
                <a:uLnTx/>
                <a:uFillTx/>
                <a:latin typeface="Calibri"/>
                <a:cs typeface="Calibri"/>
              </a:rPr>
              <a:t> pharmacy</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Tree>
    <p:extLst>
      <p:ext uri="{BB962C8B-B14F-4D97-AF65-F5344CB8AC3E}">
        <p14:creationId xmlns:p14="http://schemas.microsoft.com/office/powerpoint/2010/main" val="31226323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10046824" y="6333147"/>
              <a:ext cx="1600192" cy="365754"/>
            </a:xfrm>
            <a:prstGeom prst="rect">
              <a:avLst/>
            </a:prstGeom>
          </p:spPr>
        </p:pic>
        <p:pic>
          <p:nvPicPr>
            <p:cNvPr id="4" name="object 4"/>
            <p:cNvPicPr/>
            <p:nvPr/>
          </p:nvPicPr>
          <p:blipFill>
            <a:blip r:embed="rId3" cstate="print"/>
            <a:stretch>
              <a:fillRect/>
            </a:stretch>
          </p:blipFill>
          <p:spPr>
            <a:xfrm>
              <a:off x="0" y="0"/>
              <a:ext cx="12192000" cy="6858000"/>
            </a:xfrm>
            <a:prstGeom prst="rect">
              <a:avLst/>
            </a:prstGeom>
          </p:spPr>
        </p:pic>
      </p:grpSp>
      <p:sp>
        <p:nvSpPr>
          <p:cNvPr id="5" name="object 5"/>
          <p:cNvSpPr txBox="1"/>
          <p:nvPr/>
        </p:nvSpPr>
        <p:spPr>
          <a:xfrm>
            <a:off x="1141730" y="6438379"/>
            <a:ext cx="519430" cy="1625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10" normalizeH="0" baseline="0" noProof="0" dirty="0">
                <a:ln>
                  <a:noFill/>
                </a:ln>
                <a:solidFill>
                  <a:srgbClr val="888888"/>
                </a:solidFill>
                <a:effectLst/>
                <a:uLnTx/>
                <a:uFillTx/>
                <a:latin typeface="Calibri"/>
                <a:cs typeface="Calibri"/>
              </a:rPr>
              <a:t>3/30/2026</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p:nvPr/>
        </p:nvSpPr>
        <p:spPr>
          <a:xfrm>
            <a:off x="1804670" y="6446316"/>
            <a:ext cx="3519170" cy="14795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800" b="0" i="0" u="none" strike="noStrike" kern="0" cap="none" spc="-10" normalizeH="0" baseline="0" noProof="0" dirty="0">
                <a:ln>
                  <a:noFill/>
                </a:ln>
                <a:solidFill>
                  <a:srgbClr val="7E7E7E"/>
                </a:solidFill>
                <a:effectLst/>
                <a:uLnTx/>
                <a:uFillTx/>
                <a:latin typeface="Calibri"/>
                <a:cs typeface="Calibri"/>
              </a:rPr>
              <a:t>PROPRIETARY</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AND</a:t>
            </a:r>
            <a:r>
              <a:rPr kumimoji="0" sz="800" b="0" i="0" u="none" strike="noStrike" kern="0" cap="none" spc="10"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CONFIDENTIAL</a:t>
            </a:r>
            <a:r>
              <a:rPr kumimoji="0" sz="800" b="0" i="0" u="none" strike="noStrike" kern="0" cap="none" spc="0" normalizeH="0" baseline="0" noProof="0" dirty="0">
                <a:ln>
                  <a:noFill/>
                </a:ln>
                <a:solidFill>
                  <a:srgbClr val="7E7E7E"/>
                </a:solidFill>
                <a:effectLst/>
                <a:uLnTx/>
                <a:uFillTx/>
                <a:latin typeface="Calibri"/>
                <a:cs typeface="Calibri"/>
              </a:rPr>
              <a:t> |</a:t>
            </a:r>
            <a:r>
              <a:rPr kumimoji="0" sz="800" b="0" i="0" u="none" strike="noStrike" kern="0" cap="none" spc="20"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DO</a:t>
            </a:r>
            <a:r>
              <a:rPr kumimoji="0" sz="800" b="0" i="0" u="none" strike="noStrike" kern="0" cap="none" spc="2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NOT</a:t>
            </a:r>
            <a:r>
              <a:rPr kumimoji="0" sz="800" b="0" i="0" u="none" strike="noStrike" kern="0" cap="none" spc="3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DISTRIBUTE</a:t>
            </a:r>
            <a:r>
              <a:rPr kumimoji="0" sz="800" b="0" i="0" u="none" strike="noStrike" kern="0" cap="none" spc="-15" normalizeH="0" baseline="0" noProof="0" dirty="0">
                <a:ln>
                  <a:noFill/>
                </a:ln>
                <a:solidFill>
                  <a:srgbClr val="7E7E7E"/>
                </a:solidFill>
                <a:effectLst/>
                <a:uLnTx/>
                <a:uFillTx/>
                <a:latin typeface="Calibri"/>
                <a:cs typeface="Calibri"/>
              </a:rPr>
              <a:t> </a:t>
            </a:r>
            <a:r>
              <a:rPr kumimoji="0" sz="800" b="0" i="0" u="none" strike="noStrike" kern="0" cap="none" spc="0" normalizeH="0" baseline="0" noProof="0" dirty="0">
                <a:ln>
                  <a:noFill/>
                </a:ln>
                <a:solidFill>
                  <a:srgbClr val="7E7E7E"/>
                </a:solidFill>
                <a:effectLst/>
                <a:uLnTx/>
                <a:uFillTx/>
                <a:latin typeface="Calibri"/>
                <a:cs typeface="Calibri"/>
              </a:rPr>
              <a:t>WITHOUT</a:t>
            </a:r>
            <a:r>
              <a:rPr kumimoji="0" sz="800" b="0" i="0" u="none" strike="noStrike" kern="0" cap="none" spc="-5" normalizeH="0" baseline="0" noProof="0" dirty="0">
                <a:ln>
                  <a:noFill/>
                </a:ln>
                <a:solidFill>
                  <a:srgbClr val="7E7E7E"/>
                </a:solidFill>
                <a:effectLst/>
                <a:uLnTx/>
                <a:uFillTx/>
                <a:latin typeface="Calibri"/>
                <a:cs typeface="Calibri"/>
              </a:rPr>
              <a:t> </a:t>
            </a:r>
            <a:r>
              <a:rPr kumimoji="0" sz="800" b="0" i="0" u="none" strike="noStrike" kern="0" cap="none" spc="-10" normalizeH="0" baseline="0" noProof="0" dirty="0">
                <a:ln>
                  <a:noFill/>
                </a:ln>
                <a:solidFill>
                  <a:srgbClr val="7E7E7E"/>
                </a:solidFill>
                <a:effectLst/>
                <a:uLnTx/>
                <a:uFillTx/>
                <a:latin typeface="Calibri"/>
                <a:cs typeface="Calibri"/>
              </a:rPr>
              <a:t>AUTHORIZATION</a:t>
            </a:r>
            <a:endParaRPr kumimoji="0" sz="8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p:nvPr/>
        </p:nvSpPr>
        <p:spPr>
          <a:xfrm>
            <a:off x="599969" y="6436855"/>
            <a:ext cx="147320" cy="177800"/>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1000" b="0" i="0" u="none" strike="noStrike" kern="0" cap="none" spc="-165" normalizeH="0" baseline="0" noProof="0" dirty="0">
                <a:ln>
                  <a:noFill/>
                </a:ln>
                <a:solidFill>
                  <a:srgbClr val="888888"/>
                </a:solidFill>
                <a:effectLst/>
                <a:uLnTx/>
                <a:uFillTx/>
                <a:latin typeface="Arial Black"/>
                <a:cs typeface="Arial Black"/>
              </a:rPr>
              <a:t>15</a:t>
            </a:r>
            <a:endParaRPr kumimoji="0" sz="1000" b="0" i="0" u="none" strike="noStrike" kern="0" cap="none" spc="0" normalizeH="0" baseline="0" noProof="0">
              <a:ln>
                <a:noFill/>
              </a:ln>
              <a:solidFill>
                <a:sysClr val="windowText" lastClr="000000"/>
              </a:solidFill>
              <a:effectLst/>
              <a:uLnTx/>
              <a:uFillTx/>
              <a:latin typeface="Arial Black"/>
              <a:cs typeface="Arial Black"/>
            </a:endParaRPr>
          </a:p>
        </p:txBody>
      </p:sp>
      <p:sp>
        <p:nvSpPr>
          <p:cNvPr id="8" name="object 8"/>
          <p:cNvSpPr txBox="1">
            <a:spLocks noGrp="1"/>
          </p:cNvSpPr>
          <p:nvPr>
            <p:ph type="title"/>
          </p:nvPr>
        </p:nvSpPr>
        <p:spPr>
          <a:xfrm>
            <a:off x="2733471" y="1138135"/>
            <a:ext cx="5942330" cy="827405"/>
          </a:xfrm>
          <a:prstGeom prst="rect">
            <a:avLst/>
          </a:prstGeom>
          <a:solidFill>
            <a:srgbClr val="F6EBE1"/>
          </a:solidFill>
          <a:ln w="9525">
            <a:solidFill>
              <a:srgbClr val="000000"/>
            </a:solidFill>
          </a:ln>
        </p:spPr>
        <p:txBody>
          <a:bodyPr vert="horz" wrap="square" lIns="0" tIns="81915" rIns="0" bIns="0" rtlCol="0">
            <a:spAutoFit/>
          </a:bodyPr>
          <a:lstStyle/>
          <a:p>
            <a:pPr marL="282575">
              <a:lnSpc>
                <a:spcPct val="100000"/>
              </a:lnSpc>
              <a:spcBef>
                <a:spcPts val="645"/>
              </a:spcBef>
            </a:pPr>
            <a:r>
              <a:rPr sz="4400" i="1" spc="-260" dirty="0">
                <a:solidFill>
                  <a:srgbClr val="000000"/>
                </a:solidFill>
                <a:latin typeface="Times New Roman"/>
                <a:cs typeface="Times New Roman"/>
              </a:rPr>
              <a:t>Happy</a:t>
            </a:r>
            <a:r>
              <a:rPr sz="4400" i="1" spc="-120" dirty="0">
                <a:solidFill>
                  <a:srgbClr val="000000"/>
                </a:solidFill>
                <a:latin typeface="Times New Roman"/>
                <a:cs typeface="Times New Roman"/>
              </a:rPr>
              <a:t> </a:t>
            </a:r>
            <a:r>
              <a:rPr sz="4400" i="1" spc="-300" dirty="0">
                <a:solidFill>
                  <a:srgbClr val="000000"/>
                </a:solidFill>
                <a:latin typeface="Times New Roman"/>
                <a:cs typeface="Times New Roman"/>
              </a:rPr>
              <a:t>Social</a:t>
            </a:r>
            <a:r>
              <a:rPr sz="4400" i="1" spc="-135" dirty="0">
                <a:solidFill>
                  <a:srgbClr val="000000"/>
                </a:solidFill>
                <a:latin typeface="Times New Roman"/>
                <a:cs typeface="Times New Roman"/>
              </a:rPr>
              <a:t> </a:t>
            </a:r>
            <a:r>
              <a:rPr sz="4400" i="1" spc="-180" dirty="0">
                <a:solidFill>
                  <a:srgbClr val="000000"/>
                </a:solidFill>
                <a:latin typeface="Times New Roman"/>
                <a:cs typeface="Times New Roman"/>
              </a:rPr>
              <a:t>Work</a:t>
            </a:r>
            <a:r>
              <a:rPr sz="4400" i="1" spc="-114" dirty="0">
                <a:solidFill>
                  <a:srgbClr val="000000"/>
                </a:solidFill>
                <a:latin typeface="Times New Roman"/>
                <a:cs typeface="Times New Roman"/>
              </a:rPr>
              <a:t> </a:t>
            </a:r>
            <a:r>
              <a:rPr sz="4400" i="1" spc="-10" dirty="0">
                <a:solidFill>
                  <a:srgbClr val="000000"/>
                </a:solidFill>
                <a:latin typeface="Times New Roman"/>
                <a:cs typeface="Times New Roman"/>
              </a:rPr>
              <a:t>Month</a:t>
            </a:r>
            <a:endParaRPr sz="4400">
              <a:latin typeface="Times New Roman"/>
              <a:cs typeface="Times New Roman"/>
            </a:endParaRPr>
          </a:p>
        </p:txBody>
      </p:sp>
    </p:spTree>
    <p:extLst>
      <p:ext uri="{BB962C8B-B14F-4D97-AF65-F5344CB8AC3E}">
        <p14:creationId xmlns:p14="http://schemas.microsoft.com/office/powerpoint/2010/main" val="23485812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3" name="Picture 2"/>
          <p:cNvPicPr>
            <a:picLocks noChangeAspect="1"/>
          </p:cNvPicPr>
          <p:nvPr/>
        </p:nvPicPr>
        <p:blipFill>
          <a:blip r:embed="rId4"/>
          <a:stretch>
            <a:fillRect/>
          </a:stretch>
        </p:blipFill>
        <p:spPr>
          <a:xfrm>
            <a:off x="3645387" y="2491902"/>
            <a:ext cx="4817478" cy="1726086"/>
          </a:xfrm>
          <a:prstGeom prst="rect">
            <a:avLst/>
          </a:prstGeom>
        </p:spPr>
      </p:pic>
    </p:spTree>
    <p:extLst>
      <p:ext uri="{BB962C8B-B14F-4D97-AF65-F5344CB8AC3E}">
        <p14:creationId xmlns:p14="http://schemas.microsoft.com/office/powerpoint/2010/main" val="363250300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3E802D-546C-31C2-8CF1-B8A5198AED04}"/>
              </a:ext>
            </a:extLst>
          </p:cNvPr>
          <p:cNvSpPr>
            <a:spLocks noGrp="1"/>
          </p:cNvSpPr>
          <p:nvPr>
            <p:ph type="subTitle" idx="4294967295"/>
          </p:nvPr>
        </p:nvSpPr>
        <p:spPr>
          <a:xfrm>
            <a:off x="2299252" y="4341627"/>
            <a:ext cx="5123525" cy="1655762"/>
          </a:xfrm>
          <a:prstGeom prst="rect">
            <a:avLst/>
          </a:prstGeom>
        </p:spPr>
        <p:txBody>
          <a:bodyPr/>
          <a:lstStyle/>
          <a:p>
            <a:pPr marL="0" indent="0">
              <a:buNone/>
            </a:pPr>
            <a:r>
              <a:rPr lang="en-US" b="1" dirty="0">
                <a:solidFill>
                  <a:srgbClr val="75BB42"/>
                </a:solidFill>
                <a:latin typeface="Arial" panose="020B0604020202020204" pitchFamily="34" charset="0"/>
                <a:cs typeface="Arial" panose="020B0604020202020204" pitchFamily="34" charset="0"/>
              </a:rPr>
              <a:t>HIV Primary Care </a:t>
            </a:r>
            <a:br>
              <a:rPr lang="en-US" b="1" dirty="0">
                <a:solidFill>
                  <a:srgbClr val="75BB42"/>
                </a:solidFill>
                <a:latin typeface="Arial" panose="020B0604020202020204" pitchFamily="34" charset="0"/>
                <a:cs typeface="Arial" panose="020B0604020202020204" pitchFamily="34" charset="0"/>
              </a:rPr>
            </a:br>
            <a:r>
              <a:rPr lang="en-US" b="1" dirty="0">
                <a:solidFill>
                  <a:srgbClr val="75BB42"/>
                </a:solidFill>
                <a:latin typeface="Arial" panose="020B0604020202020204" pitchFamily="34" charset="0"/>
                <a:cs typeface="Arial" panose="020B0604020202020204" pitchFamily="34" charset="0"/>
              </a:rPr>
              <a:t>Program Overview</a:t>
            </a:r>
          </a:p>
          <a:p>
            <a:pPr marL="0" indent="0">
              <a:buNone/>
            </a:pPr>
            <a:r>
              <a:rPr lang="en-US" b="1" dirty="0">
                <a:solidFill>
                  <a:srgbClr val="75BB42"/>
                </a:solidFill>
                <a:latin typeface="Arial" panose="020B0604020202020204" pitchFamily="34" charset="0"/>
                <a:cs typeface="Arial" panose="020B0604020202020204" pitchFamily="34" charset="0"/>
              </a:rPr>
              <a:t/>
            </a:r>
            <a:br>
              <a:rPr lang="en-US" b="1" dirty="0">
                <a:solidFill>
                  <a:srgbClr val="75BB42"/>
                </a:solidFill>
                <a:latin typeface="Arial" panose="020B0604020202020204" pitchFamily="34" charset="0"/>
                <a:cs typeface="Arial" panose="020B0604020202020204" pitchFamily="34" charset="0"/>
              </a:rPr>
            </a:br>
            <a:r>
              <a:rPr lang="en-US" b="1" dirty="0">
                <a:solidFill>
                  <a:srgbClr val="75BB42"/>
                </a:solidFill>
                <a:latin typeface="Arial" panose="020B0604020202020204" pitchFamily="34" charset="0"/>
                <a:cs typeface="Arial" panose="020B0604020202020204" pitchFamily="34" charset="0"/>
              </a:rPr>
              <a:t>March 31, 2026</a:t>
            </a:r>
          </a:p>
        </p:txBody>
      </p:sp>
    </p:spTree>
    <p:extLst>
      <p:ext uri="{BB962C8B-B14F-4D97-AF65-F5344CB8AC3E}">
        <p14:creationId xmlns:p14="http://schemas.microsoft.com/office/powerpoint/2010/main" val="5990643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6DA4-F5C3-4E4B-8894-67203E1BF3C2}"/>
              </a:ext>
            </a:extLst>
          </p:cNvPr>
          <p:cNvSpPr>
            <a:spLocks noGrp="1"/>
          </p:cNvSpPr>
          <p:nvPr>
            <p:ph type="title"/>
          </p:nvPr>
        </p:nvSpPr>
        <p:spPr>
          <a:xfrm>
            <a:off x="1136150" y="365125"/>
            <a:ext cx="10515600" cy="892175"/>
          </a:xfrm>
        </p:spPr>
        <p:txBody>
          <a:bodyPr/>
          <a:lstStyle/>
          <a:p>
            <a:r>
              <a:rPr lang="en-US" b="1" dirty="0">
                <a:latin typeface="Arial" panose="020B0604020202020204" pitchFamily="34" charset="0"/>
                <a:cs typeface="Arial" panose="020B0604020202020204" pitchFamily="34" charset="0"/>
              </a:rPr>
              <a:t>Who We Are</a:t>
            </a:r>
          </a:p>
        </p:txBody>
      </p:sp>
      <p:sp>
        <p:nvSpPr>
          <p:cNvPr id="3" name="Content Placeholder 2">
            <a:extLst>
              <a:ext uri="{FF2B5EF4-FFF2-40B4-BE49-F238E27FC236}">
                <a16:creationId xmlns:a16="http://schemas.microsoft.com/office/drawing/2014/main" id="{D678C303-3101-C74A-94FD-F844A846E382}"/>
              </a:ext>
            </a:extLst>
          </p:cNvPr>
          <p:cNvSpPr>
            <a:spLocks noGrp="1"/>
          </p:cNvSpPr>
          <p:nvPr>
            <p:ph idx="1"/>
          </p:nvPr>
        </p:nvSpPr>
        <p:spPr>
          <a:xfrm>
            <a:off x="894103" y="1277471"/>
            <a:ext cx="6394951" cy="5283200"/>
          </a:xfrm>
        </p:spPr>
        <p:txBody>
          <a:bodyPr>
            <a:normAutofit lnSpcReduction="10000"/>
          </a:bodyPr>
          <a:lstStyle/>
          <a:p>
            <a:pPr marL="269875" indent="-361950">
              <a:lnSpc>
                <a:spcPct val="100000"/>
              </a:lnSpc>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Founded in 1980</a:t>
            </a:r>
          </a:p>
          <a:p>
            <a:pPr marL="269875" indent="-361950">
              <a:lnSpc>
                <a:spcPct val="100000"/>
              </a:lnSpc>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Federally Qualified Health Center since</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2000</a:t>
            </a:r>
          </a:p>
          <a:p>
            <a:pPr marL="749300" lvl="1" indent="-361950">
              <a:lnSpc>
                <a:spcPct val="100000"/>
              </a:lnSpc>
              <a:buClr>
                <a:srgbClr val="0070C0"/>
              </a:buClr>
              <a:buFont typeface="Wingdings" panose="05000000000000000000" pitchFamily="2" charset="2"/>
              <a:buChar char="§"/>
            </a:pPr>
            <a:r>
              <a:rPr lang="en-US" altLang="en-US" sz="2000" dirty="0">
                <a:solidFill>
                  <a:srgbClr val="000000"/>
                </a:solidFill>
                <a:latin typeface="Arial" panose="020B0604020202020204" pitchFamily="34" charset="0"/>
                <a:ea typeface="Geneva" pitchFamily="34" charset="0"/>
                <a:cs typeface="Arial" panose="020B0604020202020204" pitchFamily="34" charset="0"/>
              </a:rPr>
              <a:t>1 of 6 FQHCs in CLE and 58 in Ohio</a:t>
            </a:r>
          </a:p>
          <a:p>
            <a:pPr marL="269875" indent="-361950">
              <a:lnSpc>
                <a:spcPct val="100000"/>
              </a:lnSpc>
              <a:spcBef>
                <a:spcPts val="800"/>
              </a:spcBef>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Accredited by the Joint Commission </a:t>
            </a:r>
          </a:p>
          <a:p>
            <a:pPr marL="269875" indent="-361950">
              <a:lnSpc>
                <a:spcPct val="100000"/>
              </a:lnSpc>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6 locations serving the near west side</a:t>
            </a:r>
          </a:p>
          <a:p>
            <a:pPr marL="269875" indent="-361950">
              <a:lnSpc>
                <a:spcPct val="100000"/>
              </a:lnSpc>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Comprehensive Care including Integrated</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Primary Care, Behavioral Health,</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Midwifery, Dental, Podiatry, HIV &amp; </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Pharmacy Services</a:t>
            </a:r>
          </a:p>
          <a:p>
            <a:pPr marL="269875" indent="-361950">
              <a:lnSpc>
                <a:spcPct val="100000"/>
              </a:lnSpc>
              <a:buClr>
                <a:schemeClr val="tx1"/>
              </a:buClr>
              <a:buFont typeface="Arial" panose="020B0604020202020204" pitchFamily="34" charset="0"/>
              <a:buChar char="•"/>
            </a:pPr>
            <a:r>
              <a:rPr lang="en-US" altLang="en-US" sz="2400" dirty="0">
                <a:solidFill>
                  <a:srgbClr val="000000"/>
                </a:solidFill>
                <a:latin typeface="Arial" panose="020B0604020202020204" pitchFamily="34" charset="0"/>
                <a:ea typeface="Geneva" pitchFamily="34" charset="0"/>
                <a:cs typeface="Arial" panose="020B0604020202020204" pitchFamily="34" charset="0"/>
              </a:rPr>
              <a:t>Bilingual staff and providers, including </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Spanish, Nepali, Arabic, Dari/Pashto, and</a:t>
            </a:r>
            <a:br>
              <a:rPr lang="en-US" altLang="en-US" sz="2400" dirty="0">
                <a:solidFill>
                  <a:srgbClr val="000000"/>
                </a:solidFill>
                <a:latin typeface="Arial" panose="020B0604020202020204" pitchFamily="34" charset="0"/>
                <a:ea typeface="Geneva" pitchFamily="34" charset="0"/>
                <a:cs typeface="Arial" panose="020B0604020202020204" pitchFamily="34" charset="0"/>
              </a:rPr>
            </a:br>
            <a:r>
              <a:rPr lang="en-US" altLang="en-US" sz="2400" dirty="0">
                <a:solidFill>
                  <a:srgbClr val="000000"/>
                </a:solidFill>
                <a:latin typeface="Arial" panose="020B0604020202020204" pitchFamily="34" charset="0"/>
                <a:ea typeface="Geneva" pitchFamily="34" charset="0"/>
                <a:cs typeface="Arial" panose="020B0604020202020204" pitchFamily="34" charset="0"/>
              </a:rPr>
              <a:t> Swahili</a:t>
            </a:r>
          </a:p>
        </p:txBody>
      </p:sp>
      <p:pic>
        <p:nvPicPr>
          <p:cNvPr id="5" name="Picture 4" descr="A diagram of a patient&#10;&#10;Description automatically generated">
            <a:extLst>
              <a:ext uri="{FF2B5EF4-FFF2-40B4-BE49-F238E27FC236}">
                <a16:creationId xmlns:a16="http://schemas.microsoft.com/office/drawing/2014/main" id="{52E45C24-5415-E9DB-27CD-25A29D5BDA08}"/>
              </a:ext>
            </a:extLst>
          </p:cNvPr>
          <p:cNvPicPr>
            <a:picLocks noChangeAspect="1"/>
          </p:cNvPicPr>
          <p:nvPr/>
        </p:nvPicPr>
        <p:blipFill>
          <a:blip r:embed="rId3"/>
          <a:stretch>
            <a:fillRect/>
          </a:stretch>
        </p:blipFill>
        <p:spPr>
          <a:xfrm>
            <a:off x="7008087" y="681223"/>
            <a:ext cx="4473873" cy="4473873"/>
          </a:xfrm>
          <a:prstGeom prst="rect">
            <a:avLst/>
          </a:prstGeom>
        </p:spPr>
      </p:pic>
    </p:spTree>
    <p:extLst>
      <p:ext uri="{BB962C8B-B14F-4D97-AF65-F5344CB8AC3E}">
        <p14:creationId xmlns:p14="http://schemas.microsoft.com/office/powerpoint/2010/main" val="1143880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B60C908E-4CD1-3C7E-E249-21775DEC4217}"/>
              </a:ext>
            </a:extLst>
          </p:cNvPr>
          <p:cNvGraphicFramePr/>
          <p:nvPr/>
        </p:nvGraphicFramePr>
        <p:xfrm>
          <a:off x="7135842" y="3295206"/>
          <a:ext cx="3936349" cy="339051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B740999-52DA-9945-B7A4-6964F9F40255}"/>
              </a:ext>
            </a:extLst>
          </p:cNvPr>
          <p:cNvSpPr>
            <a:spLocks noGrp="1"/>
          </p:cNvSpPr>
          <p:nvPr>
            <p:ph type="title"/>
          </p:nvPr>
        </p:nvSpPr>
        <p:spPr>
          <a:xfrm>
            <a:off x="1136150" y="73932"/>
            <a:ext cx="10515600" cy="1325563"/>
          </a:xfrm>
        </p:spPr>
        <p:txBody>
          <a:bodyPr/>
          <a:lstStyle/>
          <a:p>
            <a:r>
              <a:rPr lang="en-US" b="1" dirty="0">
                <a:latin typeface="Arial" panose="020B0604020202020204" pitchFamily="34" charset="0"/>
                <a:cs typeface="Arial" panose="020B0604020202020204" pitchFamily="34" charset="0"/>
              </a:rPr>
              <a:t>Who We Served in 2025</a:t>
            </a:r>
          </a:p>
        </p:txBody>
      </p:sp>
      <p:sp>
        <p:nvSpPr>
          <p:cNvPr id="3" name="Content Placeholder 2">
            <a:extLst>
              <a:ext uri="{FF2B5EF4-FFF2-40B4-BE49-F238E27FC236}">
                <a16:creationId xmlns:a16="http://schemas.microsoft.com/office/drawing/2014/main" id="{9C6C8EE5-0258-AD48-B01A-91ECD7552813}"/>
              </a:ext>
            </a:extLst>
          </p:cNvPr>
          <p:cNvSpPr>
            <a:spLocks noGrp="1"/>
          </p:cNvSpPr>
          <p:nvPr>
            <p:ph idx="1"/>
          </p:nvPr>
        </p:nvSpPr>
        <p:spPr>
          <a:xfrm>
            <a:off x="1283474" y="1347434"/>
            <a:ext cx="6934696" cy="2218725"/>
          </a:xfrm>
        </p:spPr>
        <p:txBody>
          <a:bodyPr>
            <a:noAutofit/>
          </a:bodyPr>
          <a:lstStyle/>
          <a:p>
            <a:pPr fontAlgn="base">
              <a:lnSpc>
                <a:spcPct val="100000"/>
              </a:lnSpc>
              <a:buClr>
                <a:schemeClr val="tx1"/>
              </a:buClr>
              <a:buFont typeface="Arial" panose="020B0604020202020204" pitchFamily="34" charset="0"/>
              <a:buChar char="•"/>
            </a:pPr>
            <a:r>
              <a:rPr lang="en-US" sz="2400" kern="1100" spc="50" dirty="0">
                <a:solidFill>
                  <a:srgbClr val="000000"/>
                </a:solidFill>
                <a:latin typeface="Arial" panose="020B0604020202020204" pitchFamily="34" charset="0"/>
                <a:cs typeface="Arial" panose="020B0604020202020204" pitchFamily="34" charset="0"/>
              </a:rPr>
              <a:t>23,450 patients of all ages</a:t>
            </a:r>
          </a:p>
          <a:p>
            <a:pPr fontAlgn="base">
              <a:lnSpc>
                <a:spcPct val="100000"/>
              </a:lnSpc>
              <a:buClr>
                <a:schemeClr val="tx1"/>
              </a:buClr>
              <a:buFont typeface="Arial" panose="020B0604020202020204" pitchFamily="34" charset="0"/>
              <a:buChar char="•"/>
            </a:pPr>
            <a:r>
              <a:rPr lang="en-US" sz="2400" kern="1100" spc="50" dirty="0">
                <a:solidFill>
                  <a:srgbClr val="000000"/>
                </a:solidFill>
                <a:latin typeface="Arial" panose="020B0604020202020204" pitchFamily="34" charset="0"/>
                <a:cs typeface="Arial" panose="020B0604020202020204" pitchFamily="34" charset="0"/>
              </a:rPr>
              <a:t>88,347 visits </a:t>
            </a:r>
          </a:p>
          <a:p>
            <a:pPr fontAlgn="base">
              <a:lnSpc>
                <a:spcPct val="100000"/>
              </a:lnSpc>
              <a:buClr>
                <a:schemeClr val="tx1"/>
              </a:buClr>
              <a:buFont typeface="Arial" panose="020B0604020202020204" pitchFamily="34" charset="0"/>
              <a:buChar char="•"/>
            </a:pPr>
            <a:r>
              <a:rPr lang="en-US" sz="2400" kern="1100" spc="50" dirty="0">
                <a:solidFill>
                  <a:srgbClr val="000000"/>
                </a:solidFill>
                <a:latin typeface="Arial" panose="020B0604020202020204" pitchFamily="34" charset="0"/>
                <a:cs typeface="Arial" panose="020B0604020202020204" pitchFamily="34" charset="0"/>
              </a:rPr>
              <a:t>73% patients at or below 200% FPL</a:t>
            </a:r>
          </a:p>
          <a:p>
            <a:pPr fontAlgn="base">
              <a:lnSpc>
                <a:spcPct val="100000"/>
              </a:lnSpc>
              <a:buClr>
                <a:schemeClr val="tx1"/>
              </a:buClr>
              <a:buFont typeface="Arial" panose="020B0604020202020204" pitchFamily="34" charset="0"/>
              <a:buChar char="•"/>
            </a:pPr>
            <a:r>
              <a:rPr lang="en-US" sz="2400" kern="1100" spc="50" dirty="0">
                <a:solidFill>
                  <a:srgbClr val="000000"/>
                </a:solidFill>
                <a:latin typeface="Arial" panose="020B0604020202020204" pitchFamily="34" charset="0"/>
                <a:cs typeface="Arial" panose="020B0604020202020204" pitchFamily="34" charset="0"/>
              </a:rPr>
              <a:t>28% patients best served in a language </a:t>
            </a:r>
            <a:br>
              <a:rPr lang="en-US" sz="2400" kern="1100" spc="50" dirty="0">
                <a:solidFill>
                  <a:srgbClr val="000000"/>
                </a:solidFill>
                <a:latin typeface="Arial" panose="020B0604020202020204" pitchFamily="34" charset="0"/>
                <a:cs typeface="Arial" panose="020B0604020202020204" pitchFamily="34" charset="0"/>
              </a:rPr>
            </a:br>
            <a:r>
              <a:rPr lang="en-US" sz="2400" kern="1100" spc="50" dirty="0">
                <a:solidFill>
                  <a:srgbClr val="000000"/>
                </a:solidFill>
                <a:latin typeface="Arial" panose="020B0604020202020204" pitchFamily="34" charset="0"/>
                <a:cs typeface="Arial" panose="020B0604020202020204" pitchFamily="34" charset="0"/>
              </a:rPr>
              <a:t>other than English</a:t>
            </a:r>
          </a:p>
        </p:txBody>
      </p:sp>
      <p:sp>
        <p:nvSpPr>
          <p:cNvPr id="4"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773FEA27-41AD-20C7-1953-52BBA33923D2}"/>
              </a:ext>
            </a:extLst>
          </p:cNvPr>
          <p:cNvGraphicFramePr>
            <a:graphicFrameLocks noGrp="1"/>
          </p:cNvGraphicFramePr>
          <p:nvPr/>
        </p:nvGraphicFramePr>
        <p:xfrm>
          <a:off x="1967389" y="4094328"/>
          <a:ext cx="5061208" cy="1910297"/>
        </p:xfrm>
        <a:graphic>
          <a:graphicData uri="http://schemas.openxmlformats.org/drawingml/2006/table">
            <a:tbl>
              <a:tblPr firstRow="1" bandRow="1">
                <a:tableStyleId>{5C22544A-7EE6-4342-B048-85BDC9FD1C3A}</a:tableStyleId>
              </a:tblPr>
              <a:tblGrid>
                <a:gridCol w="2530604">
                  <a:extLst>
                    <a:ext uri="{9D8B030D-6E8A-4147-A177-3AD203B41FA5}">
                      <a16:colId xmlns:a16="http://schemas.microsoft.com/office/drawing/2014/main" val="927701754"/>
                    </a:ext>
                  </a:extLst>
                </a:gridCol>
                <a:gridCol w="2530604">
                  <a:extLst>
                    <a:ext uri="{9D8B030D-6E8A-4147-A177-3AD203B41FA5}">
                      <a16:colId xmlns:a16="http://schemas.microsoft.com/office/drawing/2014/main" val="1288062051"/>
                    </a:ext>
                  </a:extLst>
                </a:gridCol>
              </a:tblGrid>
              <a:tr h="703793">
                <a:tc>
                  <a:txBody>
                    <a:bodyPr/>
                    <a:lstStyle/>
                    <a:p>
                      <a:pPr algn="ctr"/>
                      <a:r>
                        <a:rPr lang="en-US" dirty="0"/>
                        <a:t>Age</a:t>
                      </a:r>
                    </a:p>
                  </a:txBody>
                  <a:tcPr/>
                </a:tc>
                <a:tc>
                  <a:txBody>
                    <a:bodyPr/>
                    <a:lstStyle/>
                    <a:p>
                      <a:pPr algn="ctr"/>
                      <a:r>
                        <a:rPr lang="en-US" dirty="0"/>
                        <a:t>% Patient Population</a:t>
                      </a:r>
                    </a:p>
                  </a:txBody>
                  <a:tcPr/>
                </a:tc>
                <a:extLst>
                  <a:ext uri="{0D108BD9-81ED-4DB2-BD59-A6C34878D82A}">
                    <a16:rowId xmlns:a16="http://schemas.microsoft.com/office/drawing/2014/main" val="2463715843"/>
                  </a:ext>
                </a:extLst>
              </a:tr>
              <a:tr h="402168">
                <a:tc>
                  <a:txBody>
                    <a:bodyPr/>
                    <a:lstStyle/>
                    <a:p>
                      <a:pPr algn="ctr"/>
                      <a:r>
                        <a:rPr lang="en-US" dirty="0">
                          <a:solidFill>
                            <a:srgbClr val="000000"/>
                          </a:solidFill>
                        </a:rPr>
                        <a:t>Birth – 18 years</a:t>
                      </a:r>
                    </a:p>
                  </a:txBody>
                  <a:tcPr/>
                </a:tc>
                <a:tc>
                  <a:txBody>
                    <a:bodyPr/>
                    <a:lstStyle/>
                    <a:p>
                      <a:pPr algn="ctr"/>
                      <a:r>
                        <a:rPr lang="en-US" dirty="0">
                          <a:solidFill>
                            <a:srgbClr val="000000"/>
                          </a:solidFill>
                        </a:rPr>
                        <a:t>26%</a:t>
                      </a:r>
                    </a:p>
                  </a:txBody>
                  <a:tcPr/>
                </a:tc>
                <a:extLst>
                  <a:ext uri="{0D108BD9-81ED-4DB2-BD59-A6C34878D82A}">
                    <a16:rowId xmlns:a16="http://schemas.microsoft.com/office/drawing/2014/main" val="1081289412"/>
                  </a:ext>
                </a:extLst>
              </a:tr>
              <a:tr h="402168">
                <a:tc>
                  <a:txBody>
                    <a:bodyPr/>
                    <a:lstStyle/>
                    <a:p>
                      <a:pPr algn="ctr"/>
                      <a:r>
                        <a:rPr lang="en-US" dirty="0">
                          <a:solidFill>
                            <a:srgbClr val="000000"/>
                          </a:solidFill>
                        </a:rPr>
                        <a:t>19 – 64 years</a:t>
                      </a:r>
                    </a:p>
                  </a:txBody>
                  <a:tcPr/>
                </a:tc>
                <a:tc>
                  <a:txBody>
                    <a:bodyPr/>
                    <a:lstStyle/>
                    <a:p>
                      <a:pPr algn="ctr"/>
                      <a:r>
                        <a:rPr lang="en-US" dirty="0">
                          <a:solidFill>
                            <a:srgbClr val="000000"/>
                          </a:solidFill>
                        </a:rPr>
                        <a:t>64%</a:t>
                      </a:r>
                    </a:p>
                  </a:txBody>
                  <a:tcPr/>
                </a:tc>
                <a:extLst>
                  <a:ext uri="{0D108BD9-81ED-4DB2-BD59-A6C34878D82A}">
                    <a16:rowId xmlns:a16="http://schemas.microsoft.com/office/drawing/2014/main" val="640496953"/>
                  </a:ext>
                </a:extLst>
              </a:tr>
              <a:tr h="402168">
                <a:tc>
                  <a:txBody>
                    <a:bodyPr/>
                    <a:lstStyle/>
                    <a:p>
                      <a:pPr algn="ctr"/>
                      <a:r>
                        <a:rPr lang="en-US" dirty="0">
                          <a:solidFill>
                            <a:srgbClr val="000000"/>
                          </a:solidFill>
                        </a:rPr>
                        <a:t>65 years and older</a:t>
                      </a:r>
                    </a:p>
                  </a:txBody>
                  <a:tcPr/>
                </a:tc>
                <a:tc>
                  <a:txBody>
                    <a:bodyPr/>
                    <a:lstStyle/>
                    <a:p>
                      <a:pPr algn="ctr"/>
                      <a:r>
                        <a:rPr lang="en-US" dirty="0">
                          <a:solidFill>
                            <a:srgbClr val="000000"/>
                          </a:solidFill>
                        </a:rPr>
                        <a:t>10%</a:t>
                      </a:r>
                    </a:p>
                  </a:txBody>
                  <a:tcPr/>
                </a:tc>
                <a:extLst>
                  <a:ext uri="{0D108BD9-81ED-4DB2-BD59-A6C34878D82A}">
                    <a16:rowId xmlns:a16="http://schemas.microsoft.com/office/drawing/2014/main" val="2869031306"/>
                  </a:ext>
                </a:extLst>
              </a:tr>
            </a:tbl>
          </a:graphicData>
        </a:graphic>
      </p:graphicFrame>
      <p:graphicFrame>
        <p:nvGraphicFramePr>
          <p:cNvPr id="12" name="Chart 11">
            <a:extLst>
              <a:ext uri="{FF2B5EF4-FFF2-40B4-BE49-F238E27FC236}">
                <a16:creationId xmlns:a16="http://schemas.microsoft.com/office/drawing/2014/main" id="{720CB3B2-3885-45AD-B79A-01617E17EB94}"/>
              </a:ext>
            </a:extLst>
          </p:cNvPr>
          <p:cNvGraphicFramePr/>
          <p:nvPr/>
        </p:nvGraphicFramePr>
        <p:xfrm>
          <a:off x="6457568" y="222677"/>
          <a:ext cx="5734432" cy="2984541"/>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Straight Connector 6">
            <a:extLst>
              <a:ext uri="{FF2B5EF4-FFF2-40B4-BE49-F238E27FC236}">
                <a16:creationId xmlns:a16="http://schemas.microsoft.com/office/drawing/2014/main" id="{A192131D-F5F2-F05E-E3EE-209BE706AB1A}"/>
              </a:ext>
            </a:extLst>
          </p:cNvPr>
          <p:cNvCxnSpPr>
            <a:cxnSpLocks/>
          </p:cNvCxnSpPr>
          <p:nvPr/>
        </p:nvCxnSpPr>
        <p:spPr>
          <a:xfrm flipV="1">
            <a:off x="9071324" y="4060031"/>
            <a:ext cx="132207" cy="19129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7757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3D61-FF00-45B2-AFD8-97D418EB4ED2}"/>
              </a:ext>
            </a:extLst>
          </p:cNvPr>
          <p:cNvSpPr>
            <a:spLocks noGrp="1"/>
          </p:cNvSpPr>
          <p:nvPr>
            <p:ph type="title"/>
          </p:nvPr>
        </p:nvSpPr>
        <p:spPr>
          <a:xfrm>
            <a:off x="987287" y="295200"/>
            <a:ext cx="11072191" cy="797788"/>
          </a:xfrm>
        </p:spPr>
        <p:txBody>
          <a:bodyPr>
            <a:noAutofit/>
          </a:bodyPr>
          <a:lstStyle/>
          <a:p>
            <a:r>
              <a:rPr lang="en-US" sz="4000" b="1" dirty="0">
                <a:latin typeface="Arial" panose="020B0604020202020204" pitchFamily="34" charset="0"/>
                <a:cs typeface="Arial" panose="020B0604020202020204" pitchFamily="34" charset="0"/>
              </a:rPr>
              <a:t>Primary Care in Six Neighborhood Locations</a:t>
            </a:r>
          </a:p>
        </p:txBody>
      </p:sp>
      <p:sp>
        <p:nvSpPr>
          <p:cNvPr id="5" name="object 10">
            <a:extLst>
              <a:ext uri="{FF2B5EF4-FFF2-40B4-BE49-F238E27FC236}">
                <a16:creationId xmlns:a16="http://schemas.microsoft.com/office/drawing/2014/main" id="{66659D10-049F-4EF0-9F1D-D04D0C9BA5E1}"/>
              </a:ext>
            </a:extLst>
          </p:cNvPr>
          <p:cNvSpPr/>
          <p:nvPr/>
        </p:nvSpPr>
        <p:spPr>
          <a:xfrm>
            <a:off x="906243" y="1057103"/>
            <a:ext cx="2492655" cy="2052176"/>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object 11">
            <a:extLst>
              <a:ext uri="{FF2B5EF4-FFF2-40B4-BE49-F238E27FC236}">
                <a16:creationId xmlns:a16="http://schemas.microsoft.com/office/drawing/2014/main" id="{F9F99DB9-F787-411A-B246-0775BF1331B4}"/>
              </a:ext>
            </a:extLst>
          </p:cNvPr>
          <p:cNvSpPr/>
          <p:nvPr/>
        </p:nvSpPr>
        <p:spPr>
          <a:xfrm>
            <a:off x="2796758" y="3421032"/>
            <a:ext cx="2524870" cy="2052176"/>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object 12">
            <a:extLst>
              <a:ext uri="{FF2B5EF4-FFF2-40B4-BE49-F238E27FC236}">
                <a16:creationId xmlns:a16="http://schemas.microsoft.com/office/drawing/2014/main" id="{7F1155B3-1364-4D2F-9DD8-FA8D7A362BD3}"/>
              </a:ext>
            </a:extLst>
          </p:cNvPr>
          <p:cNvSpPr/>
          <p:nvPr/>
        </p:nvSpPr>
        <p:spPr>
          <a:xfrm>
            <a:off x="9507442" y="1092820"/>
            <a:ext cx="1537721" cy="1485701"/>
          </a:xfrm>
          <a:prstGeom prst="rect">
            <a:avLst/>
          </a:prstGeom>
          <a:blipFill>
            <a:blip r:embed="rId6"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983F96A4-A122-4678-B057-DF7AB41443DF}"/>
              </a:ext>
            </a:extLst>
          </p:cNvPr>
          <p:cNvSpPr txBox="1"/>
          <p:nvPr/>
        </p:nvSpPr>
        <p:spPr>
          <a:xfrm>
            <a:off x="3112002" y="5496179"/>
            <a:ext cx="2081019" cy="6924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Detroit Shoreway*</a:t>
            </a:r>
            <a:b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Mon-Wed, Fri 8:30a – 5p</a:t>
            </a:r>
            <a:b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Thurs 10:30a – 8p</a:t>
            </a:r>
          </a:p>
        </p:txBody>
      </p:sp>
      <p:sp>
        <p:nvSpPr>
          <p:cNvPr id="14" name="TextBox 13">
            <a:extLst>
              <a:ext uri="{FF2B5EF4-FFF2-40B4-BE49-F238E27FC236}">
                <a16:creationId xmlns:a16="http://schemas.microsoft.com/office/drawing/2014/main" id="{45A4F2F3-1558-42BB-B4B0-8E541A67FAAF}"/>
              </a:ext>
            </a:extLst>
          </p:cNvPr>
          <p:cNvSpPr txBox="1"/>
          <p:nvPr/>
        </p:nvSpPr>
        <p:spPr>
          <a:xfrm>
            <a:off x="9168119" y="2627269"/>
            <a:ext cx="2340003"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Puritas</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 Thurs 8:30a – 5p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Tues, Fri 8:30a – 4p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Wed 8:30a – 8p</a:t>
            </a:r>
          </a:p>
        </p:txBody>
      </p:sp>
      <p:sp>
        <p:nvSpPr>
          <p:cNvPr id="15" name="TextBox 14">
            <a:extLst>
              <a:ext uri="{FF2B5EF4-FFF2-40B4-BE49-F238E27FC236}">
                <a16:creationId xmlns:a16="http://schemas.microsoft.com/office/drawing/2014/main" id="{F207BC85-09F4-4E4A-9ECF-7315E9ED739E}"/>
              </a:ext>
            </a:extLst>
          </p:cNvPr>
          <p:cNvSpPr txBox="1"/>
          <p:nvPr/>
        </p:nvSpPr>
        <p:spPr>
          <a:xfrm>
            <a:off x="6096000" y="5488527"/>
            <a:ext cx="3203269" cy="9694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LOCATION  OCTOBER 2025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 130</a:t>
            </a:r>
            <a:r>
              <a:rPr kumimoji="0" lang="en-US" sz="13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th</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Mon-Wed, Fri 8:30a – 5p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Thurs 10:30a – 8p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4D0D2A1-E6F2-4CE7-A5FD-B9095D6C4329}"/>
              </a:ext>
            </a:extLst>
          </p:cNvPr>
          <p:cNvSpPr txBox="1"/>
          <p:nvPr/>
        </p:nvSpPr>
        <p:spPr>
          <a:xfrm>
            <a:off x="800553" y="3226351"/>
            <a:ext cx="1996205"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Ridge*</a:t>
            </a:r>
            <a:b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Mon-Fri 8:30a – 8p </a:t>
            </a:r>
          </a:p>
        </p:txBody>
      </p:sp>
      <p:sp>
        <p:nvSpPr>
          <p:cNvPr id="18" name="TextBox 17">
            <a:extLst>
              <a:ext uri="{FF2B5EF4-FFF2-40B4-BE49-F238E27FC236}">
                <a16:creationId xmlns:a16="http://schemas.microsoft.com/office/drawing/2014/main" id="{A98DFF31-896F-4972-B83D-C097065B9BAF}"/>
              </a:ext>
            </a:extLst>
          </p:cNvPr>
          <p:cNvSpPr txBox="1"/>
          <p:nvPr/>
        </p:nvSpPr>
        <p:spPr>
          <a:xfrm>
            <a:off x="5608332" y="2826242"/>
            <a:ext cx="266251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LOCATION MARCH 2026-- </a:t>
            </a: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Ann B Reichsman</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 Th, Fri 8:30 – 5p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Tues, Wed 8:30a – 8 p</a:t>
            </a:r>
          </a:p>
        </p:txBody>
      </p:sp>
      <p:sp>
        <p:nvSpPr>
          <p:cNvPr id="19" name="TextBox 18">
            <a:extLst>
              <a:ext uri="{FF2B5EF4-FFF2-40B4-BE49-F238E27FC236}">
                <a16:creationId xmlns:a16="http://schemas.microsoft.com/office/drawing/2014/main" id="{A7CD58DF-5CB5-45D6-A88E-5A0750CD7F71}"/>
              </a:ext>
            </a:extLst>
          </p:cNvPr>
          <p:cNvSpPr txBox="1"/>
          <p:nvPr/>
        </p:nvSpPr>
        <p:spPr>
          <a:xfrm>
            <a:off x="8824204" y="5488527"/>
            <a:ext cx="2571321"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North Coast (Lakewood)</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M,W,Th, Fri 8a – 5p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Tues 8a – 8 p</a:t>
            </a:r>
            <a:br>
              <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ABD0A137-0A0F-4DAE-B0F0-72D06268A531}"/>
              </a:ext>
            </a:extLst>
          </p:cNvPr>
          <p:cNvSpPr txBox="1"/>
          <p:nvPr/>
        </p:nvSpPr>
        <p:spPr>
          <a:xfrm>
            <a:off x="336414" y="6305564"/>
            <a:ext cx="43954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2D050"/>
                </a:solidFill>
                <a:effectLst/>
                <a:uLnTx/>
                <a:uFillTx/>
                <a:latin typeface="Calibri" panose="020F0502020204030204"/>
                <a:ea typeface="+mn-ea"/>
                <a:cs typeface="+mn-cs"/>
              </a:rPr>
              <a:t>*Locations with Integrated HIV Primary Care </a:t>
            </a:r>
          </a:p>
        </p:txBody>
      </p:sp>
      <p:pic>
        <p:nvPicPr>
          <p:cNvPr id="20" name="Picture 19" descr="A building with a sign on the front&#10;&#10;Description automatically generated with low confidence">
            <a:extLst>
              <a:ext uri="{FF2B5EF4-FFF2-40B4-BE49-F238E27FC236}">
                <a16:creationId xmlns:a16="http://schemas.microsoft.com/office/drawing/2014/main" id="{B5F76286-E0A0-407C-A911-D9F230AF2907}"/>
              </a:ext>
            </a:extLst>
          </p:cNvPr>
          <p:cNvPicPr>
            <a:picLocks noChangeAspect="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9086785" y="3956089"/>
            <a:ext cx="1952152" cy="1423341"/>
          </a:xfrm>
          <a:prstGeom prst="rect">
            <a:avLst/>
          </a:prstGeom>
          <a:noFill/>
          <a:ln>
            <a:noFill/>
          </a:ln>
        </p:spPr>
      </p:pic>
      <p:pic>
        <p:nvPicPr>
          <p:cNvPr id="11" name="Picture 10">
            <a:extLst>
              <a:ext uri="{FF2B5EF4-FFF2-40B4-BE49-F238E27FC236}">
                <a16:creationId xmlns:a16="http://schemas.microsoft.com/office/drawing/2014/main" id="{A4531052-3339-4B68-E9F8-FA06FE6F7223}"/>
              </a:ext>
            </a:extLst>
          </p:cNvPr>
          <p:cNvPicPr>
            <a:picLocks noChangeAspect="1"/>
          </p:cNvPicPr>
          <p:nvPr/>
        </p:nvPicPr>
        <p:blipFill>
          <a:blip r:embed="rId8"/>
          <a:srcRect l="13677" r="26838" b="21165"/>
          <a:stretch>
            <a:fillRect/>
          </a:stretch>
        </p:blipFill>
        <p:spPr>
          <a:xfrm>
            <a:off x="5300581" y="1098254"/>
            <a:ext cx="2662516" cy="1788184"/>
          </a:xfrm>
          <a:prstGeom prst="rect">
            <a:avLst/>
          </a:prstGeom>
        </p:spPr>
      </p:pic>
      <p:pic>
        <p:nvPicPr>
          <p:cNvPr id="21" name="Picture 20">
            <a:extLst>
              <a:ext uri="{FF2B5EF4-FFF2-40B4-BE49-F238E27FC236}">
                <a16:creationId xmlns:a16="http://schemas.microsoft.com/office/drawing/2014/main" id="{84C56E74-4DD7-803A-1552-28FF56690615}"/>
              </a:ext>
            </a:extLst>
          </p:cNvPr>
          <p:cNvPicPr>
            <a:picLocks noChangeAspect="1"/>
          </p:cNvPicPr>
          <p:nvPr/>
        </p:nvPicPr>
        <p:blipFill>
          <a:blip r:embed="rId9"/>
          <a:srcRect l="9215" t="11487" r="13892" b="15703"/>
          <a:stretch>
            <a:fillRect/>
          </a:stretch>
        </p:blipFill>
        <p:spPr>
          <a:xfrm>
            <a:off x="6394798" y="3926324"/>
            <a:ext cx="2353423" cy="1482870"/>
          </a:xfrm>
          <a:prstGeom prst="rect">
            <a:avLst/>
          </a:prstGeom>
        </p:spPr>
      </p:pic>
    </p:spTree>
    <p:custDataLst>
      <p:tags r:id="rId1"/>
    </p:custDataLst>
    <p:extLst>
      <p:ext uri="{BB962C8B-B14F-4D97-AF65-F5344CB8AC3E}">
        <p14:creationId xmlns:p14="http://schemas.microsoft.com/office/powerpoint/2010/main" val="152996991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3558" y="1086617"/>
            <a:ext cx="2777340" cy="3436950"/>
          </a:xfrm>
        </p:spPr>
        <p:txBody>
          <a:bodyPr>
            <a:normAutofit/>
          </a:bodyPr>
          <a:lstStyle/>
          <a:p>
            <a:r>
              <a:rPr lang="en-US" b="1" dirty="0">
                <a:latin typeface="+mj-lt"/>
              </a:rPr>
              <a:t/>
            </a:r>
            <a:br>
              <a:rPr lang="en-US" b="1" dirty="0">
                <a:latin typeface="+mj-lt"/>
              </a:rPr>
            </a:br>
            <a:r>
              <a:rPr lang="en-US" sz="3200" b="1" dirty="0">
                <a:latin typeface="Arial" panose="020B0604020202020204" pitchFamily="34" charset="0"/>
                <a:cs typeface="Arial" panose="020B0604020202020204" pitchFamily="34" charset="0"/>
              </a:rPr>
              <a:t>NFP’s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Model of Care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for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Patients with HIV</a:t>
            </a:r>
            <a:endParaRPr lang="en-US" sz="3200" dirty="0">
              <a:latin typeface="Arial" panose="020B0604020202020204" pitchFamily="34" charset="0"/>
              <a:cs typeface="Arial" panose="020B0604020202020204" pitchFamily="34" charset="0"/>
            </a:endParaRPr>
          </a:p>
        </p:txBody>
      </p:sp>
      <p:sp>
        <p:nvSpPr>
          <p:cNvPr id="4" name="TextBox 3"/>
          <p:cNvSpPr txBox="1"/>
          <p:nvPr/>
        </p:nvSpPr>
        <p:spPr>
          <a:xfrm>
            <a:off x="8379672" y="5127676"/>
            <a:ext cx="2645111" cy="830997"/>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Launched in </a:t>
            </a:r>
            <a:b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Fall 2019</a:t>
            </a:r>
          </a:p>
        </p:txBody>
      </p:sp>
      <p:pic>
        <p:nvPicPr>
          <p:cNvPr id="8" name="Content Placeholder 7">
            <a:extLst>
              <a:ext uri="{FF2B5EF4-FFF2-40B4-BE49-F238E27FC236}">
                <a16:creationId xmlns:a16="http://schemas.microsoft.com/office/drawing/2014/main" id="{F9A99AF8-357B-879F-EF1A-58FCB4FC8771}"/>
              </a:ext>
            </a:extLst>
          </p:cNvPr>
          <p:cNvPicPr>
            <a:picLocks noGrp="1" noChangeAspect="1"/>
          </p:cNvPicPr>
          <p:nvPr>
            <p:ph sz="quarter" idx="13"/>
          </p:nvPr>
        </p:nvPicPr>
        <p:blipFill>
          <a:blip r:embed="rId4"/>
          <a:srcRect t="1043" r="1205"/>
          <a:stretch>
            <a:fillRect/>
          </a:stretch>
        </p:blipFill>
        <p:spPr>
          <a:xfrm>
            <a:off x="1154982" y="43251"/>
            <a:ext cx="6636448" cy="6771498"/>
          </a:xfrm>
          <a:prstGeom prst="rect">
            <a:avLst/>
          </a:prstGeom>
        </p:spPr>
      </p:pic>
    </p:spTree>
    <p:custDataLst>
      <p:tags r:id="rId1"/>
    </p:custDataLst>
    <p:extLst>
      <p:ext uri="{BB962C8B-B14F-4D97-AF65-F5344CB8AC3E}">
        <p14:creationId xmlns:p14="http://schemas.microsoft.com/office/powerpoint/2010/main" val="307960831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D793-35BE-4400-A4A2-E3A822FDC3F3}"/>
              </a:ext>
            </a:extLst>
          </p:cNvPr>
          <p:cNvSpPr>
            <a:spLocks noGrp="1"/>
          </p:cNvSpPr>
          <p:nvPr>
            <p:ph type="title"/>
          </p:nvPr>
        </p:nvSpPr>
        <p:spPr>
          <a:xfrm>
            <a:off x="1152824" y="342205"/>
            <a:ext cx="11401887" cy="1219200"/>
          </a:xfrm>
        </p:spPr>
        <p:txBody>
          <a:bodyPr/>
          <a:lstStyle/>
          <a:p>
            <a:pPr algn="l"/>
            <a:r>
              <a:rPr lang="en-US" b="1" dirty="0">
                <a:latin typeface="Arial" panose="020B0604020202020204" pitchFamily="34" charset="0"/>
                <a:cs typeface="Arial" panose="020B0604020202020204" pitchFamily="34" charset="0"/>
              </a:rPr>
              <a:t>RWHAP Funding</a:t>
            </a:r>
          </a:p>
        </p:txBody>
      </p:sp>
      <p:sp>
        <p:nvSpPr>
          <p:cNvPr id="3" name="Content Placeholder 2">
            <a:extLst>
              <a:ext uri="{FF2B5EF4-FFF2-40B4-BE49-F238E27FC236}">
                <a16:creationId xmlns:a16="http://schemas.microsoft.com/office/drawing/2014/main" id="{DDAD287A-6560-4C10-A9A6-F2E8BC2EDBA4}"/>
              </a:ext>
            </a:extLst>
          </p:cNvPr>
          <p:cNvSpPr>
            <a:spLocks noGrp="1"/>
          </p:cNvSpPr>
          <p:nvPr>
            <p:ph sz="quarter" idx="13"/>
          </p:nvPr>
        </p:nvSpPr>
        <p:spPr>
          <a:xfrm>
            <a:off x="1657694" y="1561405"/>
            <a:ext cx="6111167" cy="4886508"/>
          </a:xfrm>
        </p:spPr>
        <p:txBody>
          <a:bodyPr>
            <a:normAutofit fontScale="92500"/>
          </a:bodyPr>
          <a:lstStyle/>
          <a:p>
            <a:pPr marL="457200" indent="-457200">
              <a:lnSpc>
                <a:spcPct val="10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Ryan White Part A</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March 2020</a:t>
            </a:r>
          </a:p>
          <a:p>
            <a:pPr marL="0" indent="0">
              <a:lnSpc>
                <a:spcPct val="100000"/>
              </a:lnSpc>
              <a:buClr>
                <a:srgbClr val="0070C0"/>
              </a:buClr>
              <a:buNone/>
            </a:pPr>
            <a:endParaRPr lang="en-US" sz="1000" dirty="0">
              <a:solidFill>
                <a:srgbClr val="000000"/>
              </a:solidFill>
              <a:latin typeface="Arial" panose="020B0604020202020204" pitchFamily="34" charset="0"/>
              <a:cs typeface="Arial" panose="020B0604020202020204" pitchFamily="34" charset="0"/>
            </a:endParaRPr>
          </a:p>
          <a:p>
            <a:pPr marL="320040" indent="-457200">
              <a:lnSpc>
                <a:spcPct val="10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Ryan White Part C</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  May 2022</a:t>
            </a:r>
          </a:p>
          <a:p>
            <a:pPr marL="0" indent="0">
              <a:lnSpc>
                <a:spcPct val="100000"/>
              </a:lnSpc>
              <a:buClr>
                <a:srgbClr val="0070C0"/>
              </a:buClr>
              <a:buNone/>
            </a:pPr>
            <a:endParaRPr lang="en-US" sz="1000" dirty="0">
              <a:solidFill>
                <a:srgbClr val="000000"/>
              </a:solidFill>
              <a:latin typeface="Arial" panose="020B0604020202020204" pitchFamily="34" charset="0"/>
              <a:cs typeface="Arial" panose="020B0604020202020204" pitchFamily="34" charset="0"/>
            </a:endParaRPr>
          </a:p>
          <a:p>
            <a:pPr marL="320040" indent="-457200">
              <a:lnSpc>
                <a:spcPct val="10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HRSA Bureau of Primary Health Care</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  Ending the HIV Epidemic</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  Primary Care HIV Prevention (PCHP)</a:t>
            </a:r>
            <a:br>
              <a:rPr lang="en-US" dirty="0">
                <a:solidFill>
                  <a:srgbClr val="000000"/>
                </a:solidFill>
                <a:latin typeface="Arial" panose="020B0604020202020204" pitchFamily="34" charset="0"/>
                <a:cs typeface="Arial" panose="020B0604020202020204" pitchFamily="34" charset="0"/>
              </a:rPr>
            </a:br>
            <a:r>
              <a:rPr lang="en-US" dirty="0">
                <a:solidFill>
                  <a:srgbClr val="000000"/>
                </a:solidFill>
                <a:latin typeface="Arial" panose="020B0604020202020204" pitchFamily="34" charset="0"/>
                <a:cs typeface="Arial" panose="020B0604020202020204" pitchFamily="34" charset="0"/>
              </a:rPr>
              <a:t>  September 2022</a:t>
            </a:r>
          </a:p>
          <a:p>
            <a:pPr marL="1234440" lvl="2" indent="-457200">
              <a:lnSpc>
                <a:spcPct val="100000"/>
              </a:lnSpc>
              <a:buClr>
                <a:srgbClr val="0070C0"/>
              </a:buClr>
            </a:pPr>
            <a:r>
              <a:rPr lang="en-US" dirty="0">
                <a:solidFill>
                  <a:srgbClr val="000000"/>
                </a:solidFill>
                <a:latin typeface="Arial" panose="020B0604020202020204" pitchFamily="34" charset="0"/>
                <a:cs typeface="Arial" panose="020B0604020202020204" pitchFamily="34" charset="0"/>
              </a:rPr>
              <a:t>Added to our base Health Center grant in 2025– this ensures ongoing funding</a:t>
            </a:r>
          </a:p>
          <a:p>
            <a:pPr marL="0" indent="0">
              <a:lnSpc>
                <a:spcPct val="100000"/>
              </a:lnSpc>
              <a:spcBef>
                <a:spcPts val="0"/>
              </a:spcBef>
              <a:buNone/>
            </a:pPr>
            <a:endParaRPr lang="en-US" sz="2200" dirty="0">
              <a:latin typeface="Museo Sans 300" panose="02000000000000000000" pitchFamily="50" charset="0"/>
            </a:endParaRPr>
          </a:p>
        </p:txBody>
      </p:sp>
      <p:pic>
        <p:nvPicPr>
          <p:cNvPr id="5" name="Picture 4">
            <a:extLst>
              <a:ext uri="{FF2B5EF4-FFF2-40B4-BE49-F238E27FC236}">
                <a16:creationId xmlns:a16="http://schemas.microsoft.com/office/drawing/2014/main" id="{00C3A606-E658-BB2F-9DC3-6A25050632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84880" y="178918"/>
            <a:ext cx="3071527" cy="3071527"/>
          </a:xfrm>
          <a:prstGeom prst="rect">
            <a:avLst/>
          </a:prstGeom>
        </p:spPr>
      </p:pic>
      <p:sp>
        <p:nvSpPr>
          <p:cNvPr id="7" name="TextBox 6">
            <a:extLst>
              <a:ext uri="{FF2B5EF4-FFF2-40B4-BE49-F238E27FC236}">
                <a16:creationId xmlns:a16="http://schemas.microsoft.com/office/drawing/2014/main" id="{19C89E04-64F7-EC9C-AD4E-E7863C8DC2C7}"/>
              </a:ext>
            </a:extLst>
          </p:cNvPr>
          <p:cNvSpPr txBox="1"/>
          <p:nvPr/>
        </p:nvSpPr>
        <p:spPr>
          <a:xfrm>
            <a:off x="10534306" y="5398370"/>
            <a:ext cx="1530315" cy="136146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A person in a white suit holding flowers&#10;&#10;Description automatically generated">
            <a:extLst>
              <a:ext uri="{FF2B5EF4-FFF2-40B4-BE49-F238E27FC236}">
                <a16:creationId xmlns:a16="http://schemas.microsoft.com/office/drawing/2014/main" id="{40D684DD-0D95-5DAE-6015-9B499D42C8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4880" y="3362099"/>
            <a:ext cx="3085814" cy="3085814"/>
          </a:xfrm>
          <a:prstGeom prst="rect">
            <a:avLst/>
          </a:prstGeom>
        </p:spPr>
      </p:pic>
    </p:spTree>
    <p:extLst>
      <p:ext uri="{BB962C8B-B14F-4D97-AF65-F5344CB8AC3E}">
        <p14:creationId xmlns:p14="http://schemas.microsoft.com/office/powerpoint/2010/main" val="11082639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6331-DAFF-47DD-8D6F-9D72966EA52F}"/>
              </a:ext>
            </a:extLst>
          </p:cNvPr>
          <p:cNvSpPr>
            <a:spLocks noGrp="1"/>
          </p:cNvSpPr>
          <p:nvPr>
            <p:ph type="title"/>
          </p:nvPr>
        </p:nvSpPr>
        <p:spPr>
          <a:xfrm>
            <a:off x="1136150" y="273685"/>
            <a:ext cx="10515600" cy="1325563"/>
          </a:xfrm>
        </p:spPr>
        <p:txBody>
          <a:bodyPr>
            <a:normAutofit/>
          </a:bodyPr>
          <a:lstStyle/>
          <a:p>
            <a:r>
              <a:rPr lang="en-US" sz="4200" b="1" dirty="0">
                <a:latin typeface="Arial" panose="020B0604020202020204" pitchFamily="34" charset="0"/>
                <a:cs typeface="Arial" panose="020B0604020202020204" pitchFamily="34" charset="0"/>
              </a:rPr>
              <a:t>Outpatient Ambulatory Health Services</a:t>
            </a:r>
          </a:p>
        </p:txBody>
      </p:sp>
      <p:sp>
        <p:nvSpPr>
          <p:cNvPr id="4" name="TextBox 3">
            <a:extLst>
              <a:ext uri="{FF2B5EF4-FFF2-40B4-BE49-F238E27FC236}">
                <a16:creationId xmlns:a16="http://schemas.microsoft.com/office/drawing/2014/main" id="{3AAEB3BF-7B70-48A9-AC9E-8B87DBA46F89}"/>
              </a:ext>
            </a:extLst>
          </p:cNvPr>
          <p:cNvSpPr txBox="1"/>
          <p:nvPr/>
        </p:nvSpPr>
        <p:spPr>
          <a:xfrm>
            <a:off x="1025476" y="1493741"/>
            <a:ext cx="8767813" cy="4647426"/>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
                <a:srgbClr val="00437B"/>
              </a:buClr>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Nursing Visits </a:t>
            </a:r>
          </a:p>
          <a:p>
            <a:pPr marL="1257300" marR="0" lvl="2"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Care Coordinator - Lichelle Jennings, RN</a:t>
            </a:r>
          </a:p>
          <a:p>
            <a:pPr marL="1714500" marR="0" lvl="3"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Dedicated to assisting PLWH with any medical/medication/referral needs</a:t>
            </a:r>
          </a:p>
          <a:p>
            <a:pPr marL="1714500" marR="0" lvl="3"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Medication management- pill packing, </a:t>
            </a:r>
          </a:p>
          <a:p>
            <a:pPr marL="1371600" marR="0" lvl="3" indent="0" algn="l" defTabSz="914400" rtl="0" eaLnBrk="1" fontAlgn="auto" latinLnBrk="0" hangingPunct="1">
              <a:lnSpc>
                <a:spcPct val="100000"/>
              </a:lnSpc>
              <a:spcBef>
                <a:spcPts val="0"/>
              </a:spcBef>
              <a:spcAft>
                <a:spcPts val="0"/>
              </a:spcAft>
              <a:buClr>
                <a:srgbClr val="00437B"/>
              </a:buClr>
              <a:buSzTx/>
              <a:buFontTx/>
              <a:buNone/>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cabenuva</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2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lenacapavir</a:t>
            </a: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injections</a:t>
            </a:r>
          </a:p>
          <a:p>
            <a:pPr marL="1257300" marR="0" lvl="2"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
                <a:srgbClr val="00437B"/>
              </a:buClr>
              <a:buSzTx/>
              <a:buFontTx/>
              <a:buNone/>
              <a:tabLst/>
              <a:defRPr/>
            </a:pP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Primary Care Visits</a:t>
            </a:r>
          </a:p>
          <a:p>
            <a:pPr marL="1257300" marR="0" lvl="2"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Lisa Navracruz, MD, AAHIVS</a:t>
            </a:r>
          </a:p>
          <a:p>
            <a:pPr marL="1257300" marR="0" lvl="2"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Prakash Ganesh, MD, MPH, AAHIVS</a:t>
            </a:r>
          </a:p>
          <a:p>
            <a:pPr marL="1257300" marR="0" lvl="2" indent="-342900" algn="l" defTabSz="914400" rtl="0" eaLnBrk="1" fontAlgn="auto" latinLnBrk="0" hangingPunct="1">
              <a:lnSpc>
                <a:spcPct val="100000"/>
              </a:lnSpc>
              <a:spcBef>
                <a:spcPts val="0"/>
              </a:spcBef>
              <a:spcAft>
                <a:spcPts val="0"/>
              </a:spcAft>
              <a:buClr>
                <a:srgbClr val="00437B"/>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Samaher Hazeen, MA</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C1A2ECC6-DDD9-4D3D-AA45-BB6CE27BA6A7}"/>
              </a:ext>
            </a:extLst>
          </p:cNvPr>
          <p:cNvPicPr>
            <a:picLocks noChangeAspect="1"/>
          </p:cNvPicPr>
          <p:nvPr/>
        </p:nvPicPr>
        <p:blipFill>
          <a:blip r:embed="rId3"/>
          <a:stretch>
            <a:fillRect/>
          </a:stretch>
        </p:blipFill>
        <p:spPr>
          <a:xfrm>
            <a:off x="8551707" y="1366063"/>
            <a:ext cx="3100043" cy="2062937"/>
          </a:xfrm>
          <a:prstGeom prst="rect">
            <a:avLst/>
          </a:prstGeom>
        </p:spPr>
      </p:pic>
    </p:spTree>
    <p:custDataLst>
      <p:tags r:id="rId1"/>
    </p:custDataLst>
    <p:extLst>
      <p:ext uri="{BB962C8B-B14F-4D97-AF65-F5344CB8AC3E}">
        <p14:creationId xmlns:p14="http://schemas.microsoft.com/office/powerpoint/2010/main" val="19491698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19C4-D23D-4053-823A-7DDDB708E6FF}"/>
              </a:ext>
            </a:extLst>
          </p:cNvPr>
          <p:cNvSpPr>
            <a:spLocks noGrp="1"/>
          </p:cNvSpPr>
          <p:nvPr>
            <p:ph type="title"/>
          </p:nvPr>
        </p:nvSpPr>
        <p:spPr>
          <a:xfrm>
            <a:off x="1212350" y="465281"/>
            <a:ext cx="10515600" cy="1075055"/>
          </a:xfrm>
        </p:spPr>
        <p:txBody>
          <a:bodyPr>
            <a:normAutofit/>
          </a:bodyPr>
          <a:lstStyle/>
          <a:p>
            <a:r>
              <a:rPr lang="en-US" b="1" dirty="0">
                <a:latin typeface="Arial" panose="020B0604020202020204" pitchFamily="34" charset="0"/>
                <a:cs typeface="Arial" panose="020B0604020202020204" pitchFamily="34" charset="0"/>
              </a:rPr>
              <a:t>Wrap Around Care</a:t>
            </a:r>
          </a:p>
        </p:txBody>
      </p:sp>
      <p:sp>
        <p:nvSpPr>
          <p:cNvPr id="3" name="Content Placeholder 2">
            <a:extLst>
              <a:ext uri="{FF2B5EF4-FFF2-40B4-BE49-F238E27FC236}">
                <a16:creationId xmlns:a16="http://schemas.microsoft.com/office/drawing/2014/main" id="{DC6EC9C8-071C-45C0-A060-A2785937019C}"/>
              </a:ext>
            </a:extLst>
          </p:cNvPr>
          <p:cNvSpPr>
            <a:spLocks noGrp="1"/>
          </p:cNvSpPr>
          <p:nvPr>
            <p:ph sz="half" idx="1"/>
          </p:nvPr>
        </p:nvSpPr>
        <p:spPr>
          <a:xfrm>
            <a:off x="1451266" y="1732950"/>
            <a:ext cx="6766224" cy="4351338"/>
          </a:xfrm>
        </p:spPr>
        <p:txBody>
          <a:bodyPr/>
          <a:lstStyle/>
          <a:p>
            <a:pPr marL="0" indent="0">
              <a:buClr>
                <a:srgbClr val="00437B"/>
              </a:buClr>
              <a:buNone/>
            </a:pPr>
            <a:r>
              <a:rPr lang="en-US" b="1" dirty="0">
                <a:latin typeface="Arial" panose="020B0604020202020204" pitchFamily="34" charset="0"/>
                <a:cs typeface="Arial" panose="020B0604020202020204" pitchFamily="34" charset="0"/>
              </a:rPr>
              <a:t>Medical Case Management   </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Brian Scott, LSW</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Shannon Aber, LSW  *</a:t>
            </a:r>
            <a:r>
              <a:rPr lang="en-US" i="1" dirty="0">
                <a:latin typeface="Arial" panose="020B0604020202020204" pitchFamily="34" charset="0"/>
                <a:cs typeface="Arial" panose="020B0604020202020204" pitchFamily="34" charset="0"/>
              </a:rPr>
              <a:t>new to our team!*</a:t>
            </a:r>
            <a:endParaRPr lang="en-US" dirty="0">
              <a:latin typeface="Arial" panose="020B0604020202020204" pitchFamily="34" charset="0"/>
              <a:cs typeface="Arial" panose="020B0604020202020204" pitchFamily="34" charset="0"/>
            </a:endParaRPr>
          </a:p>
          <a:p>
            <a:pPr marL="0" indent="0">
              <a:buClr>
                <a:srgbClr val="00437B"/>
              </a:buClr>
              <a:buNone/>
            </a:pPr>
            <a:r>
              <a:rPr lang="en-US" b="1" dirty="0">
                <a:latin typeface="Arial" panose="020B0604020202020204" pitchFamily="34" charset="0"/>
                <a:cs typeface="Arial" panose="020B0604020202020204" pitchFamily="34" charset="0"/>
              </a:rPr>
              <a:t>Behavioral Health Services</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Michael Cohen, LISW-S</a:t>
            </a:r>
          </a:p>
          <a:p>
            <a:endParaRPr lang="en-US" dirty="0"/>
          </a:p>
          <a:p>
            <a:pPr lvl="1"/>
            <a:endParaRPr lang="en-US" dirty="0"/>
          </a:p>
        </p:txBody>
      </p:sp>
      <p:sp>
        <p:nvSpPr>
          <p:cNvPr id="4" name="Content Placeholder 3">
            <a:extLst>
              <a:ext uri="{FF2B5EF4-FFF2-40B4-BE49-F238E27FC236}">
                <a16:creationId xmlns:a16="http://schemas.microsoft.com/office/drawing/2014/main" id="{A699A2C6-6309-4579-A0CC-8B203AEFE975}"/>
              </a:ext>
            </a:extLst>
          </p:cNvPr>
          <p:cNvSpPr>
            <a:spLocks noGrp="1"/>
          </p:cNvSpPr>
          <p:nvPr>
            <p:ph sz="half" idx="2"/>
          </p:nvPr>
        </p:nvSpPr>
        <p:spPr>
          <a:xfrm>
            <a:off x="1451266" y="4536323"/>
            <a:ext cx="6850838" cy="4351338"/>
          </a:xfrm>
        </p:spPr>
        <p:txBody>
          <a:bodyPr/>
          <a:lstStyle/>
          <a:p>
            <a:pPr marL="0" indent="0">
              <a:buClr>
                <a:srgbClr val="00437B"/>
              </a:buClr>
              <a:buNone/>
            </a:pPr>
            <a:r>
              <a:rPr lang="en-US" b="1" dirty="0">
                <a:latin typeface="Arial" panose="020B0604020202020204" pitchFamily="34" charset="0"/>
                <a:cs typeface="Arial" panose="020B0604020202020204" pitchFamily="34" charset="0"/>
              </a:rPr>
              <a:t>Medical Transportation</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Rideshare through Circulation or Ace Taxi</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Bus Passes – One way and All Day</a:t>
            </a:r>
          </a:p>
          <a:p>
            <a:pPr lvl="1">
              <a:lnSpc>
                <a:spcPct val="100000"/>
              </a:lnSpc>
              <a:buClr>
                <a:srgbClr val="00437B"/>
              </a:buClr>
              <a:buFont typeface="Arial" panose="020B0604020202020204" pitchFamily="34" charset="0"/>
              <a:buChar char="•"/>
            </a:pPr>
            <a:r>
              <a:rPr lang="en-US" dirty="0">
                <a:latin typeface="Arial" panose="020B0604020202020204" pitchFamily="34" charset="0"/>
                <a:cs typeface="Arial" panose="020B0604020202020204" pitchFamily="34" charset="0"/>
              </a:rPr>
              <a:t>Disability Vouchers</a:t>
            </a:r>
          </a:p>
          <a:p>
            <a:pPr lvl="1"/>
            <a:endParaRPr lang="en-US" dirty="0"/>
          </a:p>
        </p:txBody>
      </p:sp>
      <p:pic>
        <p:nvPicPr>
          <p:cNvPr id="6" name="Picture 5">
            <a:extLst>
              <a:ext uri="{FF2B5EF4-FFF2-40B4-BE49-F238E27FC236}">
                <a16:creationId xmlns:a16="http://schemas.microsoft.com/office/drawing/2014/main" id="{E57CB14C-0A71-DF99-050A-97C76FF7B48A}"/>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356" t="4682" r="2804" b="7212"/>
          <a:stretch/>
        </p:blipFill>
        <p:spPr>
          <a:xfrm rot="326911">
            <a:off x="9095322" y="836659"/>
            <a:ext cx="2106300" cy="3229940"/>
          </a:xfrm>
          <a:prstGeom prst="rect">
            <a:avLst/>
          </a:prstGeom>
        </p:spPr>
      </p:pic>
    </p:spTree>
    <p:extLst>
      <p:ext uri="{BB962C8B-B14F-4D97-AF65-F5344CB8AC3E}">
        <p14:creationId xmlns:p14="http://schemas.microsoft.com/office/powerpoint/2010/main" val="20829338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70440" y="330835"/>
            <a:ext cx="10515600" cy="1325563"/>
          </a:xfrm>
        </p:spPr>
        <p:txBody>
          <a:bodyPr>
            <a:normAutofit/>
          </a:bodyPr>
          <a:lstStyle/>
          <a:p>
            <a:r>
              <a:rPr lang="en-US" b="1" dirty="0">
                <a:latin typeface="Arial" panose="020B0604020202020204" pitchFamily="34" charset="0"/>
                <a:cs typeface="Arial" panose="020B0604020202020204" pitchFamily="34" charset="0"/>
              </a:rPr>
              <a:t>Our Success: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2025 End of Year Demographics</a:t>
            </a:r>
          </a:p>
        </p:txBody>
      </p:sp>
      <p:sp>
        <p:nvSpPr>
          <p:cNvPr id="5" name="Content Placeholder 4"/>
          <p:cNvSpPr>
            <a:spLocks noGrp="1"/>
          </p:cNvSpPr>
          <p:nvPr>
            <p:ph idx="1"/>
          </p:nvPr>
        </p:nvSpPr>
        <p:spPr>
          <a:xfrm>
            <a:off x="1457143" y="1752942"/>
            <a:ext cx="10734857" cy="4940935"/>
          </a:xfrm>
        </p:spPr>
        <p:txBody>
          <a:bodyPr>
            <a:noAutofit/>
          </a:bodyPr>
          <a:lstStyle/>
          <a:p>
            <a:pPr>
              <a:lnSpc>
                <a:spcPct val="110000"/>
              </a:lnSpc>
              <a:buClr>
                <a:schemeClr val="tx1"/>
              </a:buClr>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Total number patients with HIV: 137</a:t>
            </a:r>
          </a:p>
          <a:p>
            <a:pPr lvl="1">
              <a:lnSpc>
                <a:spcPct val="110000"/>
              </a:lnSpc>
              <a:buClr>
                <a:schemeClr val="tx1"/>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Total Part A eligible patients: 122</a:t>
            </a:r>
          </a:p>
          <a:p>
            <a:pPr marL="457200" lvl="1" indent="0">
              <a:lnSpc>
                <a:spcPct val="110000"/>
              </a:lnSpc>
              <a:buClr>
                <a:schemeClr val="tx1"/>
              </a:buClr>
              <a:buNone/>
            </a:pPr>
            <a:endParaRPr lang="en-US" sz="500" dirty="0">
              <a:solidFill>
                <a:srgbClr val="000000"/>
              </a:solidFill>
              <a:latin typeface="Arial" panose="020B0604020202020204" pitchFamily="34" charset="0"/>
              <a:cs typeface="Arial" panose="020B0604020202020204" pitchFamily="34" charset="0"/>
            </a:endParaRPr>
          </a:p>
          <a:p>
            <a:pPr>
              <a:lnSpc>
                <a:spcPct val="110000"/>
              </a:lnSpc>
              <a:buClr>
                <a:schemeClr val="tx1"/>
              </a:buClr>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Demographics of RWHAP patients: </a:t>
            </a:r>
          </a:p>
          <a:p>
            <a:pPr lvl="1">
              <a:lnSpc>
                <a:spcPct val="11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Vast majority of patients are low income</a:t>
            </a:r>
          </a:p>
          <a:p>
            <a:pPr lvl="1">
              <a:lnSpc>
                <a:spcPct val="11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70% </a:t>
            </a:r>
            <a:r>
              <a:rPr lang="en-US" u="sng" dirty="0">
                <a:solidFill>
                  <a:srgbClr val="000000"/>
                </a:solidFill>
                <a:latin typeface="Arial" panose="020B0604020202020204" pitchFamily="34" charset="0"/>
                <a:cs typeface="Arial" panose="020B0604020202020204" pitchFamily="34" charset="0"/>
              </a:rPr>
              <a:t>&lt;</a:t>
            </a:r>
            <a:r>
              <a:rPr lang="en-US" dirty="0">
                <a:solidFill>
                  <a:srgbClr val="000000"/>
                </a:solidFill>
                <a:latin typeface="Arial" panose="020B0604020202020204" pitchFamily="34" charset="0"/>
                <a:cs typeface="Arial" panose="020B0604020202020204" pitchFamily="34" charset="0"/>
              </a:rPr>
              <a:t> 200% FPL, 85% </a:t>
            </a:r>
            <a:r>
              <a:rPr lang="en-US" u="sng" dirty="0">
                <a:solidFill>
                  <a:srgbClr val="000000"/>
                </a:solidFill>
                <a:latin typeface="Arial" panose="020B0604020202020204" pitchFamily="34" charset="0"/>
                <a:cs typeface="Arial" panose="020B0604020202020204" pitchFamily="34" charset="0"/>
              </a:rPr>
              <a:t>&lt;</a:t>
            </a:r>
            <a:r>
              <a:rPr lang="en-US" dirty="0">
                <a:solidFill>
                  <a:srgbClr val="000000"/>
                </a:solidFill>
                <a:latin typeface="Arial" panose="020B0604020202020204" pitchFamily="34" charset="0"/>
                <a:cs typeface="Arial" panose="020B0604020202020204" pitchFamily="34" charset="0"/>
              </a:rPr>
              <a:t> 300% FPL</a:t>
            </a:r>
          </a:p>
          <a:p>
            <a:pPr lvl="1">
              <a:lnSpc>
                <a:spcPct val="11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Ages range from 13- 79</a:t>
            </a:r>
          </a:p>
          <a:p>
            <a:pPr lvl="2">
              <a:lnSpc>
                <a:spcPct val="110000"/>
              </a:lnSpc>
              <a:buClr>
                <a:srgbClr val="0070C0"/>
              </a:buClr>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 43% of patients &gt; age 50, more comorbidities of aging</a:t>
            </a:r>
          </a:p>
          <a:p>
            <a:pPr lvl="1">
              <a:lnSpc>
                <a:spcPct val="110000"/>
              </a:lnSpc>
              <a:buClr>
                <a:srgbClr val="0070C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27 patients have refugee status or are newcomers to the US</a:t>
            </a:r>
          </a:p>
          <a:p>
            <a:pPr marL="457200" lvl="1" indent="0">
              <a:lnSpc>
                <a:spcPct val="110000"/>
              </a:lnSpc>
              <a:buClr>
                <a:srgbClr val="0070C0"/>
              </a:buClr>
              <a:buNone/>
            </a:pPr>
            <a:endParaRPr lang="en-US" sz="2800" dirty="0">
              <a:solidFill>
                <a:srgbClr val="000000"/>
              </a:solidFill>
              <a:latin typeface="Arial" panose="020B0604020202020204" pitchFamily="34" charset="0"/>
              <a:cs typeface="Arial" panose="020B0604020202020204" pitchFamily="34" charset="0"/>
            </a:endParaRPr>
          </a:p>
          <a:p>
            <a:pPr>
              <a:lnSpc>
                <a:spcPct val="110000"/>
              </a:lnSpc>
              <a:buClr>
                <a:schemeClr val="tx1"/>
              </a:buClr>
              <a:buFont typeface="Arial" panose="020B0604020202020204" pitchFamily="34" charset="0"/>
              <a:buChar char="•"/>
            </a:pPr>
            <a:endParaRPr lang="en-US" sz="2400" dirty="0">
              <a:solidFill>
                <a:srgbClr val="000000"/>
              </a:solidFill>
              <a:latin typeface="+mj-lt"/>
            </a:endParaRPr>
          </a:p>
          <a:p>
            <a:pPr>
              <a:lnSpc>
                <a:spcPct val="110000"/>
              </a:lnSpc>
              <a:buClr>
                <a:schemeClr val="tx1"/>
              </a:buClr>
              <a:buFont typeface="Arial" panose="020B0604020202020204" pitchFamily="34" charset="0"/>
              <a:buChar char="•"/>
            </a:pPr>
            <a:endParaRPr lang="en-US" sz="3200" dirty="0">
              <a:solidFill>
                <a:srgbClr val="000000"/>
              </a:solidFill>
              <a:latin typeface="+mj-lt"/>
            </a:endParaRPr>
          </a:p>
        </p:txBody>
      </p:sp>
    </p:spTree>
    <p:extLst>
      <p:ext uri="{BB962C8B-B14F-4D97-AF65-F5344CB8AC3E}">
        <p14:creationId xmlns:p14="http://schemas.microsoft.com/office/powerpoint/2010/main" val="36108023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140B3-3B8E-FF4D-D17B-F75FBDC34625}"/>
              </a:ext>
            </a:extLst>
          </p:cNvPr>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Our Success: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2025 End of Year Health Outcomes </a:t>
            </a:r>
            <a:endParaRPr lang="en-US" b="1" dirty="0"/>
          </a:p>
        </p:txBody>
      </p:sp>
      <p:sp>
        <p:nvSpPr>
          <p:cNvPr id="5" name="TextBox 4">
            <a:extLst>
              <a:ext uri="{FF2B5EF4-FFF2-40B4-BE49-F238E27FC236}">
                <a16:creationId xmlns:a16="http://schemas.microsoft.com/office/drawing/2014/main" id="{3F5FADDE-6158-2CB1-2289-8D962BFD1264}"/>
              </a:ext>
            </a:extLst>
          </p:cNvPr>
          <p:cNvSpPr txBox="1"/>
          <p:nvPr/>
        </p:nvSpPr>
        <p:spPr>
          <a:xfrm>
            <a:off x="1136150" y="1690688"/>
            <a:ext cx="9689910" cy="4309641"/>
          </a:xfrm>
          <a:prstGeom prst="rect">
            <a:avLst/>
          </a:prstGeom>
          <a:noFill/>
        </p:spPr>
        <p:txBody>
          <a:bodyPr wrap="square">
            <a:spAutoFit/>
          </a:bodyPr>
          <a:lstStyle/>
          <a:p>
            <a:pPr marL="914400" marR="0" lvl="2" indent="0" algn="l" defTabSz="914400" rtl="0" eaLnBrk="1" fontAlgn="auto" latinLnBrk="0" hangingPunct="1">
              <a:lnSpc>
                <a:spcPct val="110000"/>
              </a:lnSpc>
              <a:spcBef>
                <a:spcPts val="0"/>
              </a:spcBef>
              <a:spcAft>
                <a:spcPts val="0"/>
              </a:spcAft>
              <a:buClr>
                <a:srgbClr val="0070C0"/>
              </a:buClr>
              <a:buSzTx/>
              <a:buFontTx/>
              <a:buNone/>
              <a:tabLst/>
              <a:defRPr/>
            </a:pPr>
            <a:endParaRPr kumimoji="0" lang="en-US" sz="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10000"/>
              </a:lnSpc>
              <a:spcBef>
                <a:spcPts val="0"/>
              </a:spcBef>
              <a:spcAft>
                <a:spcPts val="0"/>
              </a:spcAft>
              <a:buClr>
                <a:prstClr val="black"/>
              </a:buClr>
              <a:buSzTx/>
              <a:buFontTx/>
              <a:buNone/>
              <a:tabLst/>
              <a:defRPr/>
            </a:pPr>
            <a:endPar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Viral suppression= </a:t>
            </a:r>
            <a:r>
              <a:rPr kumimoji="0" lang="en-US" sz="28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96%</a:t>
            </a:r>
          </a:p>
          <a:p>
            <a:pPr marL="457200" marR="0" lvl="1" indent="0" algn="l" defTabSz="914400" rtl="0" eaLnBrk="1" fontAlgn="auto" latinLnBrk="0" hangingPunct="1">
              <a:lnSpc>
                <a:spcPct val="110000"/>
              </a:lnSpc>
              <a:spcBef>
                <a:spcPts val="0"/>
              </a:spcBef>
              <a:spcAft>
                <a:spcPts val="0"/>
              </a:spcAft>
              <a:buClr>
                <a:prstClr val="black"/>
              </a:buClr>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Retention in care= 99% by HAB measure </a:t>
            </a:r>
            <a:b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 visits in the year separated by 90 days)</a:t>
            </a:r>
          </a:p>
          <a:p>
            <a:pPr marL="914400" marR="0" lvl="2" indent="0" algn="l" defTabSz="914400" rtl="0" eaLnBrk="1" fontAlgn="auto" latinLnBrk="0" hangingPunct="1">
              <a:lnSpc>
                <a:spcPct val="110000"/>
              </a:lnSpc>
              <a:spcBef>
                <a:spcPts val="0"/>
              </a:spcBef>
              <a:spcAft>
                <a:spcPts val="0"/>
              </a:spcAft>
              <a:buClr>
                <a:prstClr val="black"/>
              </a:buClr>
              <a:buSzTx/>
              <a:buFontTx/>
              <a:buNone/>
              <a:tabLst/>
              <a:defRPr/>
            </a:pPr>
            <a:endPar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0" marR="0" lvl="3"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sub-populations of focus have similar 95%+ rates of viral suppression and retention in care</a:t>
            </a:r>
          </a:p>
          <a:p>
            <a:pPr marL="1714500" marR="0" lvl="3"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38 patients on </a:t>
            </a:r>
            <a:r>
              <a:rPr kumimoji="0" lang="en-US" sz="2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Cabenuva</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 on </a:t>
            </a:r>
            <a:r>
              <a:rPr kumimoji="0" lang="en-US" sz="2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lenacapavir</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57300" marR="0" lvl="2" indent="-342900" algn="l" defTabSz="914400" rtl="0" eaLnBrk="1" fontAlgn="auto" latinLnBrk="0" hangingPunct="1">
              <a:lnSpc>
                <a:spcPct val="110000"/>
              </a:lnSpc>
              <a:spcBef>
                <a:spcPts val="0"/>
              </a:spcBef>
              <a:spcAft>
                <a:spcPts val="0"/>
              </a:spcAft>
              <a:buClr>
                <a:prstClr val="black"/>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502703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7AD656-D30F-A790-D37F-4A7EA2F6ABFA}"/>
              </a:ext>
            </a:extLst>
          </p:cNvPr>
          <p:cNvPicPr>
            <a:picLocks noChangeAspect="1"/>
          </p:cNvPicPr>
          <p:nvPr/>
        </p:nvPicPr>
        <p:blipFill>
          <a:blip r:embed="rId2"/>
          <a:srcRect l="17066"/>
          <a:stretch>
            <a:fillRect/>
          </a:stretch>
        </p:blipFill>
        <p:spPr>
          <a:xfrm rot="5400000">
            <a:off x="6405558" y="928556"/>
            <a:ext cx="5190134" cy="4693650"/>
          </a:xfrm>
          <a:prstGeom prst="rect">
            <a:avLst/>
          </a:prstGeom>
        </p:spPr>
      </p:pic>
      <p:sp>
        <p:nvSpPr>
          <p:cNvPr id="2" name="Title 1">
            <a:extLst>
              <a:ext uri="{FF2B5EF4-FFF2-40B4-BE49-F238E27FC236}">
                <a16:creationId xmlns:a16="http://schemas.microsoft.com/office/drawing/2014/main" id="{A19A9987-DA3B-04DC-650D-7483E782F587}"/>
              </a:ext>
            </a:extLst>
          </p:cNvPr>
          <p:cNvSpPr>
            <a:spLocks noGrp="1"/>
          </p:cNvSpPr>
          <p:nvPr>
            <p:ph type="title"/>
          </p:nvPr>
        </p:nvSpPr>
        <p:spPr>
          <a:xfrm>
            <a:off x="831850" y="1578066"/>
            <a:ext cx="10515600" cy="1179236"/>
          </a:xfrm>
        </p:spPr>
        <p:txBody>
          <a:bodyPr/>
          <a:lstStyle/>
          <a:p>
            <a:r>
              <a:rPr lang="en-US" b="1" dirty="0">
                <a:solidFill>
                  <a:schemeClr val="bg1"/>
                </a:solidFill>
                <a:latin typeface="+mn-lt"/>
              </a:rPr>
              <a:t>How to reach us:</a:t>
            </a:r>
          </a:p>
        </p:txBody>
      </p:sp>
      <p:sp>
        <p:nvSpPr>
          <p:cNvPr id="3" name="Text Placeholder 2">
            <a:extLst>
              <a:ext uri="{FF2B5EF4-FFF2-40B4-BE49-F238E27FC236}">
                <a16:creationId xmlns:a16="http://schemas.microsoft.com/office/drawing/2014/main" id="{90E1C377-B2D6-0F85-A2E9-C31608A6DF5D}"/>
              </a:ext>
            </a:extLst>
          </p:cNvPr>
          <p:cNvSpPr>
            <a:spLocks noGrp="1"/>
          </p:cNvSpPr>
          <p:nvPr>
            <p:ph type="body" idx="1"/>
          </p:nvPr>
        </p:nvSpPr>
        <p:spPr>
          <a:xfrm>
            <a:off x="917989" y="3133242"/>
            <a:ext cx="10515600" cy="2887167"/>
          </a:xfrm>
        </p:spPr>
        <p:txBody>
          <a:bodyPr/>
          <a:lstStyle/>
          <a:p>
            <a:pPr lvl="1"/>
            <a:r>
              <a:rPr lang="en-US" sz="5200" b="1" u="sng" dirty="0">
                <a:solidFill>
                  <a:schemeClr val="bg1"/>
                </a:solidFill>
              </a:rPr>
              <a:t>216-961-2090</a:t>
            </a:r>
          </a:p>
          <a:p>
            <a:pPr lvl="1"/>
            <a:r>
              <a:rPr lang="en-US" sz="4000" b="1" dirty="0">
                <a:solidFill>
                  <a:schemeClr val="bg1"/>
                </a:solidFill>
              </a:rPr>
              <a:t>	   Brian: x1179</a:t>
            </a:r>
          </a:p>
          <a:p>
            <a:pPr lvl="1"/>
            <a:r>
              <a:rPr lang="en-US" sz="4000" b="1" dirty="0">
                <a:solidFill>
                  <a:schemeClr val="bg1"/>
                </a:solidFill>
              </a:rPr>
              <a:t>	   Shannon x1260</a:t>
            </a:r>
          </a:p>
          <a:p>
            <a:pPr lvl="1"/>
            <a:r>
              <a:rPr lang="en-US" sz="4000" b="1" dirty="0">
                <a:solidFill>
                  <a:schemeClr val="bg1"/>
                </a:solidFill>
              </a:rPr>
              <a:t>	   Lichelle x1424</a:t>
            </a:r>
          </a:p>
        </p:txBody>
      </p:sp>
    </p:spTree>
    <p:extLst>
      <p:ext uri="{BB962C8B-B14F-4D97-AF65-F5344CB8AC3E}">
        <p14:creationId xmlns:p14="http://schemas.microsoft.com/office/powerpoint/2010/main" val="25307393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4306756" y="2792699"/>
            <a:ext cx="4240085" cy="1272852"/>
          </a:xfrm>
          <a:prstGeom prst="rect">
            <a:avLst/>
          </a:prstGeom>
        </p:spPr>
      </p:pic>
    </p:spTree>
    <p:extLst>
      <p:ext uri="{BB962C8B-B14F-4D97-AF65-F5344CB8AC3E}">
        <p14:creationId xmlns:p14="http://schemas.microsoft.com/office/powerpoint/2010/main" val="10232168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1"/>
          <p:cNvPicPr preferRelativeResize="0"/>
          <p:nvPr/>
        </p:nvPicPr>
        <p:blipFill rotWithShape="1">
          <a:blip r:embed="rId3">
            <a:alphaModFix/>
          </a:blip>
          <a:srcRect/>
          <a:stretch/>
        </p:blipFill>
        <p:spPr>
          <a:xfrm>
            <a:off x="2946400" y="0"/>
            <a:ext cx="6052706" cy="6052706"/>
          </a:xfrm>
          <a:prstGeom prst="rect">
            <a:avLst/>
          </a:prstGeom>
          <a:noFill/>
          <a:ln>
            <a:noFill/>
          </a:ln>
        </p:spPr>
      </p:pic>
    </p:spTree>
    <p:extLst>
      <p:ext uri="{BB962C8B-B14F-4D97-AF65-F5344CB8AC3E}">
        <p14:creationId xmlns:p14="http://schemas.microsoft.com/office/powerpoint/2010/main" val="17987503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148" name="Google Shape;148;p2"/>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49" name="Google Shape;149;p2"/>
          <p:cNvSpPr txBox="1"/>
          <p:nvPr/>
        </p:nvSpPr>
        <p:spPr>
          <a:xfrm>
            <a:off x="1332379" y="1524000"/>
            <a:ext cx="3635375" cy="4197303"/>
          </a:xfrm>
          <a:prstGeom prst="rect">
            <a:avLst/>
          </a:prstGeom>
          <a:noFill/>
          <a:ln>
            <a:noFill/>
          </a:ln>
        </p:spPr>
        <p:txBody>
          <a:bodyPr spcFirstLastPara="1" wrap="square" lIns="0" tIns="0" rIns="0" bIns="0" anchor="t" anchorCtr="0">
            <a:spAutoFit/>
          </a:bodyPr>
          <a:lstStyle/>
          <a:p>
            <a:pPr algn="ctr" defTabSz="304815">
              <a:lnSpc>
                <a:spcPct val="140014"/>
              </a:lnSpc>
            </a:pPr>
            <a:r>
              <a:rPr lang="en-US" sz="1867" dirty="0">
                <a:solidFill>
                  <a:srgbClr val="297FD5">
                    <a:lumMod val="20000"/>
                    <a:lumOff val="80000"/>
                  </a:srgbClr>
                </a:solidFill>
                <a:latin typeface="Times New Roman"/>
                <a:ea typeface="Times New Roman"/>
                <a:cs typeface="Times New Roman"/>
                <a:sym typeface="Times New Roman"/>
              </a:rPr>
              <a:t>Cleveland Office</a:t>
            </a:r>
            <a:endParaRPr sz="1867" dirty="0">
              <a:solidFill>
                <a:srgbClr val="297FD5">
                  <a:lumMod val="20000"/>
                  <a:lumOff val="80000"/>
                </a:srgbClr>
              </a:solidFill>
              <a:latin typeface="Century Gothic" panose="020B0502020202020204"/>
            </a:endParaRPr>
          </a:p>
          <a:p>
            <a:pPr algn="ctr" defTabSz="304815">
              <a:lnSpc>
                <a:spcPct val="140014"/>
              </a:lnSpc>
            </a:pPr>
            <a:r>
              <a:rPr lang="en-US" sz="1867" dirty="0">
                <a:solidFill>
                  <a:srgbClr val="297FD5">
                    <a:lumMod val="20000"/>
                    <a:lumOff val="80000"/>
                  </a:srgbClr>
                </a:solidFill>
                <a:latin typeface="Times New Roman"/>
                <a:ea typeface="Times New Roman"/>
                <a:cs typeface="Times New Roman"/>
                <a:sym typeface="Times New Roman"/>
              </a:rPr>
              <a:t>6600 Detroit Ave. </a:t>
            </a:r>
            <a:endParaRPr sz="1867" dirty="0">
              <a:solidFill>
                <a:srgbClr val="297FD5">
                  <a:lumMod val="20000"/>
                  <a:lumOff val="80000"/>
                </a:srgbClr>
              </a:solidFill>
              <a:latin typeface="Century Gothic" panose="020B0502020202020204"/>
            </a:endParaRPr>
          </a:p>
          <a:p>
            <a:pPr algn="ctr" defTabSz="304815">
              <a:lnSpc>
                <a:spcPct val="140014"/>
              </a:lnSpc>
            </a:pPr>
            <a:r>
              <a:rPr lang="en-US" sz="1867" dirty="0">
                <a:solidFill>
                  <a:srgbClr val="297FD5">
                    <a:lumMod val="20000"/>
                    <a:lumOff val="80000"/>
                  </a:srgbClr>
                </a:solidFill>
                <a:latin typeface="Times New Roman"/>
                <a:ea typeface="Times New Roman"/>
                <a:cs typeface="Times New Roman"/>
                <a:sym typeface="Times New Roman"/>
              </a:rPr>
              <a:t>Cleveland, OH, 44102</a:t>
            </a:r>
            <a:endParaRPr sz="1867" dirty="0">
              <a:solidFill>
                <a:srgbClr val="297FD5">
                  <a:lumMod val="20000"/>
                  <a:lumOff val="80000"/>
                </a:srgbClr>
              </a:solidFill>
              <a:latin typeface="Century Gothic" panose="020B0502020202020204"/>
            </a:endParaRPr>
          </a:p>
          <a:p>
            <a:pPr algn="ctr" defTabSz="304815">
              <a:lnSpc>
                <a:spcPct val="140014"/>
              </a:lnSpc>
            </a:pPr>
            <a:endParaRPr sz="1867" dirty="0">
              <a:solidFill>
                <a:srgbClr val="297FD5">
                  <a:lumMod val="20000"/>
                  <a:lumOff val="80000"/>
                </a:srgbClr>
              </a:solidFill>
              <a:latin typeface="Times New Roman"/>
              <a:ea typeface="Times New Roman"/>
              <a:cs typeface="Times New Roman"/>
              <a:sym typeface="Times New Roman"/>
            </a:endParaRPr>
          </a:p>
          <a:p>
            <a:pPr algn="ctr" defTabSz="304815">
              <a:lnSpc>
                <a:spcPct val="140014"/>
              </a:lnSpc>
            </a:pPr>
            <a:r>
              <a:rPr lang="en-US" sz="1867" dirty="0">
                <a:solidFill>
                  <a:srgbClr val="297FD5">
                    <a:lumMod val="20000"/>
                    <a:lumOff val="80000"/>
                  </a:srgbClr>
                </a:solidFill>
                <a:latin typeface="Times New Roman"/>
                <a:ea typeface="Times New Roman"/>
                <a:cs typeface="Times New Roman"/>
                <a:sym typeface="Times New Roman"/>
              </a:rPr>
              <a:t>Phone: (216)651-8236</a:t>
            </a:r>
            <a:endParaRPr sz="1867" dirty="0">
              <a:solidFill>
                <a:srgbClr val="297FD5">
                  <a:lumMod val="20000"/>
                  <a:lumOff val="80000"/>
                </a:srgbClr>
              </a:solidFill>
              <a:latin typeface="Century Gothic" panose="020B0502020202020204"/>
            </a:endParaRPr>
          </a:p>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Fax: (216)651-8235</a:t>
            </a:r>
            <a:endParaRPr sz="1867" dirty="0">
              <a:solidFill>
                <a:srgbClr val="297FD5">
                  <a:lumMod val="20000"/>
                  <a:lumOff val="80000"/>
                </a:srgbClr>
              </a:solidFill>
              <a:latin typeface="Century Gothic" panose="020B0502020202020204"/>
            </a:endParaRPr>
          </a:p>
          <a:p>
            <a:pPr algn="ctr" defTabSz="304815">
              <a:lnSpc>
                <a:spcPct val="137547"/>
              </a:lnSpc>
            </a:pPr>
            <a:endParaRPr sz="2800" dirty="0">
              <a:solidFill>
                <a:srgbClr val="000000"/>
              </a:solidFill>
              <a:latin typeface="Times New Roman"/>
              <a:ea typeface="Times New Roman"/>
              <a:cs typeface="Times New Roman"/>
              <a:sym typeface="Times New Roman"/>
            </a:endParaRPr>
          </a:p>
          <a:p>
            <a:pPr algn="ctr" defTabSz="304815">
              <a:lnSpc>
                <a:spcPct val="137547"/>
              </a:lnSpc>
            </a:pPr>
            <a:endParaRPr sz="2800" dirty="0">
              <a:solidFill>
                <a:srgbClr val="000000"/>
              </a:solidFill>
              <a:latin typeface="Times New Roman"/>
              <a:ea typeface="Times New Roman"/>
              <a:cs typeface="Times New Roman"/>
              <a:sym typeface="Times New Roman"/>
            </a:endParaRPr>
          </a:p>
          <a:p>
            <a:pPr algn="ctr" defTabSz="304815">
              <a:lnSpc>
                <a:spcPct val="137547"/>
              </a:lnSpc>
            </a:pPr>
            <a:endParaRPr sz="2800" dirty="0">
              <a:solidFill>
                <a:srgbClr val="000000"/>
              </a:solidFill>
              <a:latin typeface="Times New Roman"/>
              <a:ea typeface="Times New Roman"/>
              <a:cs typeface="Times New Roman"/>
              <a:sym typeface="Times New Roman"/>
            </a:endParaRPr>
          </a:p>
        </p:txBody>
      </p:sp>
      <p:sp>
        <p:nvSpPr>
          <p:cNvPr id="150" name="Google Shape;150;p2"/>
          <p:cNvSpPr txBox="1"/>
          <p:nvPr/>
        </p:nvSpPr>
        <p:spPr>
          <a:xfrm>
            <a:off x="5916057" y="1505268"/>
            <a:ext cx="4488362" cy="4197303"/>
          </a:xfrm>
          <a:prstGeom prst="rect">
            <a:avLst/>
          </a:prstGeom>
          <a:noFill/>
          <a:ln>
            <a:noFill/>
          </a:ln>
        </p:spPr>
        <p:txBody>
          <a:bodyPr spcFirstLastPara="1" wrap="square" lIns="0" tIns="0" rIns="0" bIns="0" anchor="t" anchorCtr="0">
            <a:spAutoFit/>
          </a:bodyPr>
          <a:lstStyle/>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Lorain Office</a:t>
            </a:r>
            <a:endParaRPr sz="1867" dirty="0">
              <a:solidFill>
                <a:srgbClr val="297FD5">
                  <a:lumMod val="20000"/>
                  <a:lumOff val="80000"/>
                </a:srgbClr>
              </a:solidFill>
              <a:latin typeface="Century Gothic" panose="020B0502020202020204"/>
            </a:endParaRPr>
          </a:p>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221 West 21st St. </a:t>
            </a:r>
            <a:endParaRPr sz="1867" dirty="0">
              <a:solidFill>
                <a:srgbClr val="297FD5">
                  <a:lumMod val="20000"/>
                  <a:lumOff val="80000"/>
                </a:srgbClr>
              </a:solidFill>
              <a:latin typeface="Century Gothic" panose="020B0502020202020204"/>
            </a:endParaRPr>
          </a:p>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Lorain, OH, 44052</a:t>
            </a:r>
            <a:endParaRPr sz="1867" dirty="0">
              <a:solidFill>
                <a:srgbClr val="297FD5">
                  <a:lumMod val="20000"/>
                  <a:lumOff val="80000"/>
                </a:srgbClr>
              </a:solidFill>
              <a:latin typeface="Century Gothic" panose="020B0502020202020204"/>
            </a:endParaRPr>
          </a:p>
          <a:p>
            <a:pPr algn="ctr" defTabSz="304815">
              <a:lnSpc>
                <a:spcPct val="140000"/>
              </a:lnSpc>
            </a:pPr>
            <a:endParaRPr sz="1867" dirty="0">
              <a:solidFill>
                <a:srgbClr val="297FD5">
                  <a:lumMod val="20000"/>
                  <a:lumOff val="80000"/>
                </a:srgbClr>
              </a:solidFill>
              <a:latin typeface="Times New Roman"/>
              <a:ea typeface="Times New Roman"/>
              <a:cs typeface="Times New Roman"/>
              <a:sym typeface="Times New Roman"/>
            </a:endParaRPr>
          </a:p>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Phone: (440)233-1086</a:t>
            </a:r>
            <a:endParaRPr sz="1867" dirty="0">
              <a:solidFill>
                <a:srgbClr val="297FD5">
                  <a:lumMod val="20000"/>
                  <a:lumOff val="80000"/>
                </a:srgbClr>
              </a:solidFill>
              <a:latin typeface="Century Gothic" panose="020B0502020202020204"/>
            </a:endParaRPr>
          </a:p>
          <a:p>
            <a:pPr algn="ctr" defTabSz="304815">
              <a:lnSpc>
                <a:spcPct val="140000"/>
              </a:lnSpc>
            </a:pPr>
            <a:r>
              <a:rPr lang="en-US" sz="1867" dirty="0">
                <a:solidFill>
                  <a:srgbClr val="297FD5">
                    <a:lumMod val="20000"/>
                    <a:lumOff val="80000"/>
                  </a:srgbClr>
                </a:solidFill>
                <a:latin typeface="Times New Roman"/>
                <a:ea typeface="Times New Roman"/>
                <a:cs typeface="Times New Roman"/>
                <a:sym typeface="Times New Roman"/>
              </a:rPr>
              <a:t>Fax: (440)233-1089</a:t>
            </a:r>
            <a:endParaRPr sz="1867" dirty="0">
              <a:solidFill>
                <a:srgbClr val="297FD5">
                  <a:lumMod val="20000"/>
                  <a:lumOff val="80000"/>
                </a:srgbClr>
              </a:solidFill>
              <a:latin typeface="Century Gothic" panose="020B0502020202020204"/>
            </a:endParaRPr>
          </a:p>
          <a:p>
            <a:pPr algn="ctr" defTabSz="304815">
              <a:lnSpc>
                <a:spcPct val="137595"/>
              </a:lnSpc>
            </a:pPr>
            <a:endParaRPr sz="2800" dirty="0">
              <a:solidFill>
                <a:srgbClr val="000000"/>
              </a:solidFill>
              <a:latin typeface="Times New Roman"/>
              <a:ea typeface="Times New Roman"/>
              <a:cs typeface="Times New Roman"/>
              <a:sym typeface="Times New Roman"/>
            </a:endParaRPr>
          </a:p>
          <a:p>
            <a:pPr algn="ctr" defTabSz="304815">
              <a:lnSpc>
                <a:spcPct val="137595"/>
              </a:lnSpc>
            </a:pPr>
            <a:endParaRPr sz="2800" dirty="0">
              <a:solidFill>
                <a:srgbClr val="000000"/>
              </a:solidFill>
              <a:latin typeface="Times New Roman"/>
              <a:ea typeface="Times New Roman"/>
              <a:cs typeface="Times New Roman"/>
              <a:sym typeface="Times New Roman"/>
            </a:endParaRPr>
          </a:p>
          <a:p>
            <a:pPr algn="ctr" defTabSz="304815">
              <a:lnSpc>
                <a:spcPct val="137595"/>
              </a:lnSpc>
            </a:pPr>
            <a:endParaRPr sz="2800" dirty="0">
              <a:solidFill>
                <a:srgbClr val="000000"/>
              </a:solidFill>
              <a:latin typeface="Times New Roman"/>
              <a:ea typeface="Times New Roman"/>
              <a:cs typeface="Times New Roman"/>
              <a:sym typeface="Times New Roman"/>
            </a:endParaRPr>
          </a:p>
        </p:txBody>
      </p:sp>
      <p:sp>
        <p:nvSpPr>
          <p:cNvPr id="151" name="Google Shape;151;p2"/>
          <p:cNvSpPr txBox="1"/>
          <p:nvPr/>
        </p:nvSpPr>
        <p:spPr>
          <a:xfrm>
            <a:off x="4036457" y="4749800"/>
            <a:ext cx="3759200" cy="1206292"/>
          </a:xfrm>
          <a:prstGeom prst="rect">
            <a:avLst/>
          </a:prstGeom>
          <a:noFill/>
          <a:ln>
            <a:noFill/>
          </a:ln>
        </p:spPr>
        <p:txBody>
          <a:bodyPr spcFirstLastPara="1" wrap="square" lIns="0" tIns="0" rIns="0" bIns="0" anchor="t" anchorCtr="0">
            <a:spAutoFit/>
          </a:bodyPr>
          <a:lstStyle/>
          <a:p>
            <a:pPr algn="ctr" defTabSz="304815">
              <a:lnSpc>
                <a:spcPct val="140000"/>
              </a:lnSpc>
            </a:pPr>
            <a:r>
              <a:rPr lang="en-US" sz="2800" dirty="0">
                <a:solidFill>
                  <a:srgbClr val="297FD5">
                    <a:lumMod val="20000"/>
                    <a:lumOff val="80000"/>
                  </a:srgbClr>
                </a:solidFill>
                <a:latin typeface="Times New Roman"/>
                <a:ea typeface="Times New Roman"/>
                <a:cs typeface="Times New Roman"/>
                <a:sym typeface="Times New Roman"/>
              </a:rPr>
              <a:t>Monday - Friday</a:t>
            </a:r>
            <a:endParaRPr sz="1200" dirty="0">
              <a:solidFill>
                <a:srgbClr val="297FD5">
                  <a:lumMod val="20000"/>
                  <a:lumOff val="80000"/>
                </a:srgbClr>
              </a:solidFill>
              <a:latin typeface="Century Gothic" panose="020B0502020202020204"/>
            </a:endParaRPr>
          </a:p>
          <a:p>
            <a:pPr algn="ctr" defTabSz="304815">
              <a:lnSpc>
                <a:spcPct val="140009"/>
              </a:lnSpc>
            </a:pPr>
            <a:r>
              <a:rPr lang="en-US" sz="2799" dirty="0">
                <a:solidFill>
                  <a:srgbClr val="297FD5">
                    <a:lumMod val="20000"/>
                    <a:lumOff val="80000"/>
                  </a:srgbClr>
                </a:solidFill>
                <a:latin typeface="Times New Roman"/>
                <a:ea typeface="Times New Roman"/>
                <a:cs typeface="Times New Roman"/>
                <a:sym typeface="Times New Roman"/>
              </a:rPr>
              <a:t>9:00 a.m. - 5:00 p.m.</a:t>
            </a:r>
            <a:endParaRPr sz="1200" dirty="0">
              <a:solidFill>
                <a:srgbClr val="297FD5">
                  <a:lumMod val="20000"/>
                  <a:lumOff val="80000"/>
                </a:srgbClr>
              </a:solidFill>
              <a:latin typeface="Century Gothic" panose="020B0502020202020204"/>
            </a:endParaRPr>
          </a:p>
        </p:txBody>
      </p:sp>
      <p:sp>
        <p:nvSpPr>
          <p:cNvPr id="152" name="Google Shape;152;p2"/>
          <p:cNvSpPr txBox="1"/>
          <p:nvPr/>
        </p:nvSpPr>
        <p:spPr>
          <a:xfrm>
            <a:off x="3841310" y="190963"/>
            <a:ext cx="3958511" cy="1321516"/>
          </a:xfrm>
          <a:prstGeom prst="rect">
            <a:avLst/>
          </a:prstGeom>
          <a:noFill/>
          <a:ln>
            <a:noFill/>
          </a:ln>
        </p:spPr>
        <p:txBody>
          <a:bodyPr spcFirstLastPara="1" wrap="square" lIns="0" tIns="0" rIns="0" bIns="0" anchor="t" anchorCtr="0">
            <a:spAutoFit/>
          </a:bodyPr>
          <a:lstStyle/>
          <a:p>
            <a:pPr algn="ctr" defTabSz="304815">
              <a:lnSpc>
                <a:spcPct val="184000"/>
              </a:lnSpc>
            </a:pPr>
            <a:r>
              <a:rPr lang="en-US" sz="4667">
                <a:solidFill>
                  <a:srgbClr val="63AFC2"/>
                </a:solidFill>
                <a:latin typeface="Times New Roman"/>
                <a:ea typeface="Times New Roman"/>
                <a:cs typeface="Times New Roman"/>
                <a:sym typeface="Times New Roman"/>
              </a:rPr>
              <a:t>Locations </a:t>
            </a:r>
            <a:endParaRPr sz="1200">
              <a:solidFill>
                <a:prstClr val="white"/>
              </a:solidFill>
              <a:latin typeface="Century Gothic" panose="020B0502020202020204"/>
            </a:endParaRPr>
          </a:p>
        </p:txBody>
      </p:sp>
      <p:pic>
        <p:nvPicPr>
          <p:cNvPr id="153" name="Google Shape;153;p2"/>
          <p:cNvPicPr preferRelativeResize="0"/>
          <p:nvPr/>
        </p:nvPicPr>
        <p:blipFill rotWithShape="1">
          <a:blip r:embed="rId4">
            <a:alphaModFix/>
          </a:blip>
          <a:srcRect/>
          <a:stretch/>
        </p:blipFill>
        <p:spPr>
          <a:xfrm>
            <a:off x="201234" y="5271371"/>
            <a:ext cx="2262290" cy="1543038"/>
          </a:xfrm>
          <a:prstGeom prst="rect">
            <a:avLst/>
          </a:prstGeom>
          <a:noFill/>
          <a:ln>
            <a:noFill/>
          </a:ln>
        </p:spPr>
      </p:pic>
    </p:spTree>
    <p:extLst>
      <p:ext uri="{BB962C8B-B14F-4D97-AF65-F5344CB8AC3E}">
        <p14:creationId xmlns:p14="http://schemas.microsoft.com/office/powerpoint/2010/main" val="8526360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4C5705-9D45-44E9-881C-DD7E7DB355C2}"/>
              </a:ext>
            </a:extLst>
          </p:cNvPr>
          <p:cNvSpPr/>
          <p:nvPr/>
        </p:nvSpPr>
        <p:spPr>
          <a:xfrm>
            <a:off x="2326106" y="73539"/>
            <a:ext cx="7796463" cy="1097801"/>
          </a:xfrm>
          <a:prstGeom prst="rect">
            <a:avLst/>
          </a:prstGeom>
        </p:spPr>
        <p:txBody>
          <a:bodyPr wrap="square">
            <a:spAutoFit/>
          </a:bodyPr>
          <a:lstStyle/>
          <a:p>
            <a:pPr algn="ctr" defTabSz="304815">
              <a:lnSpc>
                <a:spcPct val="140000"/>
              </a:lnSpc>
            </a:pPr>
            <a:r>
              <a:rPr lang="en-US" sz="4667" dirty="0">
                <a:solidFill>
                  <a:srgbClr val="63AFC2"/>
                </a:solidFill>
                <a:latin typeface="Arial"/>
                <a:ea typeface="Arial"/>
                <a:cs typeface="Arial"/>
                <a:sym typeface="Arial"/>
              </a:rPr>
              <a:t>Mission, Vision, Values</a:t>
            </a:r>
            <a:endParaRPr lang="en-US" sz="1200" dirty="0">
              <a:solidFill>
                <a:prstClr val="black"/>
              </a:solidFill>
              <a:latin typeface="Century Gothic" panose="020B0502020202020204"/>
            </a:endParaRPr>
          </a:p>
        </p:txBody>
      </p:sp>
      <p:sp>
        <p:nvSpPr>
          <p:cNvPr id="4" name="Rectangle 3">
            <a:extLst>
              <a:ext uri="{FF2B5EF4-FFF2-40B4-BE49-F238E27FC236}">
                <a16:creationId xmlns:a16="http://schemas.microsoft.com/office/drawing/2014/main" id="{8494682E-CC8A-4933-B4C6-4016779022F4}"/>
              </a:ext>
            </a:extLst>
          </p:cNvPr>
          <p:cNvSpPr/>
          <p:nvPr/>
        </p:nvSpPr>
        <p:spPr>
          <a:xfrm>
            <a:off x="681789" y="1380957"/>
            <a:ext cx="10956758" cy="3904467"/>
          </a:xfrm>
          <a:prstGeom prst="rect">
            <a:avLst/>
          </a:prstGeom>
        </p:spPr>
        <p:txBody>
          <a:bodyPr wrap="square">
            <a:spAutoFit/>
          </a:bodyPr>
          <a:lstStyle/>
          <a:p>
            <a:pPr defTabSz="304815">
              <a:lnSpc>
                <a:spcPct val="163333"/>
              </a:lnSpc>
            </a:pPr>
            <a:r>
              <a:rPr lang="en-US" sz="2133" dirty="0">
                <a:solidFill>
                  <a:srgbClr val="63AFC2"/>
                </a:solidFill>
                <a:latin typeface="Times New Roman"/>
                <a:ea typeface="Times New Roman"/>
                <a:cs typeface="Times New Roman"/>
                <a:sym typeface="Times New Roman"/>
              </a:rPr>
              <a:t>Mission:</a:t>
            </a:r>
            <a:r>
              <a:rPr lang="en-US" sz="2133" dirty="0">
                <a:solidFill>
                  <a:srgbClr val="000000"/>
                </a:solidFill>
                <a:latin typeface="Times New Roman"/>
                <a:ea typeface="Times New Roman"/>
                <a:cs typeface="Times New Roman"/>
                <a:sym typeface="Times New Roman"/>
              </a:rPr>
              <a:t> </a:t>
            </a:r>
            <a:r>
              <a:rPr lang="en-US" sz="2133" dirty="0">
                <a:solidFill>
                  <a:srgbClr val="297FD5">
                    <a:lumMod val="20000"/>
                    <a:lumOff val="80000"/>
                  </a:srgbClr>
                </a:solidFill>
                <a:latin typeface="Times New Roman"/>
                <a:ea typeface="Times New Roman"/>
                <a:cs typeface="Times New Roman"/>
                <a:sym typeface="Times New Roman"/>
              </a:rPr>
              <a:t>To challenge the root causes of systemic poverty among Latinx and other underserved individuals through holistic and culturally-humble service and community building.</a:t>
            </a:r>
            <a:endParaRPr lang="en-US" sz="2133" dirty="0">
              <a:solidFill>
                <a:srgbClr val="297FD5">
                  <a:lumMod val="20000"/>
                  <a:lumOff val="80000"/>
                </a:srgbClr>
              </a:solidFill>
              <a:latin typeface="Century Gothic" panose="020B0502020202020204"/>
            </a:endParaRPr>
          </a:p>
          <a:p>
            <a:pPr defTabSz="304815">
              <a:lnSpc>
                <a:spcPct val="163333"/>
              </a:lnSpc>
            </a:pPr>
            <a:endParaRPr lang="en-US" sz="2133" dirty="0">
              <a:solidFill>
                <a:srgbClr val="000000"/>
              </a:solidFill>
              <a:latin typeface="Times New Roman"/>
              <a:ea typeface="Times New Roman"/>
              <a:cs typeface="Times New Roman"/>
              <a:sym typeface="Times New Roman"/>
            </a:endParaRPr>
          </a:p>
          <a:p>
            <a:pPr defTabSz="304815">
              <a:lnSpc>
                <a:spcPct val="163333"/>
              </a:lnSpc>
            </a:pPr>
            <a:r>
              <a:rPr lang="en-US" sz="2133" dirty="0">
                <a:solidFill>
                  <a:srgbClr val="63AFC2"/>
                </a:solidFill>
                <a:latin typeface="Times New Roman"/>
                <a:ea typeface="Times New Roman"/>
                <a:cs typeface="Times New Roman"/>
                <a:sym typeface="Times New Roman"/>
              </a:rPr>
              <a:t>Vision: </a:t>
            </a:r>
            <a:r>
              <a:rPr lang="en-US" sz="2133" dirty="0">
                <a:solidFill>
                  <a:srgbClr val="297FD5">
                    <a:lumMod val="20000"/>
                    <a:lumOff val="80000"/>
                  </a:srgbClr>
                </a:solidFill>
                <a:latin typeface="Times New Roman"/>
                <a:ea typeface="Times New Roman"/>
                <a:cs typeface="Times New Roman"/>
                <a:sym typeface="Times New Roman"/>
              </a:rPr>
              <a:t>NLURC attempts to move people from systemic poverty and dependence to lives of empowerment and sustainability.</a:t>
            </a:r>
            <a:endParaRPr lang="en-US" sz="2133" dirty="0">
              <a:solidFill>
                <a:srgbClr val="297FD5">
                  <a:lumMod val="20000"/>
                  <a:lumOff val="80000"/>
                </a:srgbClr>
              </a:solidFill>
              <a:latin typeface="Century Gothic" panose="020B0502020202020204"/>
            </a:endParaRPr>
          </a:p>
          <a:p>
            <a:pPr defTabSz="304815">
              <a:lnSpc>
                <a:spcPct val="163333"/>
              </a:lnSpc>
            </a:pPr>
            <a:endParaRPr lang="en-US" sz="2133" dirty="0">
              <a:solidFill>
                <a:srgbClr val="000000"/>
              </a:solidFill>
              <a:latin typeface="Times New Roman"/>
              <a:ea typeface="Times New Roman"/>
              <a:cs typeface="Times New Roman"/>
              <a:sym typeface="Times New Roman"/>
            </a:endParaRPr>
          </a:p>
          <a:p>
            <a:pPr defTabSz="304815">
              <a:lnSpc>
                <a:spcPct val="163333"/>
              </a:lnSpc>
            </a:pPr>
            <a:r>
              <a:rPr lang="en-US" sz="2133" dirty="0">
                <a:solidFill>
                  <a:srgbClr val="63AFC2"/>
                </a:solidFill>
                <a:latin typeface="Times New Roman"/>
                <a:ea typeface="Times New Roman"/>
                <a:cs typeface="Times New Roman"/>
                <a:sym typeface="Times New Roman"/>
              </a:rPr>
              <a:t>Values:</a:t>
            </a:r>
            <a:r>
              <a:rPr lang="en-US" sz="2133" dirty="0">
                <a:solidFill>
                  <a:srgbClr val="000000"/>
                </a:solidFill>
                <a:latin typeface="Times New Roman"/>
                <a:ea typeface="Times New Roman"/>
                <a:cs typeface="Times New Roman"/>
                <a:sym typeface="Times New Roman"/>
              </a:rPr>
              <a:t> </a:t>
            </a:r>
            <a:r>
              <a:rPr lang="en-US" sz="2133" dirty="0">
                <a:solidFill>
                  <a:srgbClr val="297FD5">
                    <a:lumMod val="20000"/>
                    <a:lumOff val="80000"/>
                  </a:srgbClr>
                </a:solidFill>
                <a:latin typeface="Times New Roman"/>
                <a:ea typeface="Times New Roman"/>
                <a:cs typeface="Times New Roman"/>
                <a:sym typeface="Times New Roman"/>
              </a:rPr>
              <a:t>Our work is informed and fueled by the </a:t>
            </a:r>
            <a:r>
              <a:rPr lang="en-US" sz="2400" dirty="0">
                <a:solidFill>
                  <a:srgbClr val="297FD5">
                    <a:lumMod val="20000"/>
                    <a:lumOff val="80000"/>
                  </a:srgbClr>
                </a:solidFill>
                <a:latin typeface="Times New Roman"/>
                <a:ea typeface="Times New Roman"/>
                <a:cs typeface="Times New Roman"/>
                <a:sym typeface="Times New Roman"/>
              </a:rPr>
              <a:t>values of hospitality, spirituality and </a:t>
            </a:r>
            <a:endParaRPr lang="en-US" sz="1200" dirty="0">
              <a:solidFill>
                <a:srgbClr val="297FD5">
                  <a:lumMod val="20000"/>
                  <a:lumOff val="80000"/>
                </a:srgbClr>
              </a:solidFill>
              <a:latin typeface="Century Gothic" panose="020B0502020202020204"/>
            </a:endParaRPr>
          </a:p>
        </p:txBody>
      </p:sp>
      <p:pic>
        <p:nvPicPr>
          <p:cNvPr id="5" name="Google Shape;158;p3">
            <a:extLst>
              <a:ext uri="{FF2B5EF4-FFF2-40B4-BE49-F238E27FC236}">
                <a16:creationId xmlns:a16="http://schemas.microsoft.com/office/drawing/2014/main" id="{F73DF0D7-E65C-45C8-9736-7AAA5855D2F6}"/>
              </a:ext>
            </a:extLst>
          </p:cNvPr>
          <p:cNvPicPr preferRelativeResize="0"/>
          <p:nvPr/>
        </p:nvPicPr>
        <p:blipFill rotWithShape="1">
          <a:blip r:embed="rId2">
            <a:alphaModFix/>
          </a:blip>
          <a:srcRect/>
          <a:stretch/>
        </p:blipFill>
        <p:spPr>
          <a:xfrm>
            <a:off x="-80211" y="-659253"/>
            <a:ext cx="2619789" cy="2619789"/>
          </a:xfrm>
          <a:prstGeom prst="rect">
            <a:avLst/>
          </a:prstGeom>
          <a:noFill/>
          <a:ln>
            <a:noFill/>
          </a:ln>
        </p:spPr>
      </p:pic>
    </p:spTree>
    <p:extLst>
      <p:ext uri="{BB962C8B-B14F-4D97-AF65-F5344CB8AC3E}">
        <p14:creationId xmlns:p14="http://schemas.microsoft.com/office/powerpoint/2010/main" val="354380794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4"/>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66" name="Google Shape;166;p4"/>
          <p:cNvSpPr txBox="1"/>
          <p:nvPr/>
        </p:nvSpPr>
        <p:spPr>
          <a:xfrm>
            <a:off x="1778000"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Leadership </a:t>
            </a:r>
            <a:endParaRPr sz="1200">
              <a:solidFill>
                <a:prstClr val="white"/>
              </a:solidFill>
              <a:latin typeface="Century Gothic" panose="020B0502020202020204"/>
            </a:endParaRPr>
          </a:p>
        </p:txBody>
      </p:sp>
      <p:sp>
        <p:nvSpPr>
          <p:cNvPr id="167" name="Google Shape;167;p4"/>
          <p:cNvSpPr txBox="1"/>
          <p:nvPr/>
        </p:nvSpPr>
        <p:spPr>
          <a:xfrm>
            <a:off x="2619789" y="1589505"/>
            <a:ext cx="8584824" cy="4271554"/>
          </a:xfrm>
          <a:prstGeom prst="rect">
            <a:avLst/>
          </a:prstGeom>
          <a:noFill/>
          <a:ln>
            <a:noFill/>
          </a:ln>
        </p:spPr>
        <p:txBody>
          <a:bodyPr spcFirstLastPara="1" wrap="square" lIns="0" tIns="0" rIns="0" bIns="0" anchor="t" anchorCtr="0">
            <a:spAutoFit/>
          </a:bodyPr>
          <a:lstStyle/>
          <a:p>
            <a:pPr marL="237457" lvl="1" defTabSz="304815">
              <a:lnSpc>
                <a:spcPct val="150000"/>
              </a:lnSpc>
              <a:buClr>
                <a:srgbClr val="000000"/>
              </a:buClr>
              <a:buSzPts val="3600"/>
            </a:pPr>
            <a:r>
              <a:rPr lang="en-US" sz="2400" dirty="0">
                <a:solidFill>
                  <a:srgbClr val="297FD5">
                    <a:lumMod val="20000"/>
                    <a:lumOff val="80000"/>
                  </a:srgbClr>
                </a:solidFill>
                <a:latin typeface="Times New Roman"/>
                <a:ea typeface="Times New Roman"/>
                <a:cs typeface="Times New Roman"/>
                <a:sym typeface="Times New Roman"/>
              </a:rPr>
              <a:t>Max Rodas - </a:t>
            </a:r>
            <a:r>
              <a:rPr lang="en-US" sz="2400" b="1" dirty="0">
                <a:solidFill>
                  <a:srgbClr val="297FD5">
                    <a:lumMod val="20000"/>
                    <a:lumOff val="80000"/>
                  </a:srgbClr>
                </a:solidFill>
                <a:latin typeface="Times New Roman"/>
                <a:ea typeface="Times New Roman"/>
                <a:cs typeface="Times New Roman"/>
                <a:sym typeface="Times New Roman"/>
              </a:rPr>
              <a:t>Executive Director</a:t>
            </a:r>
            <a:endParaRPr sz="1200" dirty="0">
              <a:solidFill>
                <a:srgbClr val="297FD5">
                  <a:lumMod val="20000"/>
                  <a:lumOff val="80000"/>
                </a:srgbClr>
              </a:solidFill>
              <a:latin typeface="Century Gothic" panose="020B0502020202020204"/>
            </a:endParaRPr>
          </a:p>
          <a:p>
            <a:pPr marL="237457" lvl="1" defTabSz="304815">
              <a:lnSpc>
                <a:spcPct val="150000"/>
              </a:lnSpc>
              <a:buClr>
                <a:srgbClr val="000000"/>
              </a:buClr>
              <a:buSzPts val="3600"/>
            </a:pPr>
            <a:r>
              <a:rPr lang="en-US" sz="2400" dirty="0">
                <a:solidFill>
                  <a:srgbClr val="297FD5">
                    <a:lumMod val="20000"/>
                    <a:lumOff val="80000"/>
                  </a:srgbClr>
                </a:solidFill>
                <a:latin typeface="Times New Roman"/>
                <a:ea typeface="Times New Roman"/>
                <a:cs typeface="Times New Roman"/>
                <a:sym typeface="Times New Roman"/>
              </a:rPr>
              <a:t>Kimberly Rodas - </a:t>
            </a:r>
            <a:r>
              <a:rPr lang="en-US" sz="2400" b="1" dirty="0">
                <a:solidFill>
                  <a:srgbClr val="297FD5">
                    <a:lumMod val="20000"/>
                    <a:lumOff val="80000"/>
                  </a:srgbClr>
                </a:solidFill>
                <a:latin typeface="Times New Roman"/>
                <a:ea typeface="Times New Roman"/>
                <a:cs typeface="Times New Roman"/>
                <a:sym typeface="Times New Roman"/>
              </a:rPr>
              <a:t>Clinical Director</a:t>
            </a:r>
            <a:endParaRPr sz="1200" dirty="0">
              <a:solidFill>
                <a:srgbClr val="297FD5">
                  <a:lumMod val="20000"/>
                  <a:lumOff val="80000"/>
                </a:srgbClr>
              </a:solidFill>
              <a:latin typeface="Century Gothic" panose="020B0502020202020204"/>
            </a:endParaRPr>
          </a:p>
          <a:p>
            <a:pPr marL="237457" lvl="1" defTabSz="304815">
              <a:lnSpc>
                <a:spcPct val="150000"/>
              </a:lnSpc>
              <a:buClr>
                <a:srgbClr val="000000"/>
              </a:buClr>
              <a:buSzPts val="3600"/>
            </a:pPr>
            <a:r>
              <a:rPr lang="en-US" sz="2400" dirty="0">
                <a:solidFill>
                  <a:srgbClr val="297FD5">
                    <a:lumMod val="20000"/>
                    <a:lumOff val="80000"/>
                  </a:srgbClr>
                </a:solidFill>
                <a:latin typeface="Times New Roman"/>
                <a:ea typeface="Times New Roman"/>
                <a:cs typeface="Times New Roman"/>
                <a:sym typeface="Times New Roman"/>
              </a:rPr>
              <a:t>Christine Davis – </a:t>
            </a:r>
            <a:r>
              <a:rPr lang="en-US" sz="2400" b="1" dirty="0">
                <a:solidFill>
                  <a:srgbClr val="297FD5">
                    <a:lumMod val="20000"/>
                    <a:lumOff val="80000"/>
                  </a:srgbClr>
                </a:solidFill>
                <a:latin typeface="Times New Roman"/>
                <a:ea typeface="Times New Roman"/>
                <a:cs typeface="Times New Roman"/>
                <a:sym typeface="Times New Roman"/>
              </a:rPr>
              <a:t>Fiscal Controller</a:t>
            </a:r>
            <a:endParaRPr sz="1200" dirty="0">
              <a:solidFill>
                <a:srgbClr val="297FD5">
                  <a:lumMod val="20000"/>
                  <a:lumOff val="80000"/>
                </a:srgbClr>
              </a:solidFill>
              <a:latin typeface="Century Gothic" panose="020B0502020202020204"/>
            </a:endParaRPr>
          </a:p>
          <a:p>
            <a:pPr marL="237457" lvl="1" defTabSz="304815">
              <a:lnSpc>
                <a:spcPct val="150000"/>
              </a:lnSpc>
              <a:buSzPts val="3600"/>
            </a:pPr>
            <a:r>
              <a:rPr lang="en-US" sz="2400" dirty="0">
                <a:solidFill>
                  <a:srgbClr val="297FD5">
                    <a:lumMod val="20000"/>
                    <a:lumOff val="80000"/>
                  </a:srgbClr>
                </a:solidFill>
                <a:latin typeface="Times New Roman"/>
                <a:ea typeface="Times New Roman"/>
                <a:cs typeface="Times New Roman"/>
                <a:sym typeface="Times New Roman"/>
              </a:rPr>
              <a:t>Natalia Rodas – </a:t>
            </a:r>
            <a:r>
              <a:rPr lang="en-US" sz="2400" b="1" dirty="0">
                <a:solidFill>
                  <a:srgbClr val="297FD5">
                    <a:lumMod val="20000"/>
                    <a:lumOff val="80000"/>
                  </a:srgbClr>
                </a:solidFill>
                <a:latin typeface="Times New Roman"/>
                <a:ea typeface="Times New Roman"/>
                <a:cs typeface="Times New Roman"/>
                <a:sym typeface="Times New Roman"/>
              </a:rPr>
              <a:t>Prevention/Communications Director </a:t>
            </a:r>
            <a:endParaRPr lang="en-US" sz="2400" dirty="0">
              <a:solidFill>
                <a:srgbClr val="297FD5">
                  <a:lumMod val="20000"/>
                  <a:lumOff val="80000"/>
                </a:srgbClr>
              </a:solidFill>
              <a:latin typeface="Century Gothic" panose="020B0502020202020204"/>
            </a:endParaRPr>
          </a:p>
          <a:p>
            <a:pPr marL="237457" lvl="1" defTabSz="304815">
              <a:lnSpc>
                <a:spcPct val="150000"/>
              </a:lnSpc>
              <a:buSzPts val="3600"/>
            </a:pPr>
            <a:r>
              <a:rPr lang="en-US" sz="2400" dirty="0">
                <a:solidFill>
                  <a:srgbClr val="297FD5">
                    <a:lumMod val="20000"/>
                    <a:lumOff val="80000"/>
                  </a:srgbClr>
                </a:solidFill>
                <a:latin typeface="Times New Roman"/>
                <a:ea typeface="Times New Roman"/>
                <a:cs typeface="Times New Roman"/>
                <a:sym typeface="Times New Roman"/>
              </a:rPr>
              <a:t>Octaveya Lowe – </a:t>
            </a:r>
            <a:r>
              <a:rPr lang="en-US" sz="2400" b="1" dirty="0">
                <a:solidFill>
                  <a:srgbClr val="297FD5">
                    <a:lumMod val="20000"/>
                    <a:lumOff val="80000"/>
                  </a:srgbClr>
                </a:solidFill>
                <a:latin typeface="Times New Roman"/>
                <a:ea typeface="Times New Roman"/>
                <a:cs typeface="Times New Roman"/>
                <a:sym typeface="Times New Roman"/>
              </a:rPr>
              <a:t>Non-Clinical Supervisor</a:t>
            </a:r>
            <a:endParaRPr lang="en-US" sz="2400" dirty="0">
              <a:solidFill>
                <a:srgbClr val="297FD5">
                  <a:lumMod val="20000"/>
                  <a:lumOff val="80000"/>
                </a:srgbClr>
              </a:solidFill>
              <a:latin typeface="Century Gothic" panose="020B0502020202020204"/>
            </a:endParaRPr>
          </a:p>
          <a:p>
            <a:pPr marL="237457" lvl="1" defTabSz="304815">
              <a:lnSpc>
                <a:spcPct val="150000"/>
              </a:lnSpc>
              <a:buClr>
                <a:srgbClr val="000000"/>
              </a:buClr>
              <a:buSzPts val="3600"/>
            </a:pPr>
            <a:r>
              <a:rPr lang="en-US" sz="2400" dirty="0">
                <a:solidFill>
                  <a:srgbClr val="297FD5">
                    <a:lumMod val="20000"/>
                    <a:lumOff val="80000"/>
                  </a:srgbClr>
                </a:solidFill>
                <a:latin typeface="Times New Roman"/>
                <a:ea typeface="Times New Roman"/>
                <a:cs typeface="Times New Roman"/>
                <a:sym typeface="Times New Roman"/>
              </a:rPr>
              <a:t>Jean Luc Kasambayi - </a:t>
            </a:r>
            <a:r>
              <a:rPr lang="en-US" sz="2400" b="1" dirty="0">
                <a:solidFill>
                  <a:srgbClr val="297FD5">
                    <a:lumMod val="20000"/>
                    <a:lumOff val="80000"/>
                  </a:srgbClr>
                </a:solidFill>
                <a:latin typeface="Times New Roman"/>
                <a:ea typeface="Times New Roman"/>
                <a:cs typeface="Times New Roman"/>
                <a:sym typeface="Times New Roman"/>
              </a:rPr>
              <a:t>Clinical Supervisor</a:t>
            </a:r>
            <a:endParaRPr sz="1200" dirty="0">
              <a:solidFill>
                <a:srgbClr val="297FD5">
                  <a:lumMod val="20000"/>
                  <a:lumOff val="80000"/>
                </a:srgbClr>
              </a:solidFill>
              <a:latin typeface="Century Gothic" panose="020B0502020202020204"/>
            </a:endParaRPr>
          </a:p>
          <a:p>
            <a:pPr defTabSz="304815">
              <a:lnSpc>
                <a:spcPct val="140012"/>
              </a:lnSpc>
            </a:pPr>
            <a:endParaRPr sz="2199" dirty="0">
              <a:solidFill>
                <a:srgbClr val="297FD5">
                  <a:lumMod val="20000"/>
                  <a:lumOff val="80000"/>
                </a:srgbClr>
              </a:solidFill>
              <a:latin typeface="Times New Roman"/>
              <a:ea typeface="Times New Roman"/>
              <a:cs typeface="Times New Roman"/>
              <a:sym typeface="Times New Roman"/>
            </a:endParaRPr>
          </a:p>
          <a:p>
            <a:pPr algn="ctr" defTabSz="304815">
              <a:lnSpc>
                <a:spcPct val="140012"/>
              </a:lnSpc>
            </a:pPr>
            <a:endParaRPr sz="2199" dirty="0">
              <a:solidFill>
                <a:srgbClr val="297FD5">
                  <a:lumMod val="20000"/>
                  <a:lumOff val="80000"/>
                </a:srgbClr>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4048677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5"/>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74" name="Google Shape;174;p5"/>
          <p:cNvSpPr txBox="1"/>
          <p:nvPr/>
        </p:nvSpPr>
        <p:spPr>
          <a:xfrm>
            <a:off x="1422400" y="177800"/>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Arial"/>
                <a:ea typeface="Arial"/>
                <a:cs typeface="Arial"/>
                <a:sym typeface="Arial"/>
              </a:rPr>
              <a:t>Our Staff</a:t>
            </a:r>
            <a:endParaRPr sz="1200">
              <a:solidFill>
                <a:prstClr val="white"/>
              </a:solidFill>
              <a:latin typeface="Century Gothic" panose="020B0502020202020204"/>
            </a:endParaRPr>
          </a:p>
        </p:txBody>
      </p:sp>
      <p:sp>
        <p:nvSpPr>
          <p:cNvPr id="175" name="Google Shape;175;p5"/>
          <p:cNvSpPr txBox="1"/>
          <p:nvPr/>
        </p:nvSpPr>
        <p:spPr>
          <a:xfrm>
            <a:off x="101600" y="1278270"/>
            <a:ext cx="5891486" cy="7218771"/>
          </a:xfrm>
          <a:prstGeom prst="rect">
            <a:avLst/>
          </a:prstGeom>
          <a:noFill/>
          <a:ln>
            <a:noFill/>
          </a:ln>
        </p:spPr>
        <p:txBody>
          <a:bodyPr spcFirstLastPara="1" wrap="square" lIns="0" tIns="0" rIns="0" bIns="0" anchor="t" anchorCtr="0">
            <a:spAutoFit/>
          </a:bodyPr>
          <a:lstStyle/>
          <a:p>
            <a:pPr marL="194544" lvl="1" defTabSz="304815"/>
            <a:r>
              <a:rPr lang="en-US" sz="1867" b="1" u="sng" dirty="0">
                <a:solidFill>
                  <a:srgbClr val="297FD5">
                    <a:lumMod val="20000"/>
                    <a:lumOff val="80000"/>
                  </a:srgbClr>
                </a:solidFill>
                <a:latin typeface="Times New Roman"/>
                <a:ea typeface="Times New Roman"/>
                <a:cs typeface="Times New Roman"/>
                <a:sym typeface="Times New Roman"/>
              </a:rPr>
              <a:t>Medical Case Management</a:t>
            </a:r>
            <a:endParaRPr sz="1200" dirty="0">
              <a:solidFill>
                <a:srgbClr val="297FD5">
                  <a:lumMod val="20000"/>
                  <a:lumOff val="80000"/>
                </a:srgbClr>
              </a:solidFill>
              <a:latin typeface="Century Gothic" panose="020B0502020202020204"/>
            </a:endParaRPr>
          </a:p>
          <a:p>
            <a:pPr marL="1413805" lvl="5" defTabSz="304815"/>
            <a:endParaRPr sz="1867"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Devin McLaughlin – MCM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Myeisha Ivy - MCM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Mayra Perez – MCM</a:t>
            </a:r>
          </a:p>
          <a:p>
            <a:pPr marL="194544" lvl="1" defTabSz="304815">
              <a:buClr>
                <a:srgbClr val="000000"/>
              </a:buClr>
              <a:buSzPts val="2400"/>
            </a:pPr>
            <a:r>
              <a:rPr lang="en-US" sz="1600" dirty="0">
                <a:solidFill>
                  <a:srgbClr val="297FD5">
                    <a:lumMod val="20000"/>
                    <a:lumOff val="80000"/>
                  </a:srgbClr>
                </a:solidFill>
                <a:latin typeface="Times New Roman"/>
                <a:cs typeface="Times New Roman"/>
                <a:sym typeface="Times New Roman"/>
              </a:rPr>
              <a:t>Vacant - MCM</a:t>
            </a:r>
            <a:endParaRPr sz="1200" dirty="0">
              <a:solidFill>
                <a:srgbClr val="297FD5">
                  <a:lumMod val="20000"/>
                  <a:lumOff val="80000"/>
                </a:srgbClr>
              </a:solidFill>
              <a:latin typeface="Century Gothic" panose="020B0502020202020204"/>
            </a:endParaRPr>
          </a:p>
          <a:p>
            <a:pPr defTabSz="304815"/>
            <a:endParaRPr sz="1600" b="1" dirty="0">
              <a:solidFill>
                <a:srgbClr val="297FD5">
                  <a:lumMod val="20000"/>
                  <a:lumOff val="80000"/>
                </a:srgbClr>
              </a:solidFill>
              <a:latin typeface="Times New Roman"/>
              <a:ea typeface="Times New Roman"/>
              <a:cs typeface="Times New Roman"/>
              <a:sym typeface="Times New Roman"/>
            </a:endParaRPr>
          </a:p>
          <a:p>
            <a:pPr defTabSz="304815"/>
            <a:r>
              <a:rPr lang="en-US" sz="1867" b="1" dirty="0">
                <a:solidFill>
                  <a:srgbClr val="297FD5">
                    <a:lumMod val="20000"/>
                    <a:lumOff val="80000"/>
                  </a:srgbClr>
                </a:solidFill>
                <a:latin typeface="Times New Roman"/>
                <a:ea typeface="Times New Roman"/>
                <a:cs typeface="Times New Roman"/>
                <a:sym typeface="Times New Roman"/>
              </a:rPr>
              <a:t>   </a:t>
            </a:r>
            <a:r>
              <a:rPr lang="en-US" sz="1867" b="1" u="sng" dirty="0">
                <a:solidFill>
                  <a:srgbClr val="297FD5">
                    <a:lumMod val="20000"/>
                    <a:lumOff val="80000"/>
                  </a:srgbClr>
                </a:solidFill>
                <a:latin typeface="Times New Roman"/>
                <a:ea typeface="Times New Roman"/>
                <a:cs typeface="Times New Roman"/>
                <a:sym typeface="Times New Roman"/>
              </a:rPr>
              <a:t>Non-Medical Case Management</a:t>
            </a:r>
            <a:endParaRPr sz="1200" dirty="0">
              <a:solidFill>
                <a:srgbClr val="297FD5">
                  <a:lumMod val="20000"/>
                  <a:lumOff val="80000"/>
                </a:srgbClr>
              </a:solidFill>
              <a:latin typeface="Century Gothic" panose="020B0502020202020204"/>
            </a:endParaRPr>
          </a:p>
          <a:p>
            <a:pPr defTabSz="304815"/>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Octaveya Lowe – Intake/Lead NMCM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Diamond Green-Philips - NMCM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Gloriann Irizarry – NMCM</a:t>
            </a:r>
            <a:endParaRPr sz="1200" dirty="0">
              <a:solidFill>
                <a:srgbClr val="297FD5">
                  <a:lumMod val="20000"/>
                  <a:lumOff val="80000"/>
                </a:srgbClr>
              </a:solidFill>
              <a:latin typeface="Century Gothic" panose="020B0502020202020204"/>
            </a:endParaRPr>
          </a:p>
          <a:p>
            <a:pPr marL="389087" lvl="1" indent="-92939" defTabSz="304815">
              <a:buClr>
                <a:prstClr val="black"/>
              </a:buClr>
              <a:buSzPts val="2400"/>
            </a:pPr>
            <a:endParaRPr sz="1600" dirty="0">
              <a:solidFill>
                <a:srgbClr val="297FD5">
                  <a:lumMod val="20000"/>
                  <a:lumOff val="80000"/>
                </a:srgbClr>
              </a:solidFill>
              <a:latin typeface="Times New Roman"/>
              <a:ea typeface="Times New Roman"/>
              <a:cs typeface="Times New Roman"/>
              <a:sym typeface="Times New Roman"/>
            </a:endParaRPr>
          </a:p>
          <a:p>
            <a:pPr defTabSz="304815"/>
            <a:r>
              <a:rPr lang="en-US" sz="1600" b="1" dirty="0">
                <a:solidFill>
                  <a:srgbClr val="297FD5">
                    <a:lumMod val="20000"/>
                    <a:lumOff val="80000"/>
                  </a:srgbClr>
                </a:solidFill>
                <a:latin typeface="Times New Roman"/>
                <a:ea typeface="Times New Roman"/>
                <a:cs typeface="Times New Roman"/>
                <a:sym typeface="Times New Roman"/>
              </a:rPr>
              <a:t>   </a:t>
            </a:r>
            <a:r>
              <a:rPr lang="en-US" sz="1867" b="1" u="sng" dirty="0">
                <a:solidFill>
                  <a:srgbClr val="297FD5">
                    <a:lumMod val="20000"/>
                    <a:lumOff val="80000"/>
                  </a:srgbClr>
                </a:solidFill>
                <a:latin typeface="Times New Roman"/>
                <a:ea typeface="Times New Roman"/>
                <a:cs typeface="Times New Roman"/>
                <a:sym typeface="Times New Roman"/>
              </a:rPr>
              <a:t>Housing Case Management</a:t>
            </a:r>
            <a:endParaRPr sz="1200" dirty="0">
              <a:solidFill>
                <a:srgbClr val="297FD5">
                  <a:lumMod val="20000"/>
                  <a:lumOff val="80000"/>
                </a:srgbClr>
              </a:solidFill>
              <a:latin typeface="Century Gothic" panose="020B0502020202020204"/>
            </a:endParaRPr>
          </a:p>
          <a:p>
            <a:pPr defTabSz="304815"/>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Beatrice Velez – HCM (Director of Lorain Services)</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Keyanna Sanders- HCM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Monika Henderson- HCM</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Colette Webster - HCM </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Sonja Johnson – HCM</a:t>
            </a:r>
          </a:p>
          <a:p>
            <a:pPr marL="194544" lvl="1" defTabSz="304815">
              <a:buSzPts val="2400"/>
            </a:pPr>
            <a:r>
              <a:rPr lang="en-US" sz="1600" dirty="0">
                <a:solidFill>
                  <a:srgbClr val="297FD5">
                    <a:lumMod val="20000"/>
                    <a:lumOff val="80000"/>
                  </a:srgbClr>
                </a:solidFill>
                <a:latin typeface="Times New Roman"/>
                <a:ea typeface="Times New Roman"/>
                <a:cs typeface="Times New Roman"/>
                <a:sym typeface="Times New Roman"/>
              </a:rPr>
              <a:t>Yahaira Rodriguez – HCM </a:t>
            </a:r>
            <a:endParaRPr lang="en-US" sz="1200" dirty="0">
              <a:solidFill>
                <a:srgbClr val="297FD5">
                  <a:lumMod val="20000"/>
                  <a:lumOff val="80000"/>
                </a:srgbClr>
              </a:solidFill>
              <a:latin typeface="Century Gothic" panose="020B0502020202020204"/>
            </a:endParaRPr>
          </a:p>
          <a:p>
            <a:pPr marL="194544" lvl="1" defTabSz="304815">
              <a:buSzPts val="2400"/>
            </a:pPr>
            <a:r>
              <a:rPr lang="en-US" sz="1600" dirty="0">
                <a:solidFill>
                  <a:srgbClr val="297FD5">
                    <a:lumMod val="20000"/>
                    <a:lumOff val="80000"/>
                  </a:srgbClr>
                </a:solidFill>
                <a:latin typeface="Times New Roman"/>
                <a:ea typeface="Times New Roman"/>
                <a:cs typeface="Times New Roman"/>
                <a:sym typeface="Times New Roman"/>
              </a:rPr>
              <a:t>Yessenia Morales – HCM</a:t>
            </a:r>
            <a:endParaRPr lang="en-US" sz="1200" dirty="0">
              <a:solidFill>
                <a:srgbClr val="297FD5">
                  <a:lumMod val="20000"/>
                  <a:lumOff val="80000"/>
                </a:srgbClr>
              </a:solidFill>
              <a:latin typeface="Century Gothic" panose="020B0502020202020204"/>
            </a:endParaRPr>
          </a:p>
          <a:p>
            <a:pPr marL="389087" lvl="1" indent="-194544" defTabSz="304815">
              <a:buClr>
                <a:srgbClr val="000000"/>
              </a:buClr>
              <a:buSzPts val="2400"/>
              <a:buFont typeface="Arial"/>
              <a:buChar char="•"/>
            </a:pPr>
            <a:endParaRPr sz="1200" dirty="0">
              <a:solidFill>
                <a:prstClr val="white"/>
              </a:solidFill>
              <a:latin typeface="Century Gothic" panose="020B0502020202020204"/>
            </a:endParaRPr>
          </a:p>
          <a:p>
            <a:pPr marL="389087" lvl="1" indent="-76004" defTabSz="304815">
              <a:buClr>
                <a:prstClr val="black"/>
              </a:buClr>
              <a:buSzPts val="2800"/>
            </a:pPr>
            <a:endParaRPr sz="1867" dirty="0">
              <a:solidFill>
                <a:srgbClr val="000000"/>
              </a:solidFill>
              <a:latin typeface="Times New Roman"/>
              <a:ea typeface="Times New Roman"/>
              <a:cs typeface="Times New Roman"/>
              <a:sym typeface="Times New Roman"/>
            </a:endParaRPr>
          </a:p>
          <a:p>
            <a:pPr defTabSz="304815">
              <a:lnSpc>
                <a:spcPct val="157666"/>
              </a:lnSpc>
            </a:pPr>
            <a:endParaRPr sz="1600" dirty="0">
              <a:solidFill>
                <a:srgbClr val="000000"/>
              </a:solidFill>
              <a:latin typeface="Times New Roman"/>
              <a:ea typeface="Times New Roman"/>
              <a:cs typeface="Times New Roman"/>
              <a:sym typeface="Times New Roman"/>
            </a:endParaRPr>
          </a:p>
          <a:p>
            <a:pPr defTabSz="304815">
              <a:lnSpc>
                <a:spcPct val="139992"/>
              </a:lnSpc>
            </a:pPr>
            <a:endParaRPr sz="1802" dirty="0">
              <a:solidFill>
                <a:srgbClr val="000000"/>
              </a:solidFill>
              <a:latin typeface="Times New Roman"/>
              <a:ea typeface="Times New Roman"/>
              <a:cs typeface="Times New Roman"/>
              <a:sym typeface="Times New Roman"/>
            </a:endParaRPr>
          </a:p>
          <a:p>
            <a:pPr algn="ctr" defTabSz="304815">
              <a:lnSpc>
                <a:spcPct val="139992"/>
              </a:lnSpc>
            </a:pPr>
            <a:endParaRPr sz="1802" dirty="0">
              <a:solidFill>
                <a:srgbClr val="000000"/>
              </a:solidFill>
              <a:latin typeface="Times New Roman"/>
              <a:ea typeface="Times New Roman"/>
              <a:cs typeface="Times New Roman"/>
              <a:sym typeface="Times New Roman"/>
            </a:endParaRPr>
          </a:p>
        </p:txBody>
      </p:sp>
      <p:sp>
        <p:nvSpPr>
          <p:cNvPr id="176" name="Google Shape;176;p5"/>
          <p:cNvSpPr txBox="1"/>
          <p:nvPr/>
        </p:nvSpPr>
        <p:spPr>
          <a:xfrm>
            <a:off x="5993086" y="1278269"/>
            <a:ext cx="5585715" cy="6992812"/>
          </a:xfrm>
          <a:prstGeom prst="rect">
            <a:avLst/>
          </a:prstGeom>
          <a:noFill/>
          <a:ln>
            <a:noFill/>
          </a:ln>
        </p:spPr>
        <p:txBody>
          <a:bodyPr spcFirstLastPara="1" wrap="square" lIns="0" tIns="0" rIns="0" bIns="0" anchor="t" anchorCtr="0">
            <a:spAutoFit/>
          </a:bodyPr>
          <a:lstStyle/>
          <a:p>
            <a:pPr marL="194544" lvl="1" defTabSz="304815"/>
            <a:r>
              <a:rPr lang="en-US" sz="1867" b="1" u="sng" dirty="0">
                <a:solidFill>
                  <a:srgbClr val="297FD5">
                    <a:lumMod val="20000"/>
                    <a:lumOff val="80000"/>
                  </a:srgbClr>
                </a:solidFill>
                <a:latin typeface="Times New Roman"/>
                <a:ea typeface="Times New Roman"/>
                <a:cs typeface="Times New Roman"/>
                <a:sym typeface="Times New Roman"/>
              </a:rPr>
              <a:t>Other Professional Services (Legal)</a:t>
            </a:r>
            <a:endParaRPr sz="1200" dirty="0">
              <a:solidFill>
                <a:srgbClr val="297FD5">
                  <a:lumMod val="20000"/>
                  <a:lumOff val="80000"/>
                </a:srgbClr>
              </a:solidFill>
              <a:latin typeface="Century Gothic" panose="020B0502020202020204"/>
            </a:endParaRPr>
          </a:p>
          <a:p>
            <a:pPr marL="296149" lvl="1" defTabSz="304815">
              <a:buClr>
                <a:prstClr val="black"/>
              </a:buClr>
              <a:buSzPts val="2400"/>
            </a:pPr>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Staff Attorney  - Jackson Flickinger</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Staff Attorney – Hannah Yeack</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Robert Rodriguez – Paralegal</a:t>
            </a:r>
            <a:endParaRPr sz="1200" dirty="0">
              <a:solidFill>
                <a:srgbClr val="297FD5">
                  <a:lumMod val="20000"/>
                  <a:lumOff val="80000"/>
                </a:srgbClr>
              </a:solidFill>
              <a:latin typeface="Century Gothic" panose="020B0502020202020204"/>
            </a:endParaRPr>
          </a:p>
          <a:p>
            <a:pPr defTabSz="304815"/>
            <a:r>
              <a:rPr lang="en-US" sz="1600" b="1" dirty="0">
                <a:solidFill>
                  <a:srgbClr val="297FD5">
                    <a:lumMod val="20000"/>
                    <a:lumOff val="80000"/>
                  </a:srgbClr>
                </a:solidFill>
                <a:latin typeface="Times New Roman"/>
                <a:ea typeface="Times New Roman"/>
                <a:cs typeface="Times New Roman"/>
                <a:sym typeface="Times New Roman"/>
              </a:rPr>
              <a:t>   </a:t>
            </a:r>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r>
              <a:rPr lang="en-US" sz="1867" b="1" u="sng" dirty="0">
                <a:solidFill>
                  <a:srgbClr val="297FD5">
                    <a:lumMod val="20000"/>
                    <a:lumOff val="80000"/>
                  </a:srgbClr>
                </a:solidFill>
                <a:latin typeface="Times New Roman"/>
                <a:ea typeface="Times New Roman"/>
                <a:cs typeface="Times New Roman"/>
                <a:sym typeface="Times New Roman"/>
              </a:rPr>
              <a:t>Psychosocial Services (Recovery)</a:t>
            </a:r>
            <a:endParaRPr sz="1200" dirty="0">
              <a:solidFill>
                <a:srgbClr val="297FD5">
                  <a:lumMod val="20000"/>
                  <a:lumOff val="80000"/>
                </a:srgbClr>
              </a:solidFill>
              <a:latin typeface="Century Gothic" panose="020B0502020202020204"/>
            </a:endParaRPr>
          </a:p>
          <a:p>
            <a:pPr defTabSz="304815"/>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Frank Lewis - Recovery Coach/Facilitator</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James Stevenson – Peer Co-Facilitator</a:t>
            </a:r>
            <a:endParaRPr sz="1200" dirty="0">
              <a:solidFill>
                <a:srgbClr val="297FD5">
                  <a:lumMod val="20000"/>
                  <a:lumOff val="80000"/>
                </a:srgbClr>
              </a:solidFill>
              <a:latin typeface="Century Gothic" panose="020B0502020202020204"/>
            </a:endParaRPr>
          </a:p>
          <a:p>
            <a:pPr marL="389087" lvl="1" indent="-92939" defTabSz="304815">
              <a:buClr>
                <a:prstClr val="black"/>
              </a:buClr>
              <a:buSzPts val="2400"/>
            </a:pPr>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r>
              <a:rPr lang="en-US" sz="1867" b="1" u="sng" dirty="0">
                <a:solidFill>
                  <a:srgbClr val="297FD5">
                    <a:lumMod val="20000"/>
                    <a:lumOff val="80000"/>
                  </a:srgbClr>
                </a:solidFill>
                <a:latin typeface="Times New Roman"/>
                <a:ea typeface="Times New Roman"/>
                <a:cs typeface="Times New Roman"/>
                <a:sym typeface="Times New Roman"/>
              </a:rPr>
              <a:t>Other Departments/Staff</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Max E. Rodas – </a:t>
            </a:r>
            <a:r>
              <a:rPr lang="en-US" sz="1600" b="1" dirty="0">
                <a:solidFill>
                  <a:srgbClr val="297FD5">
                    <a:lumMod val="20000"/>
                    <a:lumOff val="80000"/>
                  </a:srgbClr>
                </a:solidFill>
                <a:latin typeface="Times New Roman"/>
                <a:ea typeface="Times New Roman"/>
                <a:cs typeface="Times New Roman"/>
                <a:sym typeface="Times New Roman"/>
              </a:rPr>
              <a:t>Nutrition Coordinator </a:t>
            </a:r>
            <a:endParaRPr sz="1600" b="1" u="sng"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Ashley Radke – </a:t>
            </a:r>
            <a:r>
              <a:rPr lang="en-US" sz="1600" b="1" dirty="0">
                <a:solidFill>
                  <a:srgbClr val="297FD5">
                    <a:lumMod val="20000"/>
                    <a:lumOff val="80000"/>
                  </a:srgbClr>
                </a:solidFill>
                <a:latin typeface="Times New Roman"/>
                <a:ea typeface="Times New Roman"/>
                <a:cs typeface="Times New Roman"/>
                <a:sym typeface="Times New Roman"/>
              </a:rPr>
              <a:t>Benefits Navigator </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Jen Jeffries    </a:t>
            </a:r>
            <a:r>
              <a:rPr lang="en-US" sz="1600" b="1" dirty="0">
                <a:solidFill>
                  <a:srgbClr val="297FD5">
                    <a:lumMod val="20000"/>
                    <a:lumOff val="80000"/>
                  </a:srgbClr>
                </a:solidFill>
                <a:latin typeface="Times New Roman"/>
                <a:ea typeface="Times New Roman"/>
                <a:cs typeface="Times New Roman"/>
                <a:sym typeface="Times New Roman"/>
              </a:rPr>
              <a:t>– Prevention Coordinator </a:t>
            </a:r>
            <a:endParaRPr sz="1600" dirty="0">
              <a:solidFill>
                <a:srgbClr val="297FD5">
                  <a:lumMod val="20000"/>
                  <a:lumOff val="80000"/>
                </a:srgbClr>
              </a:solidFill>
              <a:latin typeface="Times New Roman"/>
              <a:ea typeface="Times New Roman"/>
              <a:cs typeface="Times New Roman"/>
              <a:sym typeface="Times New Roman"/>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Susan Yao - </a:t>
            </a:r>
            <a:r>
              <a:rPr lang="en-US" sz="1600" b="1" dirty="0">
                <a:solidFill>
                  <a:srgbClr val="297FD5">
                    <a:lumMod val="20000"/>
                    <a:lumOff val="80000"/>
                  </a:srgbClr>
                </a:solidFill>
                <a:latin typeface="Times New Roman"/>
                <a:ea typeface="Times New Roman"/>
                <a:cs typeface="Times New Roman"/>
                <a:sym typeface="Times New Roman"/>
              </a:rPr>
              <a:t>Case Aid</a:t>
            </a:r>
          </a:p>
          <a:p>
            <a:pPr marL="194544" lvl="1" defTabSz="304815">
              <a:buClr>
                <a:srgbClr val="000000"/>
              </a:buClr>
              <a:buSzPts val="2400"/>
            </a:pPr>
            <a:r>
              <a:rPr lang="en-US" sz="1600" dirty="0">
                <a:solidFill>
                  <a:srgbClr val="297FD5">
                    <a:lumMod val="20000"/>
                    <a:lumOff val="80000"/>
                  </a:srgbClr>
                </a:solidFill>
                <a:latin typeface="Times New Roman"/>
                <a:cs typeface="Times New Roman"/>
                <a:sym typeface="Times New Roman"/>
              </a:rPr>
              <a:t>Devin Taylor </a:t>
            </a:r>
            <a:r>
              <a:rPr lang="en-US" sz="1600" b="1" dirty="0">
                <a:solidFill>
                  <a:srgbClr val="297FD5">
                    <a:lumMod val="20000"/>
                    <a:lumOff val="80000"/>
                  </a:srgbClr>
                </a:solidFill>
                <a:latin typeface="Times New Roman"/>
                <a:cs typeface="Times New Roman"/>
                <a:sym typeface="Times New Roman"/>
              </a:rPr>
              <a:t>– SW Intern</a:t>
            </a:r>
            <a:endParaRPr sz="1200" dirty="0">
              <a:solidFill>
                <a:srgbClr val="297FD5">
                  <a:lumMod val="20000"/>
                  <a:lumOff val="80000"/>
                </a:srgbClr>
              </a:solidFill>
              <a:latin typeface="Century Gothic" panose="020B0502020202020204"/>
            </a:endParaRPr>
          </a:p>
          <a:p>
            <a:pPr marL="194544" lvl="1" defTabSz="304815">
              <a:buClr>
                <a:srgbClr val="000000"/>
              </a:buClr>
              <a:buSzPts val="2400"/>
            </a:pPr>
            <a:r>
              <a:rPr lang="en-US" sz="1600" dirty="0">
                <a:solidFill>
                  <a:srgbClr val="297FD5">
                    <a:lumMod val="20000"/>
                    <a:lumOff val="80000"/>
                  </a:srgbClr>
                </a:solidFill>
                <a:latin typeface="Times New Roman"/>
                <a:ea typeface="Times New Roman"/>
                <a:cs typeface="Times New Roman"/>
                <a:sym typeface="Times New Roman"/>
              </a:rPr>
              <a:t>Maria Wesley – </a:t>
            </a:r>
            <a:r>
              <a:rPr lang="en-US" sz="1600" b="1" dirty="0">
                <a:solidFill>
                  <a:srgbClr val="297FD5">
                    <a:lumMod val="20000"/>
                    <a:lumOff val="80000"/>
                  </a:srgbClr>
                </a:solidFill>
                <a:latin typeface="Times New Roman"/>
                <a:ea typeface="Times New Roman"/>
                <a:cs typeface="Times New Roman"/>
                <a:sym typeface="Times New Roman"/>
              </a:rPr>
              <a:t>Receptionist</a:t>
            </a:r>
            <a:endParaRPr sz="1200" dirty="0">
              <a:solidFill>
                <a:srgbClr val="297FD5">
                  <a:lumMod val="20000"/>
                  <a:lumOff val="80000"/>
                </a:srgbClr>
              </a:solidFill>
              <a:latin typeface="Century Gothic" panose="020B0502020202020204"/>
            </a:endParaRPr>
          </a:p>
          <a:p>
            <a:pPr marL="194544" lvl="1" defTabSz="304815"/>
            <a:endParaRPr sz="1600" dirty="0">
              <a:solidFill>
                <a:srgbClr val="000000"/>
              </a:solidFill>
              <a:latin typeface="Times New Roman"/>
              <a:ea typeface="Times New Roman"/>
              <a:cs typeface="Times New Roman"/>
              <a:sym typeface="Times New Roman"/>
            </a:endParaRPr>
          </a:p>
          <a:p>
            <a:pPr marL="389087" lvl="1" indent="-92939" defTabSz="304815">
              <a:buClr>
                <a:prstClr val="black"/>
              </a:buClr>
              <a:buSzPts val="2400"/>
            </a:pPr>
            <a:endParaRPr sz="1600" b="1" dirty="0">
              <a:solidFill>
                <a:srgbClr val="000000"/>
              </a:solidFill>
              <a:latin typeface="Times New Roman"/>
              <a:ea typeface="Times New Roman"/>
              <a:cs typeface="Times New Roman"/>
              <a:sym typeface="Times New Roman"/>
            </a:endParaRPr>
          </a:p>
          <a:p>
            <a:pPr defTabSz="304815">
              <a:lnSpc>
                <a:spcPct val="157666"/>
              </a:lnSpc>
            </a:pPr>
            <a:endParaRPr sz="1600" dirty="0">
              <a:solidFill>
                <a:srgbClr val="000000"/>
              </a:solidFill>
              <a:latin typeface="Times New Roman"/>
              <a:ea typeface="Times New Roman"/>
              <a:cs typeface="Times New Roman"/>
              <a:sym typeface="Times New Roman"/>
            </a:endParaRPr>
          </a:p>
          <a:p>
            <a:pPr defTabSz="304815">
              <a:lnSpc>
                <a:spcPct val="157666"/>
              </a:lnSpc>
            </a:pPr>
            <a:endParaRPr sz="1600" dirty="0">
              <a:solidFill>
                <a:srgbClr val="000000"/>
              </a:solidFill>
              <a:latin typeface="Times New Roman"/>
              <a:ea typeface="Times New Roman"/>
              <a:cs typeface="Times New Roman"/>
              <a:sym typeface="Times New Roman"/>
            </a:endParaRPr>
          </a:p>
          <a:p>
            <a:pPr defTabSz="304815">
              <a:lnSpc>
                <a:spcPct val="157666"/>
              </a:lnSpc>
            </a:pPr>
            <a:endParaRPr sz="1600" dirty="0">
              <a:solidFill>
                <a:srgbClr val="000000"/>
              </a:solidFill>
              <a:latin typeface="Times New Roman"/>
              <a:ea typeface="Times New Roman"/>
              <a:cs typeface="Times New Roman"/>
              <a:sym typeface="Times New Roman"/>
            </a:endParaRPr>
          </a:p>
          <a:p>
            <a:pPr defTabSz="304815">
              <a:lnSpc>
                <a:spcPct val="157666"/>
              </a:lnSpc>
            </a:pPr>
            <a:endParaRPr sz="1600" dirty="0">
              <a:solidFill>
                <a:srgbClr val="000000"/>
              </a:solidFill>
              <a:latin typeface="Times New Roman"/>
              <a:ea typeface="Times New Roman"/>
              <a:cs typeface="Times New Roman"/>
              <a:sym typeface="Times New Roman"/>
            </a:endParaRPr>
          </a:p>
          <a:p>
            <a:pPr algn="ctr" defTabSz="304815">
              <a:lnSpc>
                <a:spcPct val="157666"/>
              </a:lnSpc>
            </a:pPr>
            <a:endParaRPr sz="1600"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54262752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6"/>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82" name="Google Shape;182;p6"/>
          <p:cNvSpPr txBox="1"/>
          <p:nvPr/>
        </p:nvSpPr>
        <p:spPr>
          <a:xfrm>
            <a:off x="1007980" y="82831"/>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dirty="0">
                <a:solidFill>
                  <a:srgbClr val="63AFC2"/>
                </a:solidFill>
                <a:latin typeface="Times New Roman"/>
                <a:ea typeface="Times New Roman"/>
                <a:cs typeface="Times New Roman"/>
                <a:sym typeface="Times New Roman"/>
              </a:rPr>
              <a:t>Services Provided</a:t>
            </a:r>
            <a:endParaRPr sz="1200" dirty="0">
              <a:solidFill>
                <a:prstClr val="white"/>
              </a:solidFill>
              <a:latin typeface="Century Gothic" panose="020B0502020202020204"/>
            </a:endParaRPr>
          </a:p>
        </p:txBody>
      </p:sp>
      <p:sp>
        <p:nvSpPr>
          <p:cNvPr id="183" name="Google Shape;183;p6"/>
          <p:cNvSpPr txBox="1"/>
          <p:nvPr/>
        </p:nvSpPr>
        <p:spPr>
          <a:xfrm>
            <a:off x="3565901" y="1308198"/>
            <a:ext cx="6718139" cy="6371168"/>
          </a:xfrm>
          <a:prstGeom prst="rect">
            <a:avLst/>
          </a:prstGeom>
          <a:noFill/>
          <a:ln>
            <a:noFill/>
          </a:ln>
        </p:spPr>
        <p:txBody>
          <a:bodyPr spcFirstLastPara="1" wrap="square" lIns="0" tIns="0" rIns="0" bIns="0" anchor="t" anchorCtr="0">
            <a:spAutoFit/>
          </a:bodyPr>
          <a:lstStyle/>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Medical Case Management</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Non-Medical Case Management</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Housing Case Management</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Nutrition </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Recovery Services</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Legal </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Pharmacy</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Transportation </a:t>
            </a:r>
            <a:endParaRPr sz="1867" dirty="0">
              <a:solidFill>
                <a:srgbClr val="297FD5">
                  <a:lumMod val="20000"/>
                  <a:lumOff val="80000"/>
                </a:srgbClr>
              </a:solidFill>
              <a:latin typeface="Century Gothic" panose="020B0502020202020204"/>
            </a:endParaRPr>
          </a:p>
          <a:p>
            <a:pPr marL="302496" lvl="1" defTabSz="304815">
              <a:lnSpc>
                <a:spcPct val="163444"/>
              </a:lnSpc>
              <a:buClr>
                <a:srgbClr val="000000"/>
              </a:buClr>
              <a:buSzPts val="3600"/>
            </a:pPr>
            <a:r>
              <a:rPr lang="en-US" sz="1867" dirty="0">
                <a:solidFill>
                  <a:srgbClr val="297FD5">
                    <a:lumMod val="20000"/>
                    <a:lumOff val="80000"/>
                  </a:srgbClr>
                </a:solidFill>
                <a:latin typeface="Times New Roman"/>
                <a:ea typeface="Times New Roman"/>
                <a:cs typeface="Times New Roman"/>
                <a:sym typeface="Times New Roman"/>
              </a:rPr>
              <a:t>Prevention/HIV testing and education</a:t>
            </a:r>
            <a:endParaRPr sz="1867" dirty="0">
              <a:solidFill>
                <a:srgbClr val="297FD5">
                  <a:lumMod val="20000"/>
                  <a:lumOff val="80000"/>
                </a:srgbClr>
              </a:solidFill>
              <a:latin typeface="Century Gothic" panose="020B0502020202020204"/>
            </a:endParaRPr>
          </a:p>
          <a:p>
            <a:pPr marL="381019" indent="-381019" defTabSz="304815">
              <a:lnSpc>
                <a:spcPct val="139995"/>
              </a:lnSpc>
              <a:buFont typeface="Arial" panose="020B0604020202020204" pitchFamily="34" charset="0"/>
              <a:buChar char="•"/>
            </a:pPr>
            <a:endParaRPr sz="2802" dirty="0">
              <a:solidFill>
                <a:srgbClr val="000000"/>
              </a:solidFill>
              <a:latin typeface="Times New Roman"/>
              <a:ea typeface="Times New Roman"/>
              <a:cs typeface="Times New Roman"/>
              <a:sym typeface="Times New Roman"/>
            </a:endParaRPr>
          </a:p>
          <a:p>
            <a:pPr marL="381019" indent="-381019" defTabSz="304815">
              <a:lnSpc>
                <a:spcPct val="90030"/>
              </a:lnSpc>
              <a:buFont typeface="Arial" panose="020B0604020202020204" pitchFamily="34" charset="0"/>
              <a:buChar char="•"/>
            </a:pPr>
            <a:endParaRPr sz="2802" dirty="0">
              <a:solidFill>
                <a:srgbClr val="000000"/>
              </a:solidFill>
              <a:latin typeface="Times New Roman"/>
              <a:ea typeface="Times New Roman"/>
              <a:cs typeface="Times New Roman"/>
              <a:sym typeface="Times New Roman"/>
            </a:endParaRPr>
          </a:p>
          <a:p>
            <a:pPr marL="381019" indent="-381019" defTabSz="304815">
              <a:lnSpc>
                <a:spcPct val="90030"/>
              </a:lnSpc>
              <a:buFont typeface="Arial" panose="020B0604020202020204" pitchFamily="34" charset="0"/>
              <a:buChar char="•"/>
            </a:pPr>
            <a:endParaRPr sz="2802" dirty="0">
              <a:solidFill>
                <a:srgbClr val="000000"/>
              </a:solidFill>
              <a:latin typeface="Times New Roman"/>
              <a:ea typeface="Times New Roman"/>
              <a:cs typeface="Times New Roman"/>
              <a:sym typeface="Times New Roman"/>
            </a:endParaRPr>
          </a:p>
          <a:p>
            <a:pPr marL="381019" indent="-381019" defTabSz="304815">
              <a:lnSpc>
                <a:spcPct val="90030"/>
              </a:lnSpc>
              <a:buFont typeface="Arial" panose="020B0604020202020204" pitchFamily="34" charset="0"/>
              <a:buChar char="•"/>
            </a:pPr>
            <a:endParaRPr sz="2802" dirty="0">
              <a:solidFill>
                <a:srgbClr val="000000"/>
              </a:solidFill>
              <a:latin typeface="Times New Roman"/>
              <a:ea typeface="Times New Roman"/>
              <a:cs typeface="Times New Roman"/>
              <a:sym typeface="Times New Roman"/>
            </a:endParaRPr>
          </a:p>
          <a:p>
            <a:pPr marL="381019" indent="-381019" algn="ctr" defTabSz="304815">
              <a:lnSpc>
                <a:spcPct val="90030"/>
              </a:lnSpc>
              <a:buFont typeface="Arial" panose="020B0604020202020204" pitchFamily="34" charset="0"/>
              <a:buChar char="•"/>
            </a:pPr>
            <a:endParaRPr sz="2802"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04818649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7"/>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89" name="Google Shape;189;p7"/>
          <p:cNvSpPr txBox="1"/>
          <p:nvPr/>
        </p:nvSpPr>
        <p:spPr>
          <a:xfrm>
            <a:off x="2235200"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Arial"/>
                <a:ea typeface="Arial"/>
                <a:cs typeface="Arial"/>
                <a:sym typeface="Arial"/>
              </a:rPr>
              <a:t>Case Management</a:t>
            </a:r>
            <a:endParaRPr sz="1200">
              <a:solidFill>
                <a:prstClr val="white"/>
              </a:solidFill>
              <a:latin typeface="Century Gothic" panose="020B0502020202020204"/>
            </a:endParaRPr>
          </a:p>
        </p:txBody>
      </p:sp>
      <p:sp>
        <p:nvSpPr>
          <p:cNvPr id="190" name="Google Shape;190;p7"/>
          <p:cNvSpPr txBox="1"/>
          <p:nvPr/>
        </p:nvSpPr>
        <p:spPr>
          <a:xfrm>
            <a:off x="355600" y="1346200"/>
            <a:ext cx="10631430" cy="6192657"/>
          </a:xfrm>
          <a:prstGeom prst="rect">
            <a:avLst/>
          </a:prstGeom>
          <a:noFill/>
          <a:ln>
            <a:noFill/>
          </a:ln>
        </p:spPr>
        <p:txBody>
          <a:bodyPr spcFirstLastPara="1" wrap="square" lIns="0" tIns="0" rIns="0" bIns="0" anchor="t" anchorCtr="0">
            <a:spAutoFit/>
          </a:bodyPr>
          <a:lstStyle/>
          <a:p>
            <a:pPr defTabSz="304815"/>
            <a:r>
              <a:rPr lang="en-US" sz="1867" b="1" dirty="0">
                <a:solidFill>
                  <a:srgbClr val="297FD5">
                    <a:lumMod val="20000"/>
                    <a:lumOff val="80000"/>
                  </a:srgbClr>
                </a:solidFill>
                <a:latin typeface="Times New Roman" panose="02020603050405020304" pitchFamily="18" charset="0"/>
                <a:cs typeface="Times New Roman" panose="02020603050405020304" pitchFamily="18" charset="0"/>
              </a:rPr>
              <a:t>Process:</a:t>
            </a:r>
            <a:r>
              <a:rPr lang="en-US" sz="1867" dirty="0">
                <a:solidFill>
                  <a:srgbClr val="297FD5">
                    <a:lumMod val="20000"/>
                    <a:lumOff val="80000"/>
                  </a:srgbClr>
                </a:solidFill>
                <a:latin typeface="Times New Roman" panose="02020603050405020304" pitchFamily="18" charset="0"/>
                <a:cs typeface="Times New Roman" panose="02020603050405020304" pitchFamily="18" charset="0"/>
              </a:rPr>
              <a:t> Intake and eligibility verification are completed, followed by development of the initial PSA/ISP.</a:t>
            </a:r>
          </a:p>
          <a:p>
            <a:pPr defTabSz="304815"/>
            <a:endParaRPr lang="en-US" sz="1867" dirty="0">
              <a:solidFill>
                <a:srgbClr val="297FD5">
                  <a:lumMod val="20000"/>
                  <a:lumOff val="80000"/>
                </a:srgbClr>
              </a:solidFill>
              <a:latin typeface="Times New Roman" panose="02020603050405020304" pitchFamily="18" charset="0"/>
              <a:cs typeface="Times New Roman" panose="02020603050405020304" pitchFamily="18" charset="0"/>
            </a:endParaRPr>
          </a:p>
          <a:p>
            <a:pPr defTabSz="304815"/>
            <a:r>
              <a:rPr lang="en-US" sz="1867" b="1" dirty="0">
                <a:solidFill>
                  <a:srgbClr val="297FD5">
                    <a:lumMod val="20000"/>
                    <a:lumOff val="80000"/>
                  </a:srgbClr>
                </a:solidFill>
                <a:latin typeface="Times New Roman" panose="02020603050405020304" pitchFamily="18" charset="0"/>
                <a:cs typeface="Times New Roman" panose="02020603050405020304" pitchFamily="18" charset="0"/>
              </a:rPr>
              <a:t>Case Management Support:</a:t>
            </a:r>
            <a:r>
              <a:rPr lang="en-US" sz="1867" dirty="0">
                <a:solidFill>
                  <a:srgbClr val="297FD5">
                    <a:lumMod val="20000"/>
                    <a:lumOff val="80000"/>
                  </a:srgbClr>
                </a:solidFill>
                <a:latin typeface="Times New Roman" panose="02020603050405020304" pitchFamily="18" charset="0"/>
                <a:cs typeface="Times New Roman" panose="02020603050405020304" pitchFamily="18" charset="0"/>
              </a:rPr>
              <a:t> Case Managers (CMs) support clients in achieving the goals outlined in their individualized ISP.</a:t>
            </a:r>
          </a:p>
          <a:p>
            <a:pPr defTabSz="304815"/>
            <a:endParaRPr lang="en-US" sz="1867" dirty="0">
              <a:solidFill>
                <a:srgbClr val="297FD5">
                  <a:lumMod val="20000"/>
                  <a:lumOff val="80000"/>
                </a:srgbClr>
              </a:solidFill>
              <a:latin typeface="Times New Roman" panose="02020603050405020304" pitchFamily="18" charset="0"/>
              <a:cs typeface="Times New Roman" panose="02020603050405020304" pitchFamily="18" charset="0"/>
            </a:endParaRPr>
          </a:p>
          <a:p>
            <a:pPr defTabSz="304815"/>
            <a:r>
              <a:rPr lang="en-US" sz="1867" b="1" dirty="0">
                <a:solidFill>
                  <a:srgbClr val="297FD5">
                    <a:lumMod val="20000"/>
                    <a:lumOff val="80000"/>
                  </a:srgbClr>
                </a:solidFill>
                <a:latin typeface="Times New Roman" panose="02020603050405020304" pitchFamily="18" charset="0"/>
                <a:cs typeface="Times New Roman" panose="02020603050405020304" pitchFamily="18" charset="0"/>
              </a:rPr>
              <a:t>Primary Focus/Goal:</a:t>
            </a:r>
            <a:r>
              <a:rPr lang="en-US" sz="1867" dirty="0">
                <a:solidFill>
                  <a:srgbClr val="297FD5">
                    <a:lumMod val="20000"/>
                    <a:lumOff val="80000"/>
                  </a:srgbClr>
                </a:solidFill>
                <a:latin typeface="Times New Roman" panose="02020603050405020304" pitchFamily="18" charset="0"/>
                <a:cs typeface="Times New Roman" panose="02020603050405020304" pitchFamily="18" charset="0"/>
              </a:rPr>
              <a:t> Ensure consistent access to HIV care/treatment while identifying and addressing barriers to care, in order to improve health outcomes.</a:t>
            </a:r>
          </a:p>
          <a:p>
            <a:pPr defTabSz="304815"/>
            <a:endParaRPr lang="en-US" sz="1867" dirty="0">
              <a:solidFill>
                <a:srgbClr val="297FD5">
                  <a:lumMod val="20000"/>
                  <a:lumOff val="80000"/>
                </a:srgbClr>
              </a:solidFill>
              <a:latin typeface="Times New Roman" panose="02020603050405020304" pitchFamily="18" charset="0"/>
              <a:cs typeface="Times New Roman" panose="02020603050405020304" pitchFamily="18" charset="0"/>
            </a:endParaRPr>
          </a:p>
          <a:p>
            <a:pPr defTabSz="304815"/>
            <a:endParaRPr lang="en-US" sz="1867" dirty="0">
              <a:solidFill>
                <a:srgbClr val="297FD5">
                  <a:lumMod val="20000"/>
                  <a:lumOff val="80000"/>
                </a:srgbClr>
              </a:solidFill>
              <a:latin typeface="Times New Roman" panose="02020603050405020304" pitchFamily="18" charset="0"/>
              <a:cs typeface="Times New Roman" panose="02020603050405020304" pitchFamily="18" charset="0"/>
            </a:endParaRPr>
          </a:p>
          <a:p>
            <a:pPr defTabSz="304815"/>
            <a:r>
              <a:rPr lang="en-US" sz="1867" b="1" dirty="0">
                <a:solidFill>
                  <a:srgbClr val="297FD5">
                    <a:lumMod val="20000"/>
                    <a:lumOff val="80000"/>
                  </a:srgbClr>
                </a:solidFill>
                <a:latin typeface="Times New Roman" panose="02020603050405020304" pitchFamily="18" charset="0"/>
                <a:cs typeface="Times New Roman" panose="02020603050405020304" pitchFamily="18" charset="0"/>
              </a:rPr>
              <a:t>Service Coordination:</a:t>
            </a:r>
            <a:r>
              <a:rPr lang="en-US" sz="1867" dirty="0">
                <a:solidFill>
                  <a:srgbClr val="297FD5">
                    <a:lumMod val="20000"/>
                    <a:lumOff val="80000"/>
                  </a:srgbClr>
                </a:solidFill>
                <a:latin typeface="Times New Roman" panose="02020603050405020304" pitchFamily="18" charset="0"/>
                <a:cs typeface="Times New Roman" panose="02020603050405020304" pitchFamily="18" charset="0"/>
              </a:rPr>
              <a:t> CMs assist clients in navigating complex medical/health insurance systems, and coordinate access to essential services, including OHDAP, medical care, dental care, mental health/substance use services.</a:t>
            </a:r>
          </a:p>
          <a:p>
            <a:pPr defTabSz="304815"/>
            <a:endParaRPr lang="en-US" sz="1867" dirty="0">
              <a:solidFill>
                <a:srgbClr val="297FD5">
                  <a:lumMod val="20000"/>
                  <a:lumOff val="80000"/>
                </a:srgbClr>
              </a:solidFill>
              <a:latin typeface="Times New Roman" panose="02020603050405020304" pitchFamily="18" charset="0"/>
              <a:cs typeface="Times New Roman" panose="02020603050405020304" pitchFamily="18" charset="0"/>
            </a:endParaRPr>
          </a:p>
          <a:p>
            <a:pPr defTabSz="304815"/>
            <a:r>
              <a:rPr lang="en-US" sz="1867" b="1" dirty="0">
                <a:solidFill>
                  <a:srgbClr val="297FD5">
                    <a:lumMod val="20000"/>
                    <a:lumOff val="80000"/>
                  </a:srgbClr>
                </a:solidFill>
                <a:latin typeface="Times New Roman" panose="02020603050405020304" pitchFamily="18" charset="0"/>
                <a:cs typeface="Times New Roman" panose="02020603050405020304" pitchFamily="18" charset="0"/>
              </a:rPr>
              <a:t>Client-Centered Approach:</a:t>
            </a:r>
            <a:r>
              <a:rPr lang="en-US" sz="1867" dirty="0">
                <a:solidFill>
                  <a:srgbClr val="297FD5">
                    <a:lumMod val="20000"/>
                    <a:lumOff val="80000"/>
                  </a:srgbClr>
                </a:solidFill>
                <a:latin typeface="Times New Roman" panose="02020603050405020304" pitchFamily="18" charset="0"/>
                <a:cs typeface="Times New Roman" panose="02020603050405020304" pitchFamily="18" charset="0"/>
              </a:rPr>
              <a:t> CMs meet clients where they are both figuratively and literally, to reduce barriers and promote engagement in care.</a:t>
            </a:r>
          </a:p>
          <a:p>
            <a:pPr marL="252119" lvl="1" defTabSz="304815">
              <a:lnSpc>
                <a:spcPct val="200000"/>
              </a:lnSpc>
              <a:buClr>
                <a:srgbClr val="000000"/>
              </a:buClr>
              <a:buSzPts val="3200"/>
            </a:pPr>
            <a:endParaRPr sz="2335" dirty="0">
              <a:solidFill>
                <a:srgbClr val="297FD5">
                  <a:lumMod val="20000"/>
                  <a:lumOff val="80000"/>
                </a:srgbClr>
              </a:solidFill>
              <a:latin typeface="Times New Roman"/>
              <a:ea typeface="Times New Roman"/>
              <a:cs typeface="Times New Roman"/>
              <a:sym typeface="Times New Roman"/>
            </a:endParaRPr>
          </a:p>
          <a:p>
            <a:pPr defTabSz="304815">
              <a:lnSpc>
                <a:spcPct val="108021"/>
              </a:lnSpc>
            </a:pPr>
            <a:endParaRPr sz="2335" dirty="0">
              <a:solidFill>
                <a:srgbClr val="000000"/>
              </a:solidFill>
              <a:latin typeface="Times New Roman"/>
              <a:ea typeface="Times New Roman"/>
              <a:cs typeface="Times New Roman"/>
              <a:sym typeface="Times New Roman"/>
            </a:endParaRPr>
          </a:p>
          <a:p>
            <a:pPr defTabSz="304815">
              <a:lnSpc>
                <a:spcPct val="108021"/>
              </a:lnSpc>
            </a:pPr>
            <a:endParaRPr sz="2335" dirty="0">
              <a:solidFill>
                <a:srgbClr val="000000"/>
              </a:solidFill>
              <a:latin typeface="Times New Roman"/>
              <a:ea typeface="Times New Roman"/>
              <a:cs typeface="Times New Roman"/>
              <a:sym typeface="Times New Roman"/>
            </a:endParaRPr>
          </a:p>
          <a:p>
            <a:pPr algn="ctr" defTabSz="304815">
              <a:lnSpc>
                <a:spcPct val="108021"/>
              </a:lnSpc>
            </a:pPr>
            <a:endParaRPr sz="2335"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2126521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8"/>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196" name="Google Shape;196;p8"/>
          <p:cNvSpPr txBox="1"/>
          <p:nvPr/>
        </p:nvSpPr>
        <p:spPr>
          <a:xfrm>
            <a:off x="2067755" y="243253"/>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Transportation</a:t>
            </a:r>
            <a:endParaRPr sz="1200">
              <a:solidFill>
                <a:prstClr val="white"/>
              </a:solidFill>
              <a:latin typeface="Century Gothic" panose="020B0502020202020204"/>
            </a:endParaRPr>
          </a:p>
        </p:txBody>
      </p:sp>
      <p:sp>
        <p:nvSpPr>
          <p:cNvPr id="197" name="Google Shape;197;p8"/>
          <p:cNvSpPr txBox="1"/>
          <p:nvPr/>
        </p:nvSpPr>
        <p:spPr>
          <a:xfrm>
            <a:off x="406401" y="1763894"/>
            <a:ext cx="10574536" cy="7219156"/>
          </a:xfrm>
          <a:prstGeom prst="rect">
            <a:avLst/>
          </a:prstGeom>
          <a:noFill/>
          <a:ln>
            <a:noFill/>
          </a:ln>
        </p:spPr>
        <p:txBody>
          <a:bodyPr spcFirstLastPara="1" wrap="square" lIns="0" tIns="0" rIns="0" bIns="0" anchor="t" anchorCtr="0">
            <a:spAutoFit/>
          </a:bodyPr>
          <a:lstStyle/>
          <a:p>
            <a:pPr marL="633138" lvl="1" indent="-381019" defTabSz="304815">
              <a:lnSpc>
                <a:spcPct val="150000"/>
              </a:lnSpc>
              <a:buClr>
                <a:srgbClr val="000000"/>
              </a:buClr>
              <a:buSzPts val="3503"/>
              <a:buFont typeface="Arial" panose="020B0604020202020204" pitchFamily="34" charset="0"/>
              <a:buChar char="•"/>
            </a:pPr>
            <a:r>
              <a:rPr lang="en-US" sz="2335" dirty="0">
                <a:solidFill>
                  <a:srgbClr val="297FD5">
                    <a:lumMod val="20000"/>
                    <a:lumOff val="80000"/>
                  </a:srgbClr>
                </a:solidFill>
                <a:latin typeface="Times New Roman"/>
                <a:ea typeface="Times New Roman"/>
                <a:cs typeface="Times New Roman"/>
                <a:sym typeface="Times New Roman"/>
              </a:rPr>
              <a:t>Clients are provided bus tickets for scheduled HIV-related appointments in accordance with RW Part A guidelines.</a:t>
            </a:r>
          </a:p>
          <a:p>
            <a:pPr marL="633138" lvl="1" indent="-381019" defTabSz="304815">
              <a:lnSpc>
                <a:spcPct val="150000"/>
              </a:lnSpc>
              <a:buClr>
                <a:srgbClr val="000000"/>
              </a:buClr>
              <a:buSzPts val="3503"/>
              <a:buFont typeface="Arial" panose="020B0604020202020204" pitchFamily="34" charset="0"/>
              <a:buChar char="•"/>
            </a:pPr>
            <a:r>
              <a:rPr lang="en-US" sz="2335" dirty="0">
                <a:solidFill>
                  <a:srgbClr val="297FD5">
                    <a:lumMod val="20000"/>
                    <a:lumOff val="80000"/>
                  </a:srgbClr>
                </a:solidFill>
                <a:latin typeface="Times New Roman"/>
                <a:ea typeface="Times New Roman"/>
                <a:cs typeface="Times New Roman"/>
                <a:sym typeface="Times New Roman"/>
              </a:rPr>
              <a:t>Clients receive vouchers for RTA IDs.</a:t>
            </a:r>
          </a:p>
          <a:p>
            <a:pPr marL="633138" lvl="1" indent="-381019" defTabSz="304815">
              <a:lnSpc>
                <a:spcPct val="150000"/>
              </a:lnSpc>
              <a:buClr>
                <a:srgbClr val="000000"/>
              </a:buClr>
              <a:buSzPts val="3503"/>
              <a:buFont typeface="Arial" panose="020B0604020202020204" pitchFamily="34" charset="0"/>
              <a:buChar char="•"/>
            </a:pPr>
            <a:r>
              <a:rPr lang="en-US" sz="2335" dirty="0">
                <a:solidFill>
                  <a:srgbClr val="297FD5">
                    <a:lumMod val="20000"/>
                    <a:lumOff val="80000"/>
                  </a:srgbClr>
                </a:solidFill>
                <a:latin typeface="Times New Roman"/>
                <a:ea typeface="Times New Roman"/>
                <a:cs typeface="Times New Roman"/>
                <a:sym typeface="Times New Roman"/>
              </a:rPr>
              <a:t>MCMs assist clients with RTA disability applications.</a:t>
            </a:r>
          </a:p>
          <a:p>
            <a:pPr marL="633138" lvl="1" indent="-381019" defTabSz="304815">
              <a:lnSpc>
                <a:spcPct val="150000"/>
              </a:lnSpc>
              <a:buClr>
                <a:srgbClr val="000000"/>
              </a:buClr>
              <a:buSzPts val="3503"/>
              <a:buFont typeface="Arial" panose="020B0604020202020204" pitchFamily="34" charset="0"/>
              <a:buChar char="•"/>
            </a:pPr>
            <a:r>
              <a:rPr lang="en-US" sz="2335" dirty="0">
                <a:solidFill>
                  <a:srgbClr val="297FD5">
                    <a:lumMod val="20000"/>
                    <a:lumOff val="80000"/>
                  </a:srgbClr>
                </a:solidFill>
                <a:latin typeface="Times New Roman"/>
                <a:ea typeface="Times New Roman"/>
                <a:cs typeface="Times New Roman"/>
                <a:sym typeface="Times New Roman"/>
              </a:rPr>
              <a:t>Clients must present proof of appointments and confirm that all other transportation options have been exhausted, as RW serves as the payer of last resort.</a:t>
            </a:r>
          </a:p>
          <a:p>
            <a:pPr marL="633138" lvl="1" indent="-381019" defTabSz="304815">
              <a:lnSpc>
                <a:spcPct val="150000"/>
              </a:lnSpc>
              <a:buClr>
                <a:srgbClr val="000000"/>
              </a:buClr>
              <a:buSzPts val="3503"/>
              <a:buFont typeface="Arial" panose="020B0604020202020204" pitchFamily="34" charset="0"/>
              <a:buChar char="•"/>
            </a:pPr>
            <a:r>
              <a:rPr lang="en-US" sz="2335" dirty="0">
                <a:solidFill>
                  <a:srgbClr val="297FD5">
                    <a:lumMod val="20000"/>
                    <a:lumOff val="80000"/>
                  </a:srgbClr>
                </a:solidFill>
                <a:latin typeface="Times New Roman"/>
                <a:ea typeface="Times New Roman"/>
                <a:cs typeface="Times New Roman"/>
                <a:sym typeface="Times New Roman"/>
              </a:rPr>
              <a:t>Future transportation options are regularly reviewed.</a:t>
            </a:r>
          </a:p>
          <a:p>
            <a:pPr marL="633138" lvl="1" indent="-381019" defTabSz="304815">
              <a:lnSpc>
                <a:spcPct val="150000"/>
              </a:lnSpc>
              <a:buClr>
                <a:srgbClr val="000000"/>
              </a:buClr>
              <a:buSzPts val="3503"/>
              <a:buFont typeface="Arial" panose="020B0604020202020204" pitchFamily="34" charset="0"/>
              <a:buChar char="•"/>
            </a:pPr>
            <a:endParaRPr lang="en-US" sz="2335" dirty="0">
              <a:solidFill>
                <a:srgbClr val="297FD5">
                  <a:lumMod val="20000"/>
                  <a:lumOff val="80000"/>
                </a:srgbClr>
              </a:solidFill>
              <a:latin typeface="Times New Roman"/>
              <a:ea typeface="Times New Roman"/>
              <a:cs typeface="Times New Roman"/>
              <a:sym typeface="Times New Roman"/>
            </a:endParaRPr>
          </a:p>
          <a:p>
            <a:pPr marL="633138" lvl="1" indent="-381019" defTabSz="304815">
              <a:lnSpc>
                <a:spcPct val="150000"/>
              </a:lnSpc>
              <a:buClr>
                <a:srgbClr val="000000"/>
              </a:buClr>
              <a:buSzPts val="3503"/>
              <a:buFont typeface="Arial" panose="020B0604020202020204" pitchFamily="34" charset="0"/>
              <a:buChar char="•"/>
            </a:pPr>
            <a:endParaRPr lang="en-US" sz="2335" dirty="0">
              <a:solidFill>
                <a:srgbClr val="297FD5">
                  <a:lumMod val="20000"/>
                  <a:lumOff val="80000"/>
                </a:srgbClr>
              </a:solidFill>
              <a:latin typeface="Times New Roman"/>
              <a:ea typeface="Times New Roman"/>
              <a:cs typeface="Times New Roman"/>
              <a:sym typeface="Times New Roman"/>
            </a:endParaRPr>
          </a:p>
          <a:p>
            <a:pPr marL="252119" lvl="1" defTabSz="304815">
              <a:lnSpc>
                <a:spcPct val="150000"/>
              </a:lnSpc>
              <a:buClr>
                <a:srgbClr val="000000"/>
              </a:buClr>
              <a:buSzPts val="3503"/>
            </a:pPr>
            <a:endParaRPr lang="en-US" sz="2335" dirty="0">
              <a:solidFill>
                <a:srgbClr val="297FD5">
                  <a:lumMod val="20000"/>
                  <a:lumOff val="80000"/>
                </a:srgbClr>
              </a:solidFill>
              <a:latin typeface="Times New Roman"/>
              <a:cs typeface="Times New Roman"/>
              <a:sym typeface="Times New Roman"/>
            </a:endParaRPr>
          </a:p>
          <a:p>
            <a:pPr marL="252119" lvl="1" defTabSz="304815">
              <a:lnSpc>
                <a:spcPct val="150000"/>
              </a:lnSpc>
              <a:buClr>
                <a:srgbClr val="000000"/>
              </a:buClr>
              <a:buSzPts val="3503"/>
            </a:pPr>
            <a:endParaRPr sz="1200" dirty="0">
              <a:solidFill>
                <a:srgbClr val="297FD5">
                  <a:lumMod val="20000"/>
                  <a:lumOff val="80000"/>
                </a:srgbClr>
              </a:solidFill>
              <a:latin typeface="Century Gothic" panose="020B0502020202020204"/>
            </a:endParaRPr>
          </a:p>
          <a:p>
            <a:pPr defTabSz="304815">
              <a:lnSpc>
                <a:spcPct val="108021"/>
              </a:lnSpc>
            </a:pPr>
            <a:endParaRPr sz="2335" dirty="0">
              <a:solidFill>
                <a:srgbClr val="000000"/>
              </a:solidFill>
              <a:latin typeface="Times New Roman"/>
              <a:ea typeface="Times New Roman"/>
              <a:cs typeface="Times New Roman"/>
              <a:sym typeface="Times New Roman"/>
            </a:endParaRPr>
          </a:p>
          <a:p>
            <a:pPr defTabSz="304815">
              <a:lnSpc>
                <a:spcPct val="108021"/>
              </a:lnSpc>
            </a:pPr>
            <a:endParaRPr sz="2335" dirty="0">
              <a:solidFill>
                <a:srgbClr val="000000"/>
              </a:solidFill>
              <a:latin typeface="Times New Roman"/>
              <a:ea typeface="Times New Roman"/>
              <a:cs typeface="Times New Roman"/>
              <a:sym typeface="Times New Roman"/>
            </a:endParaRPr>
          </a:p>
          <a:p>
            <a:pPr defTabSz="304815">
              <a:lnSpc>
                <a:spcPct val="108021"/>
              </a:lnSpc>
            </a:pPr>
            <a:endParaRPr sz="2335" dirty="0">
              <a:solidFill>
                <a:srgbClr val="000000"/>
              </a:solidFill>
              <a:latin typeface="Times New Roman"/>
              <a:ea typeface="Times New Roman"/>
              <a:cs typeface="Times New Roman"/>
              <a:sym typeface="Times New Roman"/>
            </a:endParaRPr>
          </a:p>
          <a:p>
            <a:pPr algn="ctr" defTabSz="304815">
              <a:lnSpc>
                <a:spcPct val="108021"/>
              </a:lnSpc>
            </a:pPr>
            <a:endParaRPr sz="2335"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226763378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9"/>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203" name="Google Shape;203;p9"/>
          <p:cNvSpPr txBox="1"/>
          <p:nvPr/>
        </p:nvSpPr>
        <p:spPr>
          <a:xfrm>
            <a:off x="1879600"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Housing</a:t>
            </a:r>
            <a:endParaRPr sz="1200">
              <a:solidFill>
                <a:prstClr val="white"/>
              </a:solidFill>
              <a:latin typeface="Century Gothic" panose="020B0502020202020204"/>
            </a:endParaRPr>
          </a:p>
        </p:txBody>
      </p:sp>
      <p:sp>
        <p:nvSpPr>
          <p:cNvPr id="204" name="Google Shape;204;p9"/>
          <p:cNvSpPr txBox="1"/>
          <p:nvPr/>
        </p:nvSpPr>
        <p:spPr>
          <a:xfrm>
            <a:off x="406400" y="1244600"/>
            <a:ext cx="10580630" cy="6203493"/>
          </a:xfrm>
          <a:prstGeom prst="rect">
            <a:avLst/>
          </a:prstGeom>
          <a:noFill/>
          <a:ln>
            <a:noFill/>
          </a:ln>
        </p:spPr>
        <p:txBody>
          <a:bodyPr spcFirstLastPara="1" wrap="square" lIns="0" tIns="0" rIns="0" bIns="0" anchor="t" anchorCtr="0">
            <a:spAutoFit/>
          </a:bodyPr>
          <a:lstStyle/>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Housing assessment/service plan</a:t>
            </a:r>
          </a:p>
          <a:p>
            <a:pPr marL="244922" lvl="1" defTabSz="304815">
              <a:lnSpc>
                <a:spcPct val="150000"/>
              </a:lnSpc>
              <a:buClr>
                <a:srgbClr val="000000"/>
              </a:buClr>
              <a:buSzPts val="3000"/>
            </a:pPr>
            <a:endParaRPr lang="en-US" sz="2000" dirty="0">
              <a:solidFill>
                <a:srgbClr val="297FD5">
                  <a:lumMod val="20000"/>
                  <a:lumOff val="80000"/>
                </a:srgbClr>
              </a:solidFill>
              <a:latin typeface="Times New Roman"/>
              <a:ea typeface="Times New Roman"/>
              <a:cs typeface="Times New Roman"/>
              <a:sym typeface="Times New Roman"/>
            </a:endParaRPr>
          </a:p>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Housing support - EDEN, Frontline, CMHA, LMHA, Northwest Neighborhoods…etc.</a:t>
            </a:r>
          </a:p>
          <a:p>
            <a:pPr marL="489843" lvl="1" indent="-244922" defTabSz="304815">
              <a:lnSpc>
                <a:spcPct val="150000"/>
              </a:lnSpc>
              <a:buClr>
                <a:srgbClr val="000000"/>
              </a:buClr>
              <a:buSzPts val="3000"/>
              <a:buFont typeface="Arial"/>
              <a:buChar char="•"/>
            </a:pPr>
            <a:endParaRPr sz="1200" dirty="0">
              <a:solidFill>
                <a:srgbClr val="297FD5">
                  <a:lumMod val="20000"/>
                  <a:lumOff val="80000"/>
                </a:srgbClr>
              </a:solidFill>
              <a:latin typeface="Century Gothic" panose="020B0502020202020204"/>
            </a:endParaRPr>
          </a:p>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Financial assistance programs- ARAP (rent/utilities), PHP, EFA</a:t>
            </a:r>
          </a:p>
          <a:p>
            <a:pPr marL="244922" lvl="1" defTabSz="304815">
              <a:lnSpc>
                <a:spcPct val="150000"/>
              </a:lnSpc>
              <a:buClr>
                <a:srgbClr val="000000"/>
              </a:buClr>
              <a:buSzPts val="3000"/>
            </a:pPr>
            <a:endParaRPr lang="en-US" sz="2000" dirty="0">
              <a:solidFill>
                <a:srgbClr val="297FD5">
                  <a:lumMod val="20000"/>
                  <a:lumOff val="80000"/>
                </a:srgbClr>
              </a:solidFill>
              <a:latin typeface="Times New Roman"/>
              <a:ea typeface="Times New Roman"/>
              <a:cs typeface="Times New Roman"/>
              <a:sym typeface="Times New Roman"/>
            </a:endParaRPr>
          </a:p>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Other resources – Temp Hotel Stay (through NEOCH), HEAP, PIPP, Housing Subsidies, other community resources</a:t>
            </a:r>
          </a:p>
          <a:p>
            <a:pPr marL="489843" lvl="1" indent="-244922" defTabSz="304815">
              <a:lnSpc>
                <a:spcPct val="150000"/>
              </a:lnSpc>
              <a:buClr>
                <a:srgbClr val="000000"/>
              </a:buClr>
              <a:buSzPts val="3000"/>
              <a:buFont typeface="Arial"/>
              <a:buChar char="•"/>
            </a:pPr>
            <a:endParaRPr sz="1200" dirty="0">
              <a:solidFill>
                <a:srgbClr val="297FD5">
                  <a:lumMod val="20000"/>
                  <a:lumOff val="80000"/>
                </a:srgbClr>
              </a:solidFill>
              <a:latin typeface="Century Gothic" panose="020B0502020202020204"/>
            </a:endParaRPr>
          </a:p>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Housing search/support – working with landlords/property management companies</a:t>
            </a:r>
          </a:p>
          <a:p>
            <a:pPr marL="489843" lvl="1" indent="-244922" defTabSz="304815">
              <a:lnSpc>
                <a:spcPct val="150000"/>
              </a:lnSpc>
              <a:buClr>
                <a:srgbClr val="000000"/>
              </a:buClr>
              <a:buSzPts val="3000"/>
              <a:buFont typeface="Arial"/>
              <a:buChar char="•"/>
            </a:pPr>
            <a:r>
              <a:rPr lang="en-US" sz="2000" dirty="0">
                <a:solidFill>
                  <a:srgbClr val="297FD5">
                    <a:lumMod val="20000"/>
                    <a:lumOff val="80000"/>
                  </a:srgbClr>
                </a:solidFill>
                <a:latin typeface="Times New Roman"/>
                <a:ea typeface="Times New Roman"/>
                <a:cs typeface="Times New Roman"/>
                <a:sym typeface="Times New Roman"/>
              </a:rPr>
              <a:t>Legal support</a:t>
            </a:r>
            <a:endParaRPr sz="2269" dirty="0">
              <a:solidFill>
                <a:srgbClr val="000000"/>
              </a:solidFill>
              <a:latin typeface="Times New Roman"/>
              <a:ea typeface="Times New Roman"/>
              <a:cs typeface="Times New Roman"/>
              <a:sym typeface="Times New Roman"/>
            </a:endParaRPr>
          </a:p>
          <a:p>
            <a:pPr defTabSz="304815">
              <a:lnSpc>
                <a:spcPct val="107081"/>
              </a:lnSpc>
            </a:pPr>
            <a:endParaRPr sz="2269" dirty="0">
              <a:solidFill>
                <a:srgbClr val="000000"/>
              </a:solidFill>
              <a:latin typeface="Times New Roman"/>
              <a:ea typeface="Times New Roman"/>
              <a:cs typeface="Times New Roman"/>
              <a:sym typeface="Times New Roman"/>
            </a:endParaRPr>
          </a:p>
          <a:p>
            <a:pPr defTabSz="304815">
              <a:lnSpc>
                <a:spcPct val="107081"/>
              </a:lnSpc>
            </a:pPr>
            <a:endParaRPr sz="2269" dirty="0">
              <a:solidFill>
                <a:srgbClr val="000000"/>
              </a:solidFill>
              <a:latin typeface="Times New Roman"/>
              <a:ea typeface="Times New Roman"/>
              <a:cs typeface="Times New Roman"/>
              <a:sym typeface="Times New Roman"/>
            </a:endParaRPr>
          </a:p>
          <a:p>
            <a:pPr defTabSz="304815">
              <a:lnSpc>
                <a:spcPct val="107081"/>
              </a:lnSpc>
            </a:pPr>
            <a:endParaRPr sz="2269" dirty="0">
              <a:solidFill>
                <a:srgbClr val="000000"/>
              </a:solidFill>
              <a:latin typeface="Times New Roman"/>
              <a:ea typeface="Times New Roman"/>
              <a:cs typeface="Times New Roman"/>
              <a:sym typeface="Times New Roman"/>
            </a:endParaRPr>
          </a:p>
          <a:p>
            <a:pPr algn="ctr" defTabSz="304815">
              <a:lnSpc>
                <a:spcPct val="107081"/>
              </a:lnSpc>
            </a:pPr>
            <a:endParaRPr sz="2269"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0345998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10"/>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210" name="Google Shape;210;p10"/>
          <p:cNvSpPr txBox="1"/>
          <p:nvPr/>
        </p:nvSpPr>
        <p:spPr>
          <a:xfrm>
            <a:off x="2095784"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Legal Services</a:t>
            </a:r>
            <a:endParaRPr sz="1200">
              <a:solidFill>
                <a:prstClr val="white"/>
              </a:solidFill>
              <a:latin typeface="Century Gothic" panose="020B0502020202020204"/>
            </a:endParaRPr>
          </a:p>
        </p:txBody>
      </p:sp>
      <p:sp>
        <p:nvSpPr>
          <p:cNvPr id="211" name="Google Shape;211;p10"/>
          <p:cNvSpPr txBox="1"/>
          <p:nvPr/>
        </p:nvSpPr>
        <p:spPr>
          <a:xfrm>
            <a:off x="383630" y="1651000"/>
            <a:ext cx="11424741" cy="6277809"/>
          </a:xfrm>
          <a:prstGeom prst="rect">
            <a:avLst/>
          </a:prstGeom>
          <a:noFill/>
          <a:ln>
            <a:noFill/>
          </a:ln>
        </p:spPr>
        <p:txBody>
          <a:bodyPr spcFirstLastPara="1" wrap="square" lIns="0" tIns="0" rIns="0" bIns="0" anchor="t" anchorCtr="0">
            <a:spAutoFit/>
          </a:bodyPr>
          <a:lstStyle/>
          <a:p>
            <a:pPr marL="417875" lvl="1" indent="-208936" defTabSz="304815">
              <a:lnSpc>
                <a:spcPct val="150000"/>
              </a:lnSpc>
              <a:buClr>
                <a:srgbClr val="000000"/>
              </a:buClr>
              <a:buSzPts val="24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Only legal service provider in TGA.</a:t>
            </a:r>
          </a:p>
          <a:p>
            <a:pPr marL="417875" lvl="1" indent="-208936" defTabSz="304815">
              <a:lnSpc>
                <a:spcPct val="150000"/>
              </a:lnSpc>
              <a:buClr>
                <a:srgbClr val="000000"/>
              </a:buClr>
              <a:buSzPts val="24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Legal/Housing collaboration</a:t>
            </a:r>
          </a:p>
          <a:p>
            <a:pPr marL="417875" lvl="1" indent="-208936" defTabSz="304815">
              <a:lnSpc>
                <a:spcPct val="150000"/>
              </a:lnSpc>
              <a:buSzPts val="24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Interventions - eviction defense, notices of defective conditions/ repair demands, representation, landlord disputes/negotiations. </a:t>
            </a:r>
            <a:endParaRPr sz="2133" dirty="0">
              <a:solidFill>
                <a:srgbClr val="297FD5">
                  <a:lumMod val="20000"/>
                  <a:lumOff val="80000"/>
                </a:srgbClr>
              </a:solidFill>
              <a:latin typeface="Century Gothic" panose="020B0502020202020204"/>
            </a:endParaRPr>
          </a:p>
          <a:p>
            <a:pPr marL="417875" lvl="1" indent="-208936" defTabSz="304815">
              <a:lnSpc>
                <a:spcPct val="150000"/>
              </a:lnSpc>
              <a:buClr>
                <a:srgbClr val="000000"/>
              </a:buClr>
              <a:buSzPts val="24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Assist with social security matters, wills, living wills, powers of attorney, other advance directives, name change, employment (wrongful termination), identity theft protection, driver's license reinstatement, and simple immigration matters.</a:t>
            </a:r>
            <a:endParaRPr sz="2133" dirty="0">
              <a:solidFill>
                <a:srgbClr val="297FD5">
                  <a:lumMod val="20000"/>
                  <a:lumOff val="80000"/>
                </a:srgbClr>
              </a:solidFill>
              <a:latin typeface="Century Gothic" panose="020B0502020202020204"/>
            </a:endParaRPr>
          </a:p>
          <a:p>
            <a:pPr marL="417875" lvl="1" indent="-208936" defTabSz="304815">
              <a:lnSpc>
                <a:spcPct val="150000"/>
              </a:lnSpc>
              <a:buClr>
                <a:srgbClr val="000000"/>
              </a:buClr>
              <a:buSzPts val="24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Grant prohibits work on criminal law and class action suits. </a:t>
            </a:r>
            <a:endParaRPr sz="2133" dirty="0">
              <a:solidFill>
                <a:srgbClr val="297FD5">
                  <a:lumMod val="20000"/>
                  <a:lumOff val="80000"/>
                </a:srgbClr>
              </a:solidFill>
              <a:latin typeface="Century Gothic" panose="020B0502020202020204"/>
            </a:endParaRPr>
          </a:p>
          <a:p>
            <a:pPr defTabSz="304815">
              <a:lnSpc>
                <a:spcPct val="130347"/>
              </a:lnSpc>
            </a:pPr>
            <a:endParaRPr sz="1867" dirty="0">
              <a:solidFill>
                <a:srgbClr val="000000"/>
              </a:solidFill>
              <a:latin typeface="Times New Roman"/>
              <a:ea typeface="Times New Roman"/>
              <a:cs typeface="Times New Roman"/>
              <a:sym typeface="Times New Roman"/>
            </a:endParaRPr>
          </a:p>
          <a:p>
            <a:pPr defTabSz="304815">
              <a:lnSpc>
                <a:spcPct val="139993"/>
              </a:lnSpc>
            </a:pPr>
            <a:endParaRPr sz="1867" dirty="0">
              <a:solidFill>
                <a:srgbClr val="000000"/>
              </a:solidFill>
              <a:latin typeface="Times New Roman"/>
              <a:ea typeface="Times New Roman"/>
              <a:cs typeface="Times New Roman"/>
              <a:sym typeface="Times New Roman"/>
            </a:endParaRPr>
          </a:p>
          <a:p>
            <a:pPr defTabSz="304815">
              <a:lnSpc>
                <a:spcPct val="139993"/>
              </a:lnSpc>
            </a:pPr>
            <a:endParaRPr sz="1867" dirty="0">
              <a:solidFill>
                <a:srgbClr val="000000"/>
              </a:solidFill>
              <a:latin typeface="Times New Roman"/>
              <a:ea typeface="Times New Roman"/>
              <a:cs typeface="Times New Roman"/>
              <a:sym typeface="Times New Roman"/>
            </a:endParaRPr>
          </a:p>
          <a:p>
            <a:pPr defTabSz="304815">
              <a:lnSpc>
                <a:spcPct val="101412"/>
              </a:lnSpc>
            </a:pPr>
            <a:endParaRPr sz="1867" dirty="0">
              <a:solidFill>
                <a:srgbClr val="000000"/>
              </a:solidFill>
              <a:latin typeface="Times New Roman"/>
              <a:ea typeface="Times New Roman"/>
              <a:cs typeface="Times New Roman"/>
              <a:sym typeface="Times New Roman"/>
            </a:endParaRPr>
          </a:p>
          <a:p>
            <a:pPr defTabSz="304815">
              <a:lnSpc>
                <a:spcPct val="101412"/>
              </a:lnSpc>
            </a:pPr>
            <a:endParaRPr sz="1867" dirty="0">
              <a:solidFill>
                <a:srgbClr val="000000"/>
              </a:solidFill>
              <a:latin typeface="Times New Roman"/>
              <a:ea typeface="Times New Roman"/>
              <a:cs typeface="Times New Roman"/>
              <a:sym typeface="Times New Roman"/>
            </a:endParaRPr>
          </a:p>
          <a:p>
            <a:pPr defTabSz="304815">
              <a:lnSpc>
                <a:spcPct val="101412"/>
              </a:lnSpc>
            </a:pPr>
            <a:endParaRPr sz="1867" dirty="0">
              <a:solidFill>
                <a:srgbClr val="000000"/>
              </a:solidFill>
              <a:latin typeface="Times New Roman"/>
              <a:ea typeface="Times New Roman"/>
              <a:cs typeface="Times New Roman"/>
              <a:sym typeface="Times New Roman"/>
            </a:endParaRPr>
          </a:p>
          <a:p>
            <a:pPr algn="ctr" defTabSz="304815">
              <a:lnSpc>
                <a:spcPct val="101412"/>
              </a:lnSpc>
            </a:pPr>
            <a:endParaRPr sz="1867" dirty="0">
              <a:solidFill>
                <a:srgbClr val="000000"/>
              </a:solidFill>
              <a:latin typeface="Times New Roman"/>
              <a:ea typeface="Times New Roman"/>
              <a:cs typeface="Times New Roman"/>
              <a:sym typeface="Times New Roman"/>
            </a:endParaRPr>
          </a:p>
        </p:txBody>
      </p:sp>
      <p:sp>
        <p:nvSpPr>
          <p:cNvPr id="212" name="Google Shape;212;p10"/>
          <p:cNvSpPr txBox="1"/>
          <p:nvPr/>
        </p:nvSpPr>
        <p:spPr>
          <a:xfrm>
            <a:off x="558800" y="1154796"/>
            <a:ext cx="11505478" cy="215417"/>
          </a:xfrm>
          <a:prstGeom prst="rect">
            <a:avLst/>
          </a:prstGeom>
          <a:noFill/>
          <a:ln>
            <a:noFill/>
          </a:ln>
        </p:spPr>
        <p:txBody>
          <a:bodyPr spcFirstLastPara="1" wrap="square" lIns="60950" tIns="30467" rIns="60950" bIns="30467" anchor="t" anchorCtr="0">
            <a:spAutoFit/>
          </a:bodyPr>
          <a:lstStyle/>
          <a:p>
            <a:pPr defTabSz="304815"/>
            <a:r>
              <a:rPr lang="en-US" sz="1000" dirty="0">
                <a:solidFill>
                  <a:srgbClr val="FF0000"/>
                </a:solidFill>
                <a:latin typeface="Times New Roman"/>
                <a:ea typeface="Times New Roman"/>
                <a:cs typeface="Times New Roman"/>
                <a:sym typeface="Times New Roman"/>
              </a:rPr>
              <a:t>.</a:t>
            </a:r>
            <a:endParaRPr sz="1200" dirty="0">
              <a:solidFill>
                <a:prstClr val="white"/>
              </a:solidFill>
              <a:latin typeface="Century Gothic" panose="020B0502020202020204"/>
            </a:endParaRPr>
          </a:p>
        </p:txBody>
      </p:sp>
    </p:spTree>
    <p:extLst>
      <p:ext uri="{BB962C8B-B14F-4D97-AF65-F5344CB8AC3E}">
        <p14:creationId xmlns:p14="http://schemas.microsoft.com/office/powerpoint/2010/main" val="272645063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11"/>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218" name="Google Shape;218;p11"/>
          <p:cNvSpPr txBox="1"/>
          <p:nvPr/>
        </p:nvSpPr>
        <p:spPr>
          <a:xfrm>
            <a:off x="1981200"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dirty="0">
                <a:solidFill>
                  <a:srgbClr val="63AFC2"/>
                </a:solidFill>
                <a:latin typeface="Times New Roman"/>
                <a:ea typeface="Times New Roman"/>
                <a:cs typeface="Times New Roman"/>
                <a:sym typeface="Times New Roman"/>
              </a:rPr>
              <a:t>Nutrition/Food Pantry </a:t>
            </a:r>
            <a:endParaRPr sz="1200" dirty="0">
              <a:solidFill>
                <a:prstClr val="white"/>
              </a:solidFill>
              <a:latin typeface="Century Gothic" panose="020B0502020202020204"/>
            </a:endParaRPr>
          </a:p>
        </p:txBody>
      </p:sp>
      <p:sp>
        <p:nvSpPr>
          <p:cNvPr id="219" name="Google Shape;219;p11"/>
          <p:cNvSpPr txBox="1"/>
          <p:nvPr/>
        </p:nvSpPr>
        <p:spPr>
          <a:xfrm>
            <a:off x="421445" y="1346200"/>
            <a:ext cx="11176000" cy="7826566"/>
          </a:xfrm>
          <a:prstGeom prst="rect">
            <a:avLst/>
          </a:prstGeom>
          <a:noFill/>
          <a:ln>
            <a:noFill/>
          </a:ln>
        </p:spPr>
        <p:txBody>
          <a:bodyPr spcFirstLastPara="1" wrap="square" lIns="0" tIns="0" rIns="0" bIns="0" anchor="t" anchorCtr="0">
            <a:spAutoFit/>
          </a:bodyPr>
          <a:lstStyle/>
          <a:p>
            <a:pPr marL="461056" lvl="1" indent="-111989" defTabSz="304815">
              <a:lnSpc>
                <a:spcPct val="160142"/>
              </a:lnSpc>
              <a:buClr>
                <a:prstClr val="black"/>
              </a:buClr>
              <a:buSzPts val="2800"/>
            </a:pPr>
            <a:endParaRPr sz="1867" dirty="0">
              <a:solidFill>
                <a:srgbClr val="000000"/>
              </a:solidFill>
              <a:latin typeface="Times New Roman"/>
              <a:ea typeface="Times New Roman"/>
              <a:cs typeface="Times New Roman"/>
              <a:sym typeface="Times New Roman"/>
            </a:endParaRP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Clients may access the food pantry every other week. (receive 2 food -bags – 1 frozen, 1 non-perishable).</a:t>
            </a: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Cleaning supplies, hygiene products and other resources are included whenever available.</a:t>
            </a:r>
            <a:endParaRPr sz="1200" dirty="0">
              <a:solidFill>
                <a:srgbClr val="297FD5">
                  <a:lumMod val="20000"/>
                  <a:lumOff val="80000"/>
                </a:srgbClr>
              </a:solidFill>
              <a:latin typeface="Century Gothic" panose="020B0502020202020204"/>
            </a:endParaRPr>
          </a:p>
          <a:p>
            <a:pPr marL="446662" lvl="1" indent="-223331"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Nutrition Coordinator works with CMs to tailor food bags to meet specific needs by including GOYA food items, boost drinks, or other supplemental foods when additional funding is available. </a:t>
            </a:r>
            <a:endParaRPr sz="1200" dirty="0">
              <a:solidFill>
                <a:srgbClr val="297FD5">
                  <a:lumMod val="20000"/>
                  <a:lumOff val="80000"/>
                </a:srgbClr>
              </a:solidFill>
              <a:latin typeface="Century Gothic" panose="020B0502020202020204"/>
            </a:endParaRP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Walk-ins are welcome/delivery is coordinated with Case Managers. </a:t>
            </a: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Other resources – community pantries, hot meals, home delivered meals resources provided to clients).</a:t>
            </a:r>
            <a:endParaRPr sz="1200" dirty="0">
              <a:solidFill>
                <a:srgbClr val="297FD5">
                  <a:lumMod val="20000"/>
                  <a:lumOff val="80000"/>
                </a:srgbClr>
              </a:solidFill>
              <a:latin typeface="Century Gothic" panose="020B0502020202020204"/>
            </a:endParaRP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Clients are referred to Benefit Navigator for assistance with SNAP benefits. </a:t>
            </a:r>
            <a:endParaRPr sz="1200" dirty="0">
              <a:solidFill>
                <a:srgbClr val="297FD5">
                  <a:lumMod val="20000"/>
                  <a:lumOff val="80000"/>
                </a:srgbClr>
              </a:solidFill>
              <a:latin typeface="Century Gothic" panose="020B0502020202020204"/>
            </a:endParaRPr>
          </a:p>
          <a:p>
            <a:pPr marL="461056" lvl="1" indent="-230528" defTabSz="304815">
              <a:lnSpc>
                <a:spcPct val="200000"/>
              </a:lnSpc>
              <a:buClr>
                <a:srgbClr val="000000"/>
              </a:buClr>
              <a:buSzPts val="28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Collaborate with The Greater Cleveland Food Bank and Second Harvest Food Bank (Lorain).</a:t>
            </a:r>
            <a:endParaRPr sz="1200" dirty="0">
              <a:solidFill>
                <a:srgbClr val="297FD5">
                  <a:lumMod val="20000"/>
                  <a:lumOff val="80000"/>
                </a:srgbClr>
              </a:solidFill>
              <a:latin typeface="Century Gothic" panose="020B0502020202020204"/>
            </a:endParaRPr>
          </a:p>
          <a:p>
            <a:pPr defTabSz="304815">
              <a:lnSpc>
                <a:spcPct val="126881"/>
              </a:lnSpc>
            </a:pPr>
            <a:endParaRPr sz="2135" dirty="0">
              <a:solidFill>
                <a:srgbClr val="000000"/>
              </a:solidFill>
              <a:latin typeface="Times New Roman"/>
              <a:ea typeface="Times New Roman"/>
              <a:cs typeface="Times New Roman"/>
              <a:sym typeface="Times New Roman"/>
            </a:endParaRPr>
          </a:p>
          <a:p>
            <a:pPr defTabSz="304815">
              <a:lnSpc>
                <a:spcPct val="113768"/>
              </a:lnSpc>
            </a:pPr>
            <a:endParaRPr sz="2135" dirty="0">
              <a:solidFill>
                <a:srgbClr val="000000"/>
              </a:solidFill>
              <a:latin typeface="Times New Roman"/>
              <a:ea typeface="Times New Roman"/>
              <a:cs typeface="Times New Roman"/>
              <a:sym typeface="Times New Roman"/>
            </a:endParaRPr>
          </a:p>
          <a:p>
            <a:pPr defTabSz="304815">
              <a:lnSpc>
                <a:spcPct val="122510"/>
              </a:lnSpc>
            </a:pPr>
            <a:endParaRPr sz="2135" dirty="0">
              <a:solidFill>
                <a:srgbClr val="000000"/>
              </a:solidFill>
              <a:latin typeface="Times New Roman"/>
              <a:ea typeface="Times New Roman"/>
              <a:cs typeface="Times New Roman"/>
              <a:sym typeface="Times New Roman"/>
            </a:endParaRPr>
          </a:p>
          <a:p>
            <a:pPr defTabSz="304815">
              <a:lnSpc>
                <a:spcPct val="122510"/>
              </a:lnSpc>
            </a:pPr>
            <a:endParaRPr sz="2135" dirty="0">
              <a:solidFill>
                <a:srgbClr val="000000"/>
              </a:solidFill>
              <a:latin typeface="Times New Roman"/>
              <a:ea typeface="Times New Roman"/>
              <a:cs typeface="Times New Roman"/>
              <a:sym typeface="Times New Roman"/>
            </a:endParaRPr>
          </a:p>
          <a:p>
            <a:pPr defTabSz="304815">
              <a:lnSpc>
                <a:spcPct val="87542"/>
              </a:lnSpc>
            </a:pPr>
            <a:endParaRPr sz="2135" dirty="0">
              <a:solidFill>
                <a:srgbClr val="000000"/>
              </a:solidFill>
              <a:latin typeface="Times New Roman"/>
              <a:ea typeface="Times New Roman"/>
              <a:cs typeface="Times New Roman"/>
              <a:sym typeface="Times New Roman"/>
            </a:endParaRPr>
          </a:p>
          <a:p>
            <a:pPr defTabSz="304815">
              <a:lnSpc>
                <a:spcPct val="91913"/>
              </a:lnSpc>
            </a:pPr>
            <a:endParaRPr sz="2135" dirty="0">
              <a:solidFill>
                <a:srgbClr val="000000"/>
              </a:solidFill>
              <a:latin typeface="Times New Roman"/>
              <a:ea typeface="Times New Roman"/>
              <a:cs typeface="Times New Roman"/>
              <a:sym typeface="Times New Roman"/>
            </a:endParaRPr>
          </a:p>
          <a:p>
            <a:pPr defTabSz="304815">
              <a:lnSpc>
                <a:spcPct val="87542"/>
              </a:lnSpc>
            </a:pPr>
            <a:endParaRPr sz="2135" dirty="0">
              <a:solidFill>
                <a:srgbClr val="000000"/>
              </a:solidFill>
              <a:latin typeface="Times New Roman"/>
              <a:ea typeface="Times New Roman"/>
              <a:cs typeface="Times New Roman"/>
              <a:sym typeface="Times New Roman"/>
            </a:endParaRPr>
          </a:p>
          <a:p>
            <a:pPr algn="ctr" defTabSz="304815">
              <a:lnSpc>
                <a:spcPct val="87542"/>
              </a:lnSpc>
            </a:pPr>
            <a:endParaRPr sz="2135"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8617097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24" name="Google Shape;224;p12"/>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225" name="Google Shape;225;p12"/>
          <p:cNvSpPr txBox="1"/>
          <p:nvPr/>
        </p:nvSpPr>
        <p:spPr>
          <a:xfrm>
            <a:off x="2184400"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Recovery Services</a:t>
            </a:r>
            <a:endParaRPr sz="1200">
              <a:solidFill>
                <a:prstClr val="white"/>
              </a:solidFill>
              <a:latin typeface="Century Gothic" panose="020B0502020202020204"/>
            </a:endParaRPr>
          </a:p>
        </p:txBody>
      </p:sp>
      <p:sp>
        <p:nvSpPr>
          <p:cNvPr id="226" name="Google Shape;226;p12"/>
          <p:cNvSpPr txBox="1"/>
          <p:nvPr/>
        </p:nvSpPr>
        <p:spPr>
          <a:xfrm>
            <a:off x="355600" y="1435971"/>
            <a:ext cx="11287671" cy="6677854"/>
          </a:xfrm>
          <a:prstGeom prst="rect">
            <a:avLst/>
          </a:prstGeom>
          <a:noFill/>
          <a:ln>
            <a:noFill/>
          </a:ln>
        </p:spPr>
        <p:txBody>
          <a:bodyPr spcFirstLastPara="1" wrap="square" lIns="0" tIns="0" rIns="0" bIns="0" anchor="t" anchorCtr="0">
            <a:spAutoFit/>
          </a:bodyPr>
          <a:lstStyle/>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A holistic recovery program designed to support  PLWH who are affected substance use.</a:t>
            </a:r>
          </a:p>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cs typeface="Times New Roman"/>
                <a:sym typeface="Times New Roman"/>
              </a:rPr>
              <a:t>Focuses on challenges of living with HIV/impact of substance use.</a:t>
            </a:r>
          </a:p>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cs typeface="Times New Roman"/>
                <a:sym typeface="Times New Roman"/>
              </a:rPr>
              <a:t>Aim – to empowerment and equip PLWHA with tools and resources to successfully recover.</a:t>
            </a:r>
            <a:endParaRPr sz="2133"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Meetings -  Monday, Wednesday, Friday, 1PM-2:30PM.</a:t>
            </a:r>
          </a:p>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cs typeface="Times New Roman"/>
                <a:sym typeface="Times New Roman"/>
              </a:rPr>
              <a:t>Food/transportation assistance provided.</a:t>
            </a:r>
            <a:endParaRPr sz="2133"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3200"/>
              <a:buFont typeface="Arial"/>
              <a:buChar char="•"/>
            </a:pPr>
            <a:r>
              <a:rPr lang="en-US" sz="2133" dirty="0">
                <a:solidFill>
                  <a:srgbClr val="297FD5">
                    <a:lumMod val="20000"/>
                    <a:lumOff val="80000"/>
                  </a:srgbClr>
                </a:solidFill>
                <a:latin typeface="Times New Roman"/>
                <a:ea typeface="Times New Roman"/>
                <a:cs typeface="Times New Roman"/>
                <a:sym typeface="Times New Roman"/>
              </a:rPr>
              <a:t>All PLWH are welcome!</a:t>
            </a:r>
            <a:endParaRPr sz="2133" dirty="0">
              <a:solidFill>
                <a:srgbClr val="000000"/>
              </a:solidFill>
              <a:latin typeface="Times New Roman"/>
              <a:ea typeface="Times New Roman"/>
              <a:cs typeface="Times New Roman"/>
              <a:sym typeface="Times New Roman"/>
            </a:endParaRPr>
          </a:p>
          <a:p>
            <a:pPr defTabSz="304815">
              <a:lnSpc>
                <a:spcPct val="116680"/>
              </a:lnSpc>
            </a:pPr>
            <a:endParaRPr sz="2402" dirty="0">
              <a:solidFill>
                <a:srgbClr val="000000"/>
              </a:solidFill>
              <a:latin typeface="Times New Roman"/>
              <a:ea typeface="Times New Roman"/>
              <a:cs typeface="Times New Roman"/>
              <a:sym typeface="Times New Roman"/>
            </a:endParaRPr>
          </a:p>
          <a:p>
            <a:pPr defTabSz="304815">
              <a:lnSpc>
                <a:spcPct val="124451"/>
              </a:lnSpc>
            </a:pPr>
            <a:endParaRPr sz="2402" dirty="0">
              <a:solidFill>
                <a:srgbClr val="000000"/>
              </a:solidFill>
              <a:latin typeface="Times New Roman"/>
              <a:ea typeface="Times New Roman"/>
              <a:cs typeface="Times New Roman"/>
              <a:sym typeface="Times New Roman"/>
            </a:endParaRPr>
          </a:p>
          <a:p>
            <a:pPr defTabSz="304815">
              <a:lnSpc>
                <a:spcPct val="124451"/>
              </a:lnSpc>
            </a:pPr>
            <a:endParaRPr sz="2402" dirty="0">
              <a:solidFill>
                <a:srgbClr val="000000"/>
              </a:solidFill>
              <a:latin typeface="Times New Roman"/>
              <a:ea typeface="Times New Roman"/>
              <a:cs typeface="Times New Roman"/>
              <a:sym typeface="Times New Roman"/>
            </a:endParaRPr>
          </a:p>
          <a:p>
            <a:pPr defTabSz="304815">
              <a:lnSpc>
                <a:spcPct val="93366"/>
              </a:lnSpc>
            </a:pPr>
            <a:endParaRPr sz="2402" dirty="0">
              <a:solidFill>
                <a:srgbClr val="000000"/>
              </a:solidFill>
              <a:latin typeface="Times New Roman"/>
              <a:ea typeface="Times New Roman"/>
              <a:cs typeface="Times New Roman"/>
              <a:sym typeface="Times New Roman"/>
            </a:endParaRPr>
          </a:p>
          <a:p>
            <a:pPr defTabSz="304815">
              <a:lnSpc>
                <a:spcPct val="97252"/>
              </a:lnSpc>
            </a:pPr>
            <a:endParaRPr sz="2402" dirty="0">
              <a:solidFill>
                <a:srgbClr val="000000"/>
              </a:solidFill>
              <a:latin typeface="Times New Roman"/>
              <a:ea typeface="Times New Roman"/>
              <a:cs typeface="Times New Roman"/>
              <a:sym typeface="Times New Roman"/>
            </a:endParaRPr>
          </a:p>
          <a:p>
            <a:pPr defTabSz="304815">
              <a:lnSpc>
                <a:spcPct val="93366"/>
              </a:lnSpc>
            </a:pPr>
            <a:endParaRPr sz="2402" dirty="0">
              <a:solidFill>
                <a:srgbClr val="000000"/>
              </a:solidFill>
              <a:latin typeface="Times New Roman"/>
              <a:ea typeface="Times New Roman"/>
              <a:cs typeface="Times New Roman"/>
              <a:sym typeface="Times New Roman"/>
            </a:endParaRPr>
          </a:p>
          <a:p>
            <a:pPr algn="ctr" defTabSz="304815">
              <a:lnSpc>
                <a:spcPct val="93366"/>
              </a:lnSpc>
            </a:pPr>
            <a:endParaRPr sz="2402"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137265915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3"/>
          <p:cNvSpPr txBox="1"/>
          <p:nvPr/>
        </p:nvSpPr>
        <p:spPr>
          <a:xfrm>
            <a:off x="2184400" y="259295"/>
            <a:ext cx="8056490" cy="1002134"/>
          </a:xfrm>
          <a:prstGeom prst="rect">
            <a:avLst/>
          </a:prstGeom>
          <a:noFill/>
          <a:ln>
            <a:noFill/>
          </a:ln>
        </p:spPr>
        <p:txBody>
          <a:bodyPr spcFirstLastPara="1" wrap="square" lIns="0" tIns="0" rIns="0" bIns="0" anchor="t" anchorCtr="0">
            <a:spAutoFit/>
          </a:bodyPr>
          <a:lstStyle/>
          <a:p>
            <a:pPr algn="ctr" defTabSz="304815">
              <a:lnSpc>
                <a:spcPct val="148484"/>
              </a:lnSpc>
            </a:pPr>
            <a:r>
              <a:rPr lang="en-US" sz="4400">
                <a:solidFill>
                  <a:srgbClr val="63AFC2"/>
                </a:solidFill>
                <a:latin typeface="Times New Roman"/>
                <a:ea typeface="Times New Roman"/>
                <a:cs typeface="Times New Roman"/>
                <a:sym typeface="Times New Roman"/>
              </a:rPr>
              <a:t>Prevention/HIV Testing</a:t>
            </a:r>
            <a:endParaRPr sz="1200">
              <a:solidFill>
                <a:prstClr val="white"/>
              </a:solidFill>
              <a:latin typeface="Century Gothic" panose="020B0502020202020204"/>
            </a:endParaRPr>
          </a:p>
        </p:txBody>
      </p:sp>
      <p:pic>
        <p:nvPicPr>
          <p:cNvPr id="232" name="Google Shape;232;p13"/>
          <p:cNvPicPr preferRelativeResize="0"/>
          <p:nvPr/>
        </p:nvPicPr>
        <p:blipFill rotWithShape="1">
          <a:blip r:embed="rId3">
            <a:alphaModFix/>
          </a:blip>
          <a:srcRect/>
          <a:stretch/>
        </p:blipFill>
        <p:spPr>
          <a:xfrm>
            <a:off x="1" y="-624955"/>
            <a:ext cx="2621507" cy="2621507"/>
          </a:xfrm>
          <a:prstGeom prst="rect">
            <a:avLst/>
          </a:prstGeom>
          <a:noFill/>
          <a:ln>
            <a:noFill/>
          </a:ln>
        </p:spPr>
      </p:pic>
      <p:sp>
        <p:nvSpPr>
          <p:cNvPr id="233" name="Google Shape;233;p13"/>
          <p:cNvSpPr txBox="1"/>
          <p:nvPr/>
        </p:nvSpPr>
        <p:spPr>
          <a:xfrm>
            <a:off x="457200" y="1083733"/>
            <a:ext cx="10769600" cy="5787584"/>
          </a:xfrm>
          <a:prstGeom prst="rect">
            <a:avLst/>
          </a:prstGeom>
          <a:noFill/>
          <a:ln>
            <a:noFill/>
          </a:ln>
        </p:spPr>
        <p:txBody>
          <a:bodyPr spcFirstLastPara="1" wrap="square" lIns="60950" tIns="30467" rIns="60950" bIns="30467" anchor="t" anchorCtr="0">
            <a:spAutoFit/>
          </a:bodyPr>
          <a:lstStyle/>
          <a:p>
            <a:pPr defTabSz="304815">
              <a:buClr>
                <a:prstClr val="black"/>
              </a:buClr>
              <a:buSzPts val="2200"/>
            </a:pPr>
            <a:endParaRPr sz="1600" dirty="0">
              <a:solidFill>
                <a:srgbClr val="297FD5">
                  <a:lumMod val="20000"/>
                  <a:lumOff val="80000"/>
                </a:srgbClr>
              </a:solidFill>
              <a:latin typeface="Times New Roman"/>
              <a:ea typeface="Times New Roman"/>
              <a:cs typeface="Times New Roman"/>
              <a:sym typeface="Times New Roman"/>
            </a:endParaRP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HIV testing  -  Offered on-site at NLURC, Monday-Friday. Walk-ins/appointment options.</a:t>
            </a:r>
            <a:endParaRPr sz="1867" dirty="0">
              <a:solidFill>
                <a:srgbClr val="297FD5">
                  <a:lumMod val="20000"/>
                  <a:lumOff val="80000"/>
                </a:srgbClr>
              </a:solidFill>
              <a:latin typeface="Century Gothic" panose="020B0502020202020204"/>
            </a:endParaRPr>
          </a:p>
          <a:p>
            <a:pPr marL="190510" indent="-97372" defTabSz="304815">
              <a:lnSpc>
                <a:spcPct val="150000"/>
              </a:lnSpc>
              <a:buClr>
                <a:prstClr val="black"/>
              </a:buClr>
              <a:buSzPts val="2200"/>
            </a:pPr>
            <a:endParaRPr sz="1867" dirty="0">
              <a:solidFill>
                <a:srgbClr val="297FD5">
                  <a:lumMod val="20000"/>
                  <a:lumOff val="80000"/>
                </a:srgbClr>
              </a:solidFill>
              <a:latin typeface="Times New Roman"/>
              <a:ea typeface="Times New Roman"/>
              <a:cs typeface="Times New Roman"/>
              <a:sym typeface="Times New Roman"/>
            </a:endParaRP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Newly diagnosed individuals - connected to rapid-start services, ensuring same-day access to ART after confirmatory testing.</a:t>
            </a: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Resources -  Ryan White programs/other community resources are provided for ongoing care, support.</a:t>
            </a:r>
          </a:p>
          <a:p>
            <a:pPr defTabSz="304815">
              <a:lnSpc>
                <a:spcPct val="150000"/>
              </a:lnSpc>
              <a:buClr>
                <a:prstClr val="black"/>
              </a:buClr>
              <a:buSzPts val="2200"/>
            </a:pPr>
            <a:endParaRPr sz="1867" dirty="0">
              <a:solidFill>
                <a:srgbClr val="297FD5">
                  <a:lumMod val="20000"/>
                  <a:lumOff val="80000"/>
                </a:srgbClr>
              </a:solidFill>
              <a:latin typeface="Times New Roman"/>
              <a:ea typeface="Times New Roman"/>
              <a:cs typeface="Times New Roman"/>
              <a:sym typeface="Times New Roman"/>
            </a:endParaRP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Education – High school/university, and other public events. </a:t>
            </a:r>
          </a:p>
          <a:p>
            <a:pPr defTabSz="304815">
              <a:lnSpc>
                <a:spcPct val="150000"/>
              </a:lnSpc>
              <a:buClr>
                <a:prstClr val="black"/>
              </a:buClr>
              <a:buSzPts val="2200"/>
            </a:pPr>
            <a:endParaRPr lang="en-US" sz="1867" dirty="0">
              <a:solidFill>
                <a:srgbClr val="297FD5">
                  <a:lumMod val="20000"/>
                  <a:lumOff val="80000"/>
                </a:srgbClr>
              </a:solidFill>
              <a:latin typeface="Times New Roman"/>
              <a:ea typeface="Times New Roman"/>
              <a:cs typeface="Times New Roman"/>
              <a:sym typeface="Times New Roman"/>
            </a:endParaRP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Safer sex – Condoms, dental dams, lube educational materials provided. </a:t>
            </a:r>
          </a:p>
          <a:p>
            <a:pPr defTabSz="304815">
              <a:lnSpc>
                <a:spcPct val="150000"/>
              </a:lnSpc>
              <a:buClr>
                <a:prstClr val="black"/>
              </a:buClr>
              <a:buSzPts val="2200"/>
            </a:pPr>
            <a:endParaRPr lang="en-US" sz="1867" dirty="0">
              <a:solidFill>
                <a:srgbClr val="297FD5">
                  <a:lumMod val="20000"/>
                  <a:lumOff val="80000"/>
                </a:srgbClr>
              </a:solidFill>
              <a:latin typeface="Times New Roman"/>
              <a:ea typeface="Times New Roman"/>
              <a:cs typeface="Times New Roman"/>
              <a:sym typeface="Times New Roman"/>
            </a:endParaRPr>
          </a:p>
          <a:p>
            <a:pPr marL="190510" indent="-190510" defTabSz="304815">
              <a:lnSpc>
                <a:spcPct val="150000"/>
              </a:lnSpc>
              <a:buClr>
                <a:prstClr val="black"/>
              </a:buClr>
              <a:buSzPts val="22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PrEP – Internal/external referrals</a:t>
            </a:r>
            <a:endParaRPr sz="1867" dirty="0">
              <a:solidFill>
                <a:srgbClr val="297FD5">
                  <a:lumMod val="20000"/>
                  <a:lumOff val="80000"/>
                </a:srgbClr>
              </a:solidFill>
              <a:latin typeface="Times New Roman"/>
              <a:ea typeface="Times New Roman"/>
              <a:cs typeface="Times New Roman"/>
              <a:sym typeface="Times New Roman"/>
            </a:endParaRPr>
          </a:p>
          <a:p>
            <a:pPr marL="190510" indent="-105839" defTabSz="304815">
              <a:buClr>
                <a:prstClr val="black"/>
              </a:buClr>
              <a:buSzPts val="2000"/>
            </a:pPr>
            <a:endParaRPr sz="1600" dirty="0">
              <a:solidFill>
                <a:prstClr val="black"/>
              </a:solidFill>
              <a:latin typeface="Times New Roman"/>
              <a:ea typeface="Times New Roman"/>
              <a:cs typeface="Times New Roman"/>
              <a:sym typeface="Times New Roman"/>
            </a:endParaRPr>
          </a:p>
          <a:p>
            <a:pPr defTabSz="304815"/>
            <a:endParaRPr sz="1600" dirty="0">
              <a:solidFill>
                <a:prstClr val="black"/>
              </a:solidFill>
              <a:latin typeface="Times New Roman"/>
              <a:ea typeface="Times New Roman"/>
              <a:cs typeface="Times New Roman"/>
              <a:sym typeface="Times New Roman"/>
            </a:endParaRPr>
          </a:p>
          <a:p>
            <a:pPr defTabSz="304815"/>
            <a:endParaRPr sz="1600" dirty="0">
              <a:solidFill>
                <a:prstClr val="black"/>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20355440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4"/>
          <p:cNvPicPr preferRelativeResize="0"/>
          <p:nvPr/>
        </p:nvPicPr>
        <p:blipFill rotWithShape="1">
          <a:blip r:embed="rId3">
            <a:alphaModFix/>
          </a:blip>
          <a:srcRect/>
          <a:stretch/>
        </p:blipFill>
        <p:spPr>
          <a:xfrm>
            <a:off x="0" y="-624095"/>
            <a:ext cx="2619789" cy="2619789"/>
          </a:xfrm>
          <a:prstGeom prst="rect">
            <a:avLst/>
          </a:prstGeom>
          <a:noFill/>
          <a:ln>
            <a:noFill/>
          </a:ln>
        </p:spPr>
      </p:pic>
      <p:sp>
        <p:nvSpPr>
          <p:cNvPr id="239" name="Google Shape;239;p14"/>
          <p:cNvSpPr txBox="1"/>
          <p:nvPr/>
        </p:nvSpPr>
        <p:spPr>
          <a:xfrm>
            <a:off x="1982086" y="259295"/>
            <a:ext cx="8056490" cy="1005468"/>
          </a:xfrm>
          <a:prstGeom prst="rect">
            <a:avLst/>
          </a:prstGeom>
          <a:noFill/>
          <a:ln>
            <a:noFill/>
          </a:ln>
        </p:spPr>
        <p:txBody>
          <a:bodyPr spcFirstLastPara="1" wrap="square" lIns="0" tIns="0" rIns="0" bIns="0" anchor="t" anchorCtr="0">
            <a:spAutoFit/>
          </a:bodyPr>
          <a:lstStyle/>
          <a:p>
            <a:pPr algn="ctr" defTabSz="304815">
              <a:lnSpc>
                <a:spcPct val="140000"/>
              </a:lnSpc>
            </a:pPr>
            <a:r>
              <a:rPr lang="en-US" sz="4667">
                <a:solidFill>
                  <a:srgbClr val="63AFC2"/>
                </a:solidFill>
                <a:latin typeface="Times New Roman"/>
                <a:ea typeface="Times New Roman"/>
                <a:cs typeface="Times New Roman"/>
                <a:sym typeface="Times New Roman"/>
              </a:rPr>
              <a:t>Pharmacy</a:t>
            </a:r>
            <a:endParaRPr sz="1200">
              <a:solidFill>
                <a:prstClr val="white"/>
              </a:solidFill>
              <a:latin typeface="Century Gothic" panose="020B0502020202020204"/>
            </a:endParaRPr>
          </a:p>
        </p:txBody>
      </p:sp>
      <p:sp>
        <p:nvSpPr>
          <p:cNvPr id="240" name="Google Shape;240;p14"/>
          <p:cNvSpPr txBox="1"/>
          <p:nvPr/>
        </p:nvSpPr>
        <p:spPr>
          <a:xfrm>
            <a:off x="406400" y="1295400"/>
            <a:ext cx="10791390" cy="8010270"/>
          </a:xfrm>
          <a:prstGeom prst="rect">
            <a:avLst/>
          </a:prstGeom>
          <a:noFill/>
          <a:ln>
            <a:noFill/>
          </a:ln>
        </p:spPr>
        <p:txBody>
          <a:bodyPr spcFirstLastPara="1" wrap="square" lIns="0" tIns="0" rIns="0" bIns="0" anchor="t" anchorCtr="0">
            <a:spAutoFit/>
          </a:bodyPr>
          <a:lstStyle/>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Coordinated Care Network (CCN), an HIV specialty Pharmacy as well as a full-service pharmacy. </a:t>
            </a:r>
            <a:endParaRPr sz="1200"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Specialized packaging, labeling and delivery methods tailored to individual client needs. </a:t>
            </a:r>
            <a:endParaRPr sz="1200"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This program is designed to highlight client choice. </a:t>
            </a:r>
            <a:endParaRPr sz="1200"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Bi-lingual assistance available.</a:t>
            </a:r>
            <a:endParaRPr sz="1200"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24-hour service availability with a consistent care team and pharmacy representative. </a:t>
            </a:r>
            <a:endParaRPr sz="1200" dirty="0">
              <a:solidFill>
                <a:srgbClr val="297FD5">
                  <a:lumMod val="20000"/>
                  <a:lumOff val="80000"/>
                </a:srgbClr>
              </a:solidFill>
              <a:latin typeface="Century Gothic" panose="020B0502020202020204"/>
            </a:endParaRPr>
          </a:p>
          <a:p>
            <a:pPr marL="518631" lvl="1" indent="-259316" defTabSz="304815">
              <a:lnSpc>
                <a:spcPct val="200000"/>
              </a:lnSpc>
              <a:buClr>
                <a:srgbClr val="000000"/>
              </a:buClr>
              <a:buSzPts val="2600"/>
              <a:buFont typeface="Arial"/>
              <a:buChar char="•"/>
            </a:pPr>
            <a:r>
              <a:rPr lang="en-US" sz="1733" dirty="0">
                <a:solidFill>
                  <a:srgbClr val="297FD5">
                    <a:lumMod val="20000"/>
                    <a:lumOff val="80000"/>
                  </a:srgbClr>
                </a:solidFill>
                <a:latin typeface="Times New Roman"/>
                <a:ea typeface="Times New Roman"/>
                <a:cs typeface="Times New Roman"/>
                <a:sym typeface="Times New Roman"/>
              </a:rPr>
              <a:t>Operating from a case management perspective, developed from more than 20 years experience working with PLWHA.</a:t>
            </a:r>
            <a:endParaRPr sz="1200" dirty="0">
              <a:solidFill>
                <a:srgbClr val="297FD5">
                  <a:lumMod val="20000"/>
                  <a:lumOff val="80000"/>
                </a:srgbClr>
              </a:solidFill>
              <a:latin typeface="Century Gothic" panose="020B0502020202020204"/>
            </a:endParaRPr>
          </a:p>
          <a:p>
            <a:pPr defTabSz="304815">
              <a:lnSpc>
                <a:spcPct val="139994"/>
              </a:lnSpc>
            </a:pPr>
            <a:endParaRPr sz="2402" dirty="0">
              <a:solidFill>
                <a:srgbClr val="000000"/>
              </a:solidFill>
              <a:latin typeface="Times New Roman"/>
              <a:ea typeface="Times New Roman"/>
              <a:cs typeface="Times New Roman"/>
              <a:sym typeface="Times New Roman"/>
            </a:endParaRPr>
          </a:p>
          <a:p>
            <a:pPr defTabSz="304815">
              <a:lnSpc>
                <a:spcPct val="147765"/>
              </a:lnSpc>
            </a:pPr>
            <a:endParaRPr sz="2402" dirty="0">
              <a:solidFill>
                <a:srgbClr val="000000"/>
              </a:solidFill>
              <a:latin typeface="Times New Roman"/>
              <a:ea typeface="Times New Roman"/>
              <a:cs typeface="Times New Roman"/>
              <a:sym typeface="Times New Roman"/>
            </a:endParaRPr>
          </a:p>
          <a:p>
            <a:pPr defTabSz="304815">
              <a:lnSpc>
                <a:spcPct val="128337"/>
              </a:lnSpc>
            </a:pPr>
            <a:endParaRPr sz="2402" dirty="0">
              <a:solidFill>
                <a:srgbClr val="000000"/>
              </a:solidFill>
              <a:latin typeface="Times New Roman"/>
              <a:ea typeface="Times New Roman"/>
              <a:cs typeface="Times New Roman"/>
              <a:sym typeface="Times New Roman"/>
            </a:endParaRPr>
          </a:p>
          <a:p>
            <a:pPr defTabSz="304815">
              <a:lnSpc>
                <a:spcPct val="116680"/>
              </a:lnSpc>
            </a:pPr>
            <a:endParaRPr sz="2402" dirty="0">
              <a:solidFill>
                <a:srgbClr val="000000"/>
              </a:solidFill>
              <a:latin typeface="Times New Roman"/>
              <a:ea typeface="Times New Roman"/>
              <a:cs typeface="Times New Roman"/>
              <a:sym typeface="Times New Roman"/>
            </a:endParaRPr>
          </a:p>
          <a:p>
            <a:pPr defTabSz="304815">
              <a:lnSpc>
                <a:spcPct val="124451"/>
              </a:lnSpc>
            </a:pPr>
            <a:endParaRPr sz="2402" dirty="0">
              <a:solidFill>
                <a:srgbClr val="000000"/>
              </a:solidFill>
              <a:latin typeface="Times New Roman"/>
              <a:ea typeface="Times New Roman"/>
              <a:cs typeface="Times New Roman"/>
              <a:sym typeface="Times New Roman"/>
            </a:endParaRPr>
          </a:p>
          <a:p>
            <a:pPr defTabSz="304815">
              <a:lnSpc>
                <a:spcPct val="124451"/>
              </a:lnSpc>
            </a:pPr>
            <a:endParaRPr sz="2402" dirty="0">
              <a:solidFill>
                <a:srgbClr val="000000"/>
              </a:solidFill>
              <a:latin typeface="Times New Roman"/>
              <a:ea typeface="Times New Roman"/>
              <a:cs typeface="Times New Roman"/>
              <a:sym typeface="Times New Roman"/>
            </a:endParaRPr>
          </a:p>
          <a:p>
            <a:pPr defTabSz="304815">
              <a:lnSpc>
                <a:spcPct val="93366"/>
              </a:lnSpc>
            </a:pPr>
            <a:endParaRPr sz="2402" dirty="0">
              <a:solidFill>
                <a:srgbClr val="000000"/>
              </a:solidFill>
              <a:latin typeface="Times New Roman"/>
              <a:ea typeface="Times New Roman"/>
              <a:cs typeface="Times New Roman"/>
              <a:sym typeface="Times New Roman"/>
            </a:endParaRPr>
          </a:p>
          <a:p>
            <a:pPr defTabSz="304815">
              <a:lnSpc>
                <a:spcPct val="97252"/>
              </a:lnSpc>
            </a:pPr>
            <a:endParaRPr sz="2402" dirty="0">
              <a:solidFill>
                <a:srgbClr val="000000"/>
              </a:solidFill>
              <a:latin typeface="Times New Roman"/>
              <a:ea typeface="Times New Roman"/>
              <a:cs typeface="Times New Roman"/>
              <a:sym typeface="Times New Roman"/>
            </a:endParaRPr>
          </a:p>
          <a:p>
            <a:pPr defTabSz="304815">
              <a:lnSpc>
                <a:spcPct val="93366"/>
              </a:lnSpc>
            </a:pPr>
            <a:endParaRPr sz="2402" dirty="0">
              <a:solidFill>
                <a:srgbClr val="000000"/>
              </a:solidFill>
              <a:latin typeface="Times New Roman"/>
              <a:ea typeface="Times New Roman"/>
              <a:cs typeface="Times New Roman"/>
              <a:sym typeface="Times New Roman"/>
            </a:endParaRPr>
          </a:p>
          <a:p>
            <a:pPr algn="ctr" defTabSz="304815">
              <a:lnSpc>
                <a:spcPct val="93366"/>
              </a:lnSpc>
            </a:pPr>
            <a:endParaRPr sz="2402"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372367118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6"/>
          <p:cNvSpPr txBox="1"/>
          <p:nvPr/>
        </p:nvSpPr>
        <p:spPr>
          <a:xfrm>
            <a:off x="1371600" y="127000"/>
            <a:ext cx="9448800" cy="2010037"/>
          </a:xfrm>
          <a:prstGeom prst="rect">
            <a:avLst/>
          </a:prstGeom>
          <a:noFill/>
          <a:ln>
            <a:noFill/>
          </a:ln>
        </p:spPr>
        <p:txBody>
          <a:bodyPr spcFirstLastPara="1" wrap="square" lIns="0" tIns="0" rIns="0" bIns="0" anchor="t" anchorCtr="0">
            <a:spAutoFit/>
          </a:bodyPr>
          <a:lstStyle/>
          <a:p>
            <a:pPr algn="ctr" defTabSz="304815">
              <a:lnSpc>
                <a:spcPct val="136111"/>
              </a:lnSpc>
            </a:pPr>
            <a:r>
              <a:rPr lang="en-US" sz="4800">
                <a:solidFill>
                  <a:srgbClr val="63AFC2"/>
                </a:solidFill>
                <a:highlight>
                  <a:srgbClr val="FFFF00"/>
                </a:highlight>
                <a:latin typeface="Arial"/>
                <a:ea typeface="Arial"/>
                <a:cs typeface="Arial"/>
                <a:sym typeface="Arial"/>
              </a:rPr>
              <a:t>Highlights</a:t>
            </a:r>
            <a:endParaRPr sz="1200">
              <a:solidFill>
                <a:prstClr val="white"/>
              </a:solidFill>
              <a:latin typeface="Century Gothic" panose="020B0502020202020204"/>
            </a:endParaRPr>
          </a:p>
          <a:p>
            <a:pPr algn="ctr" defTabSz="304815">
              <a:lnSpc>
                <a:spcPct val="140000"/>
              </a:lnSpc>
            </a:pPr>
            <a:endParaRPr sz="4667">
              <a:solidFill>
                <a:srgbClr val="63AFC2"/>
              </a:solidFill>
              <a:latin typeface="Arial"/>
              <a:ea typeface="Arial"/>
              <a:cs typeface="Arial"/>
              <a:sym typeface="Arial"/>
            </a:endParaRPr>
          </a:p>
        </p:txBody>
      </p:sp>
      <p:sp>
        <p:nvSpPr>
          <p:cNvPr id="264" name="Google Shape;264;p16"/>
          <p:cNvSpPr txBox="1"/>
          <p:nvPr/>
        </p:nvSpPr>
        <p:spPr>
          <a:xfrm>
            <a:off x="2692400" y="4114900"/>
            <a:ext cx="2548082" cy="3754848"/>
          </a:xfrm>
          <a:prstGeom prst="rect">
            <a:avLst/>
          </a:prstGeom>
          <a:noFill/>
          <a:ln>
            <a:noFill/>
          </a:ln>
        </p:spPr>
        <p:txBody>
          <a:bodyPr spcFirstLastPara="1" wrap="square" lIns="60950" tIns="30467" rIns="60950" bIns="30467" anchor="t" anchorCtr="0">
            <a:spAutoFit/>
          </a:bodyPr>
          <a:lstStyle/>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a:p>
            <a:pPr defTabSz="304815"/>
            <a:endParaRPr sz="1200" dirty="0">
              <a:solidFill>
                <a:prstClr val="black"/>
              </a:solidFill>
              <a:latin typeface="Century Gothic"/>
              <a:ea typeface="Century Gothic"/>
              <a:cs typeface="Century Gothic"/>
              <a:sym typeface="Century Gothic"/>
            </a:endParaRPr>
          </a:p>
        </p:txBody>
      </p:sp>
      <p:pic>
        <p:nvPicPr>
          <p:cNvPr id="272" name="Google Shape;272;p16"/>
          <p:cNvPicPr preferRelativeResize="0"/>
          <p:nvPr/>
        </p:nvPicPr>
        <p:blipFill rotWithShape="1">
          <a:blip r:embed="rId3">
            <a:alphaModFix/>
          </a:blip>
          <a:srcRect/>
          <a:stretch/>
        </p:blipFill>
        <p:spPr>
          <a:xfrm>
            <a:off x="-390420" y="-882333"/>
            <a:ext cx="2621507" cy="2621507"/>
          </a:xfrm>
          <a:prstGeom prst="rect">
            <a:avLst/>
          </a:prstGeom>
          <a:noFill/>
          <a:ln>
            <a:noFill/>
          </a:ln>
        </p:spPr>
      </p:pic>
      <p:sp>
        <p:nvSpPr>
          <p:cNvPr id="2" name="Rectangle 1">
            <a:extLst>
              <a:ext uri="{FF2B5EF4-FFF2-40B4-BE49-F238E27FC236}">
                <a16:creationId xmlns:a16="http://schemas.microsoft.com/office/drawing/2014/main" id="{C4E9A72C-9179-42A7-988E-601D86E345F5}"/>
              </a:ext>
            </a:extLst>
          </p:cNvPr>
          <p:cNvSpPr/>
          <p:nvPr/>
        </p:nvSpPr>
        <p:spPr>
          <a:xfrm>
            <a:off x="760623" y="1899596"/>
            <a:ext cx="10131967" cy="3540200"/>
          </a:xfrm>
          <a:prstGeom prst="rect">
            <a:avLst/>
          </a:prstGeom>
        </p:spPr>
        <p:txBody>
          <a:bodyPr wrap="square">
            <a:spAutoFit/>
          </a:bodyPr>
          <a:lstStyle/>
          <a:p>
            <a:pPr marL="518631" lvl="1" indent="-259316" defTabSz="304815">
              <a:buClr>
                <a:srgbClr val="000000"/>
              </a:buClr>
              <a:buSzPts val="26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Black History Month Commemoration – Conversation with Kimberlin Dennis/ peer panelists (Living with HIV as African Americans.</a:t>
            </a:r>
          </a:p>
          <a:p>
            <a:pPr marL="518631" lvl="1" indent="-259316" defTabSz="304815">
              <a:lnSpc>
                <a:spcPct val="200000"/>
              </a:lnSpc>
              <a:buClr>
                <a:srgbClr val="000000"/>
              </a:buClr>
              <a:buSzPts val="26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Client Christmas Party – Gifts/food/</a:t>
            </a:r>
          </a:p>
          <a:p>
            <a:pPr marL="518631" lvl="1" indent="-259316" defTabSz="304815">
              <a:lnSpc>
                <a:spcPct val="200000"/>
              </a:lnSpc>
              <a:buClr>
                <a:srgbClr val="000000"/>
              </a:buClr>
              <a:buSzPts val="26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Cleaning Supplies drive</a:t>
            </a:r>
          </a:p>
          <a:p>
            <a:pPr marL="518631" lvl="1" indent="-259316" defTabSz="304815">
              <a:lnSpc>
                <a:spcPct val="200000"/>
              </a:lnSpc>
              <a:buClr>
                <a:srgbClr val="000000"/>
              </a:buClr>
              <a:buSzPts val="26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Immigration/refugee supplies drive</a:t>
            </a:r>
          </a:p>
          <a:p>
            <a:pPr marL="518631" lvl="1" indent="-259316" defTabSz="304815">
              <a:lnSpc>
                <a:spcPct val="200000"/>
              </a:lnSpc>
              <a:buClr>
                <a:srgbClr val="000000"/>
              </a:buClr>
              <a:buSzPts val="2600"/>
              <a:buFont typeface="Arial"/>
              <a:buChar char="•"/>
            </a:pPr>
            <a:r>
              <a:rPr lang="en-US" sz="1867" dirty="0">
                <a:solidFill>
                  <a:srgbClr val="297FD5">
                    <a:lumMod val="20000"/>
                    <a:lumOff val="80000"/>
                  </a:srgbClr>
                </a:solidFill>
                <a:latin typeface="Times New Roman"/>
                <a:ea typeface="Times New Roman"/>
                <a:cs typeface="Times New Roman"/>
                <a:sym typeface="Times New Roman"/>
              </a:rPr>
              <a:t>Community HIV testing</a:t>
            </a:r>
          </a:p>
          <a:p>
            <a:pPr marL="518631" lvl="1" indent="-259316" defTabSz="304815">
              <a:lnSpc>
                <a:spcPct val="200000"/>
              </a:lnSpc>
              <a:buClr>
                <a:srgbClr val="000000"/>
              </a:buClr>
              <a:buSzPts val="2600"/>
              <a:buFont typeface="Arial"/>
              <a:buChar char="•"/>
            </a:pPr>
            <a:endParaRPr lang="en-US" sz="1867" dirty="0">
              <a:solidFill>
                <a:srgbClr val="297FD5">
                  <a:lumMod val="20000"/>
                  <a:lumOff val="80000"/>
                </a:srgbClr>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1365929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7"/>
          <p:cNvSpPr txBox="1"/>
          <p:nvPr/>
        </p:nvSpPr>
        <p:spPr>
          <a:xfrm>
            <a:off x="1625600" y="14706"/>
            <a:ext cx="8056490" cy="1004570"/>
          </a:xfrm>
          <a:prstGeom prst="rect">
            <a:avLst/>
          </a:prstGeom>
          <a:noFill/>
          <a:ln>
            <a:noFill/>
          </a:ln>
        </p:spPr>
        <p:txBody>
          <a:bodyPr spcFirstLastPara="1" wrap="square" lIns="0" tIns="0" rIns="0" bIns="0" anchor="t" anchorCtr="0">
            <a:spAutoFit/>
          </a:bodyPr>
          <a:lstStyle/>
          <a:p>
            <a:pPr algn="ctr" defTabSz="304815">
              <a:lnSpc>
                <a:spcPct val="136111"/>
              </a:lnSpc>
            </a:pPr>
            <a:r>
              <a:rPr lang="en-US" sz="4800" dirty="0">
                <a:solidFill>
                  <a:srgbClr val="63AFC2"/>
                </a:solidFill>
                <a:latin typeface="Arial"/>
                <a:ea typeface="Arial"/>
                <a:cs typeface="Arial"/>
                <a:sym typeface="Arial"/>
              </a:rPr>
              <a:t>Questions? </a:t>
            </a:r>
            <a:endParaRPr sz="4667" dirty="0">
              <a:solidFill>
                <a:srgbClr val="63AFC2"/>
              </a:solidFill>
              <a:latin typeface="Arial"/>
              <a:ea typeface="Arial"/>
              <a:cs typeface="Arial"/>
              <a:sym typeface="Arial"/>
            </a:endParaRPr>
          </a:p>
        </p:txBody>
      </p:sp>
      <p:sp>
        <p:nvSpPr>
          <p:cNvPr id="278" name="Google Shape;278;p17"/>
          <p:cNvSpPr txBox="1"/>
          <p:nvPr/>
        </p:nvSpPr>
        <p:spPr>
          <a:xfrm>
            <a:off x="4690943" y="3888874"/>
            <a:ext cx="2387600" cy="7890943"/>
          </a:xfrm>
          <a:prstGeom prst="rect">
            <a:avLst/>
          </a:prstGeom>
          <a:noFill/>
          <a:ln>
            <a:noFill/>
          </a:ln>
        </p:spPr>
        <p:txBody>
          <a:bodyPr spcFirstLastPara="1" wrap="square" lIns="0" tIns="0" rIns="0" bIns="0" anchor="t" anchorCtr="0">
            <a:spAutoFit/>
          </a:bodyPr>
          <a:lstStyle/>
          <a:p>
            <a:pPr algn="ctr" defTabSz="304815">
              <a:lnSpc>
                <a:spcPct val="171222"/>
              </a:lnSpc>
            </a:pPr>
            <a:r>
              <a:rPr lang="en-US" sz="2400" dirty="0">
                <a:solidFill>
                  <a:srgbClr val="EAB90F"/>
                </a:solidFill>
                <a:latin typeface="Arial"/>
                <a:ea typeface="Arial"/>
                <a:cs typeface="Arial"/>
                <a:sym typeface="Arial"/>
              </a:rPr>
              <a:t>Reach out!</a:t>
            </a:r>
            <a:endParaRPr sz="1200" dirty="0">
              <a:solidFill>
                <a:prstClr val="white"/>
              </a:solidFill>
              <a:latin typeface="Century Gothic" panose="020B0502020202020204"/>
            </a:endParaRPr>
          </a:p>
          <a:p>
            <a:pPr algn="ctr" defTabSz="304815">
              <a:lnSpc>
                <a:spcPct val="171222"/>
              </a:lnSpc>
            </a:pPr>
            <a:r>
              <a:rPr lang="en-US" sz="1733" dirty="0">
                <a:solidFill>
                  <a:srgbClr val="297FD5">
                    <a:lumMod val="20000"/>
                    <a:lumOff val="80000"/>
                  </a:srgbClr>
                </a:solidFill>
                <a:latin typeface="Arial"/>
                <a:ea typeface="Arial"/>
                <a:cs typeface="Arial"/>
                <a:sym typeface="Arial"/>
              </a:rPr>
              <a:t>Phone: (216) 651-8236</a:t>
            </a:r>
            <a:endParaRPr sz="1733" dirty="0">
              <a:solidFill>
                <a:srgbClr val="297FD5">
                  <a:lumMod val="20000"/>
                  <a:lumOff val="80000"/>
                </a:srgbClr>
              </a:solidFill>
              <a:latin typeface="Century Gothic" panose="020B0502020202020204"/>
            </a:endParaRPr>
          </a:p>
          <a:p>
            <a:pPr algn="ctr" defTabSz="304815">
              <a:lnSpc>
                <a:spcPct val="171222"/>
              </a:lnSpc>
            </a:pPr>
            <a:r>
              <a:rPr lang="en-US" sz="1733" dirty="0">
                <a:solidFill>
                  <a:srgbClr val="297FD5">
                    <a:lumMod val="20000"/>
                    <a:lumOff val="80000"/>
                  </a:srgbClr>
                </a:solidFill>
                <a:latin typeface="Arial"/>
                <a:ea typeface="Arial"/>
                <a:cs typeface="Arial"/>
                <a:sym typeface="Arial"/>
              </a:rPr>
              <a:t>Fax: (216) 651-8235  </a:t>
            </a:r>
            <a:endParaRPr sz="1733" dirty="0">
              <a:solidFill>
                <a:srgbClr val="297FD5">
                  <a:lumMod val="20000"/>
                  <a:lumOff val="80000"/>
                </a:srgbClr>
              </a:solidFill>
              <a:latin typeface="Century Gothic" panose="020B0502020202020204"/>
            </a:endParaRPr>
          </a:p>
          <a:p>
            <a:pPr algn="ctr" defTabSz="304815">
              <a:lnSpc>
                <a:spcPct val="171222"/>
              </a:lnSpc>
            </a:pPr>
            <a:r>
              <a:rPr lang="en-US" sz="1733" u="sng" dirty="0">
                <a:solidFill>
                  <a:srgbClr val="297FD5">
                    <a:lumMod val="20000"/>
                    <a:lumOff val="80000"/>
                  </a:srgbClr>
                </a:solidFill>
                <a:latin typeface="Arial"/>
                <a:ea typeface="Arial"/>
                <a:cs typeface="Arial"/>
                <a:sym typeface="Arial"/>
                <a:hlinkClick r:id="rId3">
                  <a:extLst>
                    <a:ext uri="{A12FA001-AC4F-418D-AE19-62706E023703}">
                      <ahyp:hlinkClr xmlns="" xmlns:ahyp="http://schemas.microsoft.com/office/drawing/2018/hyperlinkcolor" val="tx"/>
                    </a:ext>
                  </a:extLst>
                </a:hlinkClick>
              </a:rPr>
              <a:t>www.nlurc.org</a:t>
            </a:r>
            <a:endParaRPr sz="1733" dirty="0">
              <a:solidFill>
                <a:srgbClr val="297FD5">
                  <a:lumMod val="20000"/>
                  <a:lumOff val="80000"/>
                </a:srgbClr>
              </a:solidFill>
              <a:latin typeface="Arial"/>
              <a:ea typeface="Arial"/>
              <a:cs typeface="Arial"/>
              <a:sym typeface="Arial"/>
            </a:endParaRPr>
          </a:p>
          <a:p>
            <a:pPr algn="ctr" defTabSz="304815">
              <a:lnSpc>
                <a:spcPct val="171222"/>
              </a:lnSpc>
            </a:pPr>
            <a:r>
              <a:rPr lang="en-US" sz="1733" b="1" dirty="0">
                <a:solidFill>
                  <a:srgbClr val="297FD5">
                    <a:lumMod val="20000"/>
                    <a:lumOff val="80000"/>
                  </a:srgbClr>
                </a:solidFill>
                <a:latin typeface="Arial"/>
                <a:ea typeface="Arial"/>
                <a:cs typeface="Arial"/>
                <a:sym typeface="Arial"/>
              </a:rPr>
              <a:t>THANK YOU!</a:t>
            </a:r>
            <a:endParaRPr sz="1733" dirty="0">
              <a:solidFill>
                <a:srgbClr val="297FD5">
                  <a:lumMod val="20000"/>
                  <a:lumOff val="80000"/>
                </a:srgbClr>
              </a:solidFill>
              <a:latin typeface="Century Gothic" panose="020B0502020202020204"/>
            </a:endParaRPr>
          </a:p>
          <a:p>
            <a:pPr algn="ctr" defTabSz="304815">
              <a:lnSpc>
                <a:spcPct val="139995"/>
              </a:lnSpc>
            </a:pPr>
            <a:endParaRPr sz="2935" dirty="0">
              <a:solidFill>
                <a:srgbClr val="000000"/>
              </a:solidFill>
              <a:latin typeface="Arial"/>
              <a:ea typeface="Arial"/>
              <a:cs typeface="Arial"/>
              <a:sym typeface="Arial"/>
            </a:endParaRPr>
          </a:p>
          <a:p>
            <a:pPr defTabSz="304815">
              <a:lnSpc>
                <a:spcPct val="76389"/>
              </a:lnSpc>
            </a:pPr>
            <a:endParaRPr sz="4402" dirty="0">
              <a:solidFill>
                <a:srgbClr val="EAB90F"/>
              </a:solidFill>
              <a:latin typeface="Arial"/>
              <a:ea typeface="Arial"/>
              <a:cs typeface="Arial"/>
              <a:sym typeface="Arial"/>
            </a:endParaRPr>
          </a:p>
          <a:p>
            <a:pPr defTabSz="304815">
              <a:lnSpc>
                <a:spcPct val="76389"/>
              </a:lnSpc>
            </a:pPr>
            <a:endParaRPr sz="4402" dirty="0">
              <a:solidFill>
                <a:srgbClr val="EAB90F"/>
              </a:solidFill>
              <a:latin typeface="Arial"/>
              <a:ea typeface="Arial"/>
              <a:cs typeface="Arial"/>
              <a:sym typeface="Arial"/>
            </a:endParaRPr>
          </a:p>
          <a:p>
            <a:pPr defTabSz="304815">
              <a:lnSpc>
                <a:spcPct val="80630"/>
              </a:lnSpc>
            </a:pPr>
            <a:endParaRPr sz="4402" dirty="0">
              <a:solidFill>
                <a:srgbClr val="EAB90F"/>
              </a:solidFill>
              <a:latin typeface="Arial"/>
              <a:ea typeface="Arial"/>
              <a:cs typeface="Arial"/>
              <a:sym typeface="Arial"/>
            </a:endParaRPr>
          </a:p>
          <a:p>
            <a:pPr defTabSz="304815">
              <a:lnSpc>
                <a:spcPct val="70028"/>
              </a:lnSpc>
            </a:pPr>
            <a:endParaRPr sz="4402" dirty="0">
              <a:solidFill>
                <a:srgbClr val="EAB90F"/>
              </a:solidFill>
              <a:latin typeface="Arial"/>
              <a:ea typeface="Arial"/>
              <a:cs typeface="Arial"/>
              <a:sym typeface="Arial"/>
            </a:endParaRPr>
          </a:p>
          <a:p>
            <a:pPr defTabSz="304815">
              <a:lnSpc>
                <a:spcPct val="63668"/>
              </a:lnSpc>
            </a:pPr>
            <a:endParaRPr sz="4402" dirty="0">
              <a:solidFill>
                <a:srgbClr val="EAB90F"/>
              </a:solidFill>
              <a:latin typeface="Arial"/>
              <a:ea typeface="Arial"/>
              <a:cs typeface="Arial"/>
              <a:sym typeface="Arial"/>
            </a:endParaRPr>
          </a:p>
          <a:p>
            <a:pPr defTabSz="304815">
              <a:lnSpc>
                <a:spcPct val="67908"/>
              </a:lnSpc>
            </a:pPr>
            <a:endParaRPr sz="4402" dirty="0">
              <a:solidFill>
                <a:srgbClr val="EAB90F"/>
              </a:solidFill>
              <a:latin typeface="Arial"/>
              <a:ea typeface="Arial"/>
              <a:cs typeface="Arial"/>
              <a:sym typeface="Arial"/>
            </a:endParaRPr>
          </a:p>
          <a:p>
            <a:pPr defTabSz="304815">
              <a:lnSpc>
                <a:spcPct val="67908"/>
              </a:lnSpc>
            </a:pPr>
            <a:endParaRPr sz="4402" dirty="0">
              <a:solidFill>
                <a:srgbClr val="EAB90F"/>
              </a:solidFill>
              <a:latin typeface="Arial"/>
              <a:ea typeface="Arial"/>
              <a:cs typeface="Arial"/>
              <a:sym typeface="Arial"/>
            </a:endParaRPr>
          </a:p>
          <a:p>
            <a:pPr defTabSz="304815">
              <a:lnSpc>
                <a:spcPct val="50946"/>
              </a:lnSpc>
            </a:pPr>
            <a:endParaRPr sz="4402" dirty="0">
              <a:solidFill>
                <a:srgbClr val="EAB90F"/>
              </a:solidFill>
              <a:latin typeface="Arial"/>
              <a:ea typeface="Arial"/>
              <a:cs typeface="Arial"/>
              <a:sym typeface="Arial"/>
            </a:endParaRPr>
          </a:p>
          <a:p>
            <a:pPr defTabSz="304815">
              <a:lnSpc>
                <a:spcPct val="53066"/>
              </a:lnSpc>
            </a:pPr>
            <a:endParaRPr sz="4402" dirty="0">
              <a:solidFill>
                <a:srgbClr val="EAB90F"/>
              </a:solidFill>
              <a:latin typeface="Arial"/>
              <a:ea typeface="Arial"/>
              <a:cs typeface="Arial"/>
              <a:sym typeface="Arial"/>
            </a:endParaRPr>
          </a:p>
          <a:p>
            <a:pPr defTabSz="304815">
              <a:lnSpc>
                <a:spcPct val="50946"/>
              </a:lnSpc>
            </a:pPr>
            <a:endParaRPr sz="4402" dirty="0">
              <a:solidFill>
                <a:srgbClr val="EAB90F"/>
              </a:solidFill>
              <a:latin typeface="Arial"/>
              <a:ea typeface="Arial"/>
              <a:cs typeface="Arial"/>
              <a:sym typeface="Arial"/>
            </a:endParaRPr>
          </a:p>
          <a:p>
            <a:pPr algn="ctr" defTabSz="304815">
              <a:lnSpc>
                <a:spcPct val="50946"/>
              </a:lnSpc>
            </a:pPr>
            <a:endParaRPr sz="4402" dirty="0">
              <a:solidFill>
                <a:srgbClr val="EAB90F"/>
              </a:solidFill>
              <a:latin typeface="Arial"/>
              <a:ea typeface="Arial"/>
              <a:cs typeface="Arial"/>
              <a:sym typeface="Arial"/>
            </a:endParaRPr>
          </a:p>
        </p:txBody>
      </p:sp>
      <p:pic>
        <p:nvPicPr>
          <p:cNvPr id="279" name="Google Shape;279;p17" descr="A small dog standing on carpet&#10;&#10;Description automatically generated"/>
          <p:cNvPicPr preferRelativeResize="0"/>
          <p:nvPr/>
        </p:nvPicPr>
        <p:blipFill rotWithShape="1">
          <a:blip r:embed="rId4">
            <a:alphaModFix/>
          </a:blip>
          <a:srcRect/>
          <a:stretch/>
        </p:blipFill>
        <p:spPr>
          <a:xfrm>
            <a:off x="34113" y="4155066"/>
            <a:ext cx="1743887" cy="2503535"/>
          </a:xfrm>
          <a:prstGeom prst="rect">
            <a:avLst/>
          </a:prstGeom>
          <a:noFill/>
          <a:ln>
            <a:noFill/>
          </a:ln>
        </p:spPr>
      </p:pic>
      <p:pic>
        <p:nvPicPr>
          <p:cNvPr id="280" name="Google Shape;280;p17" descr="A cat looking up at something&#10;&#10;Description automatically generated"/>
          <p:cNvPicPr preferRelativeResize="0"/>
          <p:nvPr/>
        </p:nvPicPr>
        <p:blipFill rotWithShape="1">
          <a:blip r:embed="rId5">
            <a:alphaModFix/>
          </a:blip>
          <a:srcRect/>
          <a:stretch/>
        </p:blipFill>
        <p:spPr>
          <a:xfrm>
            <a:off x="10109200" y="4369927"/>
            <a:ext cx="1728904" cy="2311400"/>
          </a:xfrm>
          <a:prstGeom prst="rect">
            <a:avLst/>
          </a:prstGeom>
          <a:noFill/>
          <a:ln>
            <a:noFill/>
          </a:ln>
        </p:spPr>
      </p:pic>
      <p:pic>
        <p:nvPicPr>
          <p:cNvPr id="281" name="Google Shape;281;p17"/>
          <p:cNvPicPr preferRelativeResize="0"/>
          <p:nvPr/>
        </p:nvPicPr>
        <p:blipFill rotWithShape="1">
          <a:blip r:embed="rId6">
            <a:alphaModFix/>
          </a:blip>
          <a:srcRect/>
          <a:stretch/>
        </p:blipFill>
        <p:spPr>
          <a:xfrm>
            <a:off x="2133600" y="940038"/>
            <a:ext cx="4352738" cy="3080595"/>
          </a:xfrm>
          <a:prstGeom prst="rect">
            <a:avLst/>
          </a:prstGeom>
          <a:noFill/>
          <a:ln>
            <a:noFill/>
          </a:ln>
        </p:spPr>
      </p:pic>
      <p:pic>
        <p:nvPicPr>
          <p:cNvPr id="282" name="Google Shape;282;p17"/>
          <p:cNvPicPr preferRelativeResize="0"/>
          <p:nvPr/>
        </p:nvPicPr>
        <p:blipFill rotWithShape="1">
          <a:blip r:embed="rId7">
            <a:alphaModFix/>
          </a:blip>
          <a:srcRect/>
          <a:stretch/>
        </p:blipFill>
        <p:spPr>
          <a:xfrm>
            <a:off x="7620000" y="4369927"/>
            <a:ext cx="1834253" cy="2311400"/>
          </a:xfrm>
          <a:prstGeom prst="rect">
            <a:avLst/>
          </a:prstGeom>
          <a:noFill/>
          <a:ln>
            <a:noFill/>
          </a:ln>
        </p:spPr>
      </p:pic>
      <p:pic>
        <p:nvPicPr>
          <p:cNvPr id="283" name="Google Shape;283;p17"/>
          <p:cNvPicPr preferRelativeResize="0"/>
          <p:nvPr/>
        </p:nvPicPr>
        <p:blipFill rotWithShape="1">
          <a:blip r:embed="rId8">
            <a:alphaModFix/>
          </a:blip>
          <a:srcRect/>
          <a:stretch/>
        </p:blipFill>
        <p:spPr>
          <a:xfrm>
            <a:off x="2133600" y="4191000"/>
            <a:ext cx="2235200" cy="2490327"/>
          </a:xfrm>
          <a:prstGeom prst="rect">
            <a:avLst/>
          </a:prstGeom>
          <a:noFill/>
          <a:ln>
            <a:noFill/>
          </a:ln>
        </p:spPr>
      </p:pic>
      <p:pic>
        <p:nvPicPr>
          <p:cNvPr id="2" name="Picture 1">
            <a:extLst>
              <a:ext uri="{FF2B5EF4-FFF2-40B4-BE49-F238E27FC236}">
                <a16:creationId xmlns:a16="http://schemas.microsoft.com/office/drawing/2014/main" id="{3362D3CB-655B-49E1-A0B6-AF0B05A93E24}"/>
              </a:ext>
            </a:extLst>
          </p:cNvPr>
          <p:cNvPicPr>
            <a:picLocks noChangeAspect="1"/>
          </p:cNvPicPr>
          <p:nvPr/>
        </p:nvPicPr>
        <p:blipFill>
          <a:blip r:embed="rId9"/>
          <a:stretch>
            <a:fillRect/>
          </a:stretch>
        </p:blipFill>
        <p:spPr>
          <a:xfrm>
            <a:off x="6588113" y="998322"/>
            <a:ext cx="2404943" cy="3022311"/>
          </a:xfrm>
          <a:prstGeom prst="rect">
            <a:avLst/>
          </a:prstGeom>
        </p:spPr>
      </p:pic>
    </p:spTree>
    <p:extLst>
      <p:ext uri="{BB962C8B-B14F-4D97-AF65-F5344CB8AC3E}">
        <p14:creationId xmlns:p14="http://schemas.microsoft.com/office/powerpoint/2010/main" val="9956244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3" name="Picture 2"/>
          <p:cNvPicPr>
            <a:picLocks noChangeAspect="1"/>
          </p:cNvPicPr>
          <p:nvPr/>
        </p:nvPicPr>
        <p:blipFill>
          <a:blip r:embed="rId4"/>
          <a:stretch>
            <a:fillRect/>
          </a:stretch>
        </p:blipFill>
        <p:spPr>
          <a:xfrm>
            <a:off x="4422368" y="2687216"/>
            <a:ext cx="3247395" cy="1312777"/>
          </a:xfrm>
          <a:prstGeom prst="rect">
            <a:avLst/>
          </a:prstGeom>
        </p:spPr>
      </p:pic>
    </p:spTree>
    <p:extLst>
      <p:ext uri="{BB962C8B-B14F-4D97-AF65-F5344CB8AC3E}">
        <p14:creationId xmlns:p14="http://schemas.microsoft.com/office/powerpoint/2010/main" val="385107123"/>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4C20-D51C-054F-93EA-0F65B6D60DCD}"/>
              </a:ext>
            </a:extLst>
          </p:cNvPr>
          <p:cNvSpPr>
            <a:spLocks noGrp="1"/>
          </p:cNvSpPr>
          <p:nvPr>
            <p:ph type="ctrTitle"/>
          </p:nvPr>
        </p:nvSpPr>
        <p:spPr/>
        <p:txBody>
          <a:bodyPr/>
          <a:lstStyle/>
          <a:p>
            <a:r>
              <a:rPr lang="en-US" dirty="0"/>
              <a:t>Ryan White Program</a:t>
            </a:r>
          </a:p>
        </p:txBody>
      </p:sp>
      <p:sp>
        <p:nvSpPr>
          <p:cNvPr id="3" name="Subtitle 2">
            <a:extLst>
              <a:ext uri="{FF2B5EF4-FFF2-40B4-BE49-F238E27FC236}">
                <a16:creationId xmlns:a16="http://schemas.microsoft.com/office/drawing/2014/main" id="{E477B509-9F83-D349-8191-F0724065109A}"/>
              </a:ext>
            </a:extLst>
          </p:cNvPr>
          <p:cNvSpPr>
            <a:spLocks noGrp="1"/>
          </p:cNvSpPr>
          <p:nvPr>
            <p:ph type="subTitle" idx="1"/>
          </p:nvPr>
        </p:nvSpPr>
        <p:spPr/>
        <p:txBody>
          <a:bodyPr/>
          <a:lstStyle/>
          <a:p>
            <a:r>
              <a:rPr lang="en-US" dirty="0"/>
              <a:t>Signature Health</a:t>
            </a:r>
          </a:p>
        </p:txBody>
      </p:sp>
      <p:sp>
        <p:nvSpPr>
          <p:cNvPr id="4" name="Date Placeholder 3">
            <a:extLst>
              <a:ext uri="{FF2B5EF4-FFF2-40B4-BE49-F238E27FC236}">
                <a16:creationId xmlns:a16="http://schemas.microsoft.com/office/drawing/2014/main" id="{2BE0B46B-96B1-1D45-8782-6D7D97AAAEF6}"/>
              </a:ext>
            </a:extLst>
          </p:cNvPr>
          <p:cNvSpPr>
            <a:spLocks noGrp="1"/>
          </p:cNvSpPr>
          <p:nvPr>
            <p:ph type="dt" sz="half" idx="10"/>
          </p:nvPr>
        </p:nvSpPr>
        <p:spPr/>
        <p:txBody>
          <a:bodyPr/>
          <a:lstStyle/>
          <a:p>
            <a:pPr defTabSz="685800"/>
            <a:fld id="{32F7EB8E-6E9F-034D-82A8-9F4B2F1147A0}" type="datetime4">
              <a:rPr lang="en-US">
                <a:solidFill>
                  <a:prstClr val="white"/>
                </a:solidFill>
              </a:rPr>
              <a:pPr defTabSz="685800"/>
              <a:t>March 30, 2026</a:t>
            </a:fld>
            <a:endParaRPr lang="en-US" dirty="0">
              <a:solidFill>
                <a:prstClr val="white"/>
              </a:solidFill>
            </a:endParaRPr>
          </a:p>
        </p:txBody>
      </p:sp>
    </p:spTree>
    <p:extLst>
      <p:ext uri="{BB962C8B-B14F-4D97-AF65-F5344CB8AC3E}">
        <p14:creationId xmlns:p14="http://schemas.microsoft.com/office/powerpoint/2010/main" val="9873294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We Are</a:t>
            </a:r>
          </a:p>
        </p:txBody>
      </p:sp>
      <p:sp>
        <p:nvSpPr>
          <p:cNvPr id="3" name="Content Placeholder 2"/>
          <p:cNvSpPr>
            <a:spLocks noGrp="1"/>
          </p:cNvSpPr>
          <p:nvPr>
            <p:ph idx="1"/>
          </p:nvPr>
        </p:nvSpPr>
        <p:spPr/>
        <p:txBody>
          <a:bodyPr>
            <a:normAutofit lnSpcReduction="10000"/>
          </a:bodyPr>
          <a:lstStyle/>
          <a:p>
            <a:r>
              <a:rPr lang="en-US" dirty="0"/>
              <a:t>Signature Health is a non-profit, Federally Qualified Health Center providing mental health, addiction recovery, primary care, infectious disease, dental and pharmacy services to patients across Northeast Ohio. </a:t>
            </a:r>
          </a:p>
          <a:p>
            <a:r>
              <a:rPr lang="en-US" dirty="0"/>
              <a:t>Signature Health was founded in 1993 by our CEO, Jonathan Lee; Chief Innovation Officer, Ann Mason; and the late Paul Brickman. We began as a community-focused organization, providing counseling to kids in local schools.</a:t>
            </a:r>
          </a:p>
          <a:p>
            <a:r>
              <a:rPr lang="en-US" dirty="0"/>
              <a:t>Fast forward three decades and Signature Health continues to grow and meet community health needs. Our clinicians serve more than 32,000 patients each year, at seven outpatient locations and four residential treatment facilities.</a:t>
            </a:r>
          </a:p>
          <a:p>
            <a:r>
              <a:rPr lang="en-US" dirty="0"/>
              <a:t>We primarily serve Medicaid and Medicare patients, with a sliding fee scale available to eligible individuals without insurance. Our services range from counseling and psychiatry services, to alcohol and drug recovery programs, to primary care, to infectious disease services.</a:t>
            </a:r>
          </a:p>
          <a:p>
            <a:r>
              <a:rPr lang="en-US" dirty="0"/>
              <a:t>Our locations span as far west as Lakewood, and as far east as Ashtabula.</a:t>
            </a:r>
          </a:p>
          <a:p>
            <a:pPr marL="0" indent="0">
              <a:buNone/>
            </a:pPr>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143</a:t>
            </a:fld>
            <a:endParaRPr lang="en-US" dirty="0"/>
          </a:p>
        </p:txBody>
      </p:sp>
      <p:sp>
        <p:nvSpPr>
          <p:cNvPr id="6" name="AutoShape 4" descr="https://usc-powerpoint.officeapps.live.com/pods/GetClipboardImage.ashx?Id=6b8ac974-fc66-4910-99b3-965172e56ca8&amp;DC=PUS1&amp;pkey=6ed9b29e-065c-4e6d-af7d-555c7018b7f3&amp;wdwaccluster=PUS1"/>
          <p:cNvSpPr>
            <a:spLocks noChangeAspect="1" noChangeArrowheads="1"/>
          </p:cNvSpPr>
          <p:nvPr/>
        </p:nvSpPr>
        <p:spPr bwMode="auto">
          <a:xfrm>
            <a:off x="1736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endParaRPr lang="en-US" sz="1350">
              <a:solidFill>
                <a:prstClr val="black"/>
              </a:solidFill>
              <a:latin typeface="Calibri" panose="020F0502020204030204"/>
            </a:endParaRPr>
          </a:p>
        </p:txBody>
      </p:sp>
    </p:spTree>
    <p:extLst>
      <p:ext uri="{BB962C8B-B14F-4D97-AF65-F5344CB8AC3E}">
        <p14:creationId xmlns:p14="http://schemas.microsoft.com/office/powerpoint/2010/main" val="267852391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 and Values</a:t>
            </a:r>
          </a:p>
        </p:txBody>
      </p:sp>
      <p:sp>
        <p:nvSpPr>
          <p:cNvPr id="3" name="Content Placeholder 2"/>
          <p:cNvSpPr>
            <a:spLocks noGrp="1"/>
          </p:cNvSpPr>
          <p:nvPr>
            <p:ph idx="1"/>
          </p:nvPr>
        </p:nvSpPr>
        <p:spPr>
          <a:xfrm>
            <a:off x="2152650" y="1422940"/>
            <a:ext cx="7886700" cy="4908473"/>
          </a:xfrm>
        </p:spPr>
        <p:txBody>
          <a:bodyPr>
            <a:noAutofit/>
          </a:bodyPr>
          <a:lstStyle/>
          <a:p>
            <a:pPr marL="0" indent="0">
              <a:buNone/>
            </a:pPr>
            <a:r>
              <a:rPr lang="en-US" sz="1400" b="1" dirty="0"/>
              <a:t>Our Core Purpose:</a:t>
            </a:r>
          </a:p>
          <a:p>
            <a:r>
              <a:rPr lang="en-US" sz="1400" dirty="0"/>
              <a:t>We provide integrated healthcare for our community specializing in patients with mental illness and/or addiction.</a:t>
            </a:r>
          </a:p>
          <a:p>
            <a:pPr marL="0" indent="0">
              <a:buNone/>
            </a:pPr>
            <a:r>
              <a:rPr lang="en-US" sz="1400" b="1" dirty="0"/>
              <a:t>Our Vision:</a:t>
            </a:r>
          </a:p>
          <a:p>
            <a:r>
              <a:rPr lang="en-US" sz="1400" dirty="0"/>
              <a:t>We want people to realize their highest potential.</a:t>
            </a:r>
          </a:p>
          <a:p>
            <a:pPr marL="0" indent="0">
              <a:buNone/>
            </a:pPr>
            <a:r>
              <a:rPr lang="en-US" sz="1400" b="1" dirty="0"/>
              <a:t>Our Mission: </a:t>
            </a:r>
          </a:p>
          <a:p>
            <a:r>
              <a:rPr lang="en-US" sz="1400" dirty="0"/>
              <a:t>To become the most respected integrated behavioral health organization in the country.</a:t>
            </a:r>
          </a:p>
          <a:p>
            <a:pPr marL="0" indent="0">
              <a:buNone/>
            </a:pPr>
            <a:r>
              <a:rPr lang="en-US" sz="1400" b="1" dirty="0"/>
              <a:t>Our Values:</a:t>
            </a:r>
          </a:p>
          <a:p>
            <a:pPr marL="0" indent="0">
              <a:buNone/>
            </a:pPr>
            <a:r>
              <a:rPr lang="en-US" sz="1400" u="sng" dirty="0"/>
              <a:t>PEOPLE FIRST</a:t>
            </a:r>
          </a:p>
          <a:p>
            <a:r>
              <a:rPr lang="en-US" sz="1400" dirty="0"/>
              <a:t>We honor our patients and colleagues by seeking to know them as individuals and treating them with kindness, dignity, and respect</a:t>
            </a:r>
          </a:p>
          <a:p>
            <a:pPr marL="0" indent="0">
              <a:buNone/>
            </a:pPr>
            <a:r>
              <a:rPr lang="en-US" sz="1400" u="sng" dirty="0"/>
              <a:t>STRIVING FOR EXCELLENCE</a:t>
            </a:r>
          </a:p>
          <a:p>
            <a:r>
              <a:rPr lang="en-US" sz="1400" dirty="0"/>
              <a:t>We take full ownership and pride in our work by approaching it thoughtfully, executing with diligence, and continuously improving our skills.</a:t>
            </a:r>
          </a:p>
          <a:p>
            <a:pPr marL="0" indent="0">
              <a:buNone/>
            </a:pPr>
            <a:r>
              <a:rPr lang="en-US" sz="1400" u="sng" dirty="0"/>
              <a:t>CAN DO</a:t>
            </a:r>
          </a:p>
          <a:p>
            <a:r>
              <a:rPr lang="en-US" sz="1400" dirty="0"/>
              <a:t>We roll up our sleeves, persist, and innovate together in response to opportunities and challenges.</a:t>
            </a:r>
          </a:p>
          <a:p>
            <a:pPr marL="0" indent="0">
              <a:buNone/>
            </a:pPr>
            <a:r>
              <a:rPr lang="en-US" sz="1400" dirty="0"/>
              <a:t> </a:t>
            </a:r>
          </a:p>
          <a:p>
            <a:endParaRPr lang="en-US" sz="1400"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144</a:t>
            </a:fld>
            <a:endParaRPr lang="en-US" dirty="0"/>
          </a:p>
        </p:txBody>
      </p:sp>
    </p:spTree>
    <p:extLst>
      <p:ext uri="{BB962C8B-B14F-4D97-AF65-F5344CB8AC3E}">
        <p14:creationId xmlns:p14="http://schemas.microsoft.com/office/powerpoint/2010/main" val="340004188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A Funded Services</a:t>
            </a:r>
          </a:p>
        </p:txBody>
      </p:sp>
      <p:sp>
        <p:nvSpPr>
          <p:cNvPr id="3" name="Content Placeholder 2"/>
          <p:cNvSpPr>
            <a:spLocks noGrp="1"/>
          </p:cNvSpPr>
          <p:nvPr>
            <p:ph idx="1"/>
          </p:nvPr>
        </p:nvSpPr>
        <p:spPr/>
        <p:txBody>
          <a:bodyPr>
            <a:normAutofit/>
          </a:bodyPr>
          <a:lstStyle/>
          <a:p>
            <a:r>
              <a:rPr lang="en-US" dirty="0"/>
              <a:t>Medical Case Management </a:t>
            </a:r>
          </a:p>
          <a:p>
            <a:r>
              <a:rPr lang="en-US" dirty="0"/>
              <a:t>Outpatient Ambulatory Health Services/RN Services </a:t>
            </a:r>
          </a:p>
          <a:p>
            <a:r>
              <a:rPr lang="en-US" dirty="0"/>
              <a:t>Early Intervention Services </a:t>
            </a:r>
          </a:p>
          <a:p>
            <a:r>
              <a:rPr lang="en-US" dirty="0"/>
              <a:t>Medical Transportation </a:t>
            </a:r>
          </a:p>
          <a:p>
            <a:r>
              <a:rPr lang="en-US" dirty="0"/>
              <a:t>Medical Nutrition Therapy </a:t>
            </a:r>
          </a:p>
          <a:p>
            <a:r>
              <a:rPr lang="en-US" dirty="0"/>
              <a:t>Psychosocial Support </a:t>
            </a:r>
          </a:p>
          <a:p>
            <a:r>
              <a:rPr lang="en-US" dirty="0"/>
              <a:t>Mental Health Services </a:t>
            </a:r>
          </a:p>
          <a:p>
            <a:r>
              <a:rPr lang="en-US" dirty="0"/>
              <a:t>Emergency Financial Assistance </a:t>
            </a:r>
          </a:p>
          <a:p>
            <a:r>
              <a:rPr lang="en-US" dirty="0"/>
              <a:t>Non-Medical Case Management</a:t>
            </a:r>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145</a:t>
            </a:fld>
            <a:endParaRPr lang="en-US" dirty="0"/>
          </a:p>
        </p:txBody>
      </p:sp>
    </p:spTree>
    <p:extLst>
      <p:ext uri="{BB962C8B-B14F-4D97-AF65-F5344CB8AC3E}">
        <p14:creationId xmlns:p14="http://schemas.microsoft.com/office/powerpoint/2010/main" val="409907739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Ending the HIV Epidemic Funded Services</a:t>
            </a:r>
          </a:p>
        </p:txBody>
      </p:sp>
      <p:sp>
        <p:nvSpPr>
          <p:cNvPr id="3" name="Content Placeholder 2"/>
          <p:cNvSpPr>
            <a:spLocks noGrp="1"/>
          </p:cNvSpPr>
          <p:nvPr>
            <p:ph idx="1"/>
          </p:nvPr>
        </p:nvSpPr>
        <p:spPr/>
        <p:txBody>
          <a:bodyPr/>
          <a:lstStyle/>
          <a:p>
            <a:r>
              <a:rPr lang="en-US" dirty="0"/>
              <a:t>Intensive Behavioral Health Medical Case Management </a:t>
            </a:r>
          </a:p>
          <a:p>
            <a:r>
              <a:rPr lang="en-US" dirty="0"/>
              <a:t>Early Intervention Services/Community Health Worker </a:t>
            </a:r>
          </a:p>
          <a:p>
            <a:r>
              <a:rPr lang="en-US" dirty="0"/>
              <a:t>Emergency Financial Assistance</a:t>
            </a:r>
          </a:p>
          <a:p>
            <a:r>
              <a:rPr lang="en-US" dirty="0"/>
              <a:t>Medical Transportation</a:t>
            </a:r>
          </a:p>
          <a:p>
            <a:r>
              <a:rPr lang="en-US" dirty="0"/>
              <a:t>Rapid Start ART </a:t>
            </a:r>
          </a:p>
          <a:p>
            <a:r>
              <a:rPr lang="en-US" dirty="0"/>
              <a:t>Mobile Health Clinic</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146</a:t>
            </a:fld>
            <a:endParaRPr lang="en-US" dirty="0"/>
          </a:p>
        </p:txBody>
      </p:sp>
    </p:spTree>
    <p:extLst>
      <p:ext uri="{BB962C8B-B14F-4D97-AF65-F5344CB8AC3E}">
        <p14:creationId xmlns:p14="http://schemas.microsoft.com/office/powerpoint/2010/main" val="10186513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Case Management</a:t>
            </a:r>
          </a:p>
        </p:txBody>
      </p:sp>
      <p:sp>
        <p:nvSpPr>
          <p:cNvPr id="3" name="Content Placeholder 2"/>
          <p:cNvSpPr>
            <a:spLocks noGrp="1"/>
          </p:cNvSpPr>
          <p:nvPr>
            <p:ph idx="1"/>
          </p:nvPr>
        </p:nvSpPr>
        <p:spPr/>
        <p:txBody>
          <a:bodyPr>
            <a:normAutofit/>
          </a:bodyPr>
          <a:lstStyle/>
          <a:p>
            <a:r>
              <a:rPr lang="en-US" dirty="0"/>
              <a:t>Ryan White Medical Case Managers are the key to unlock all Ryan White support services and resources</a:t>
            </a:r>
          </a:p>
          <a:p>
            <a:r>
              <a:rPr lang="en-US" dirty="0"/>
              <a:t>All Ryan White MCMs are Licensed Social Workers</a:t>
            </a:r>
          </a:p>
          <a:p>
            <a:r>
              <a:rPr lang="en-US" dirty="0"/>
              <a:t>Medical Case Management involves completing psychosocial assessment of case management needs, care planning, linkage to medical-related services, assistance with treatment adherence, advocacy, utilization review, linkage to benefits and insurance, linkage to community resources, OHDAP, Patient Assistance, etc. </a:t>
            </a:r>
          </a:p>
          <a:p>
            <a:r>
              <a:rPr lang="en-US" dirty="0"/>
              <a:t>Ryan White clients must meet with their MCM at least once every 6 months; meeting cadence determined by risk acuity (Low, Medium, High need)</a:t>
            </a:r>
          </a:p>
          <a:p>
            <a:r>
              <a:rPr lang="en-US" dirty="0"/>
              <a:t>Ryan White MCM’s coordinate with Behavioral Health case managers to provide collaborative care and ensure no duplication of services</a:t>
            </a:r>
          </a:p>
          <a:p>
            <a:r>
              <a:rPr lang="en-US" dirty="0"/>
              <a:t>Ryan White MCM’s have access to resources BH case managers don’t and vice versa so sometimes it is necessary for a client to have both BH and RW case managers</a:t>
            </a:r>
          </a:p>
          <a:p>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147</a:t>
            </a:fld>
            <a:endParaRPr lang="en-US" dirty="0"/>
          </a:p>
        </p:txBody>
      </p:sp>
    </p:spTree>
    <p:extLst>
      <p:ext uri="{BB962C8B-B14F-4D97-AF65-F5344CB8AC3E}">
        <p14:creationId xmlns:p14="http://schemas.microsoft.com/office/powerpoint/2010/main" val="36256996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Intervention Services</a:t>
            </a:r>
          </a:p>
        </p:txBody>
      </p:sp>
      <p:sp>
        <p:nvSpPr>
          <p:cNvPr id="3" name="Content Placeholder 2"/>
          <p:cNvSpPr>
            <a:spLocks noGrp="1"/>
          </p:cNvSpPr>
          <p:nvPr>
            <p:ph idx="1"/>
          </p:nvPr>
        </p:nvSpPr>
        <p:spPr/>
        <p:txBody>
          <a:bodyPr>
            <a:normAutofit/>
          </a:bodyPr>
          <a:lstStyle/>
          <a:p>
            <a:r>
              <a:rPr lang="en-US" dirty="0"/>
              <a:t>These services are provided by the Ryan White Medical Case Managers</a:t>
            </a:r>
          </a:p>
          <a:p>
            <a:r>
              <a:rPr lang="en-US" dirty="0"/>
              <a:t>This service category targets people living with HIV who are newly diagnosed or inconsistent in care</a:t>
            </a:r>
          </a:p>
          <a:p>
            <a:r>
              <a:rPr lang="en-US" dirty="0"/>
              <a:t>Connects clients to medications and treatment rapidly and ensures they stay connected to care</a:t>
            </a:r>
          </a:p>
          <a:p>
            <a:r>
              <a:rPr lang="en-US" dirty="0"/>
              <a:t>Involves linkage to medical-related services, assistance with treatment adherence, advocacy, utilization review, linkage to benefits and insurance, linkage to community resources, OHDAP, Patient Assistance, etc.</a:t>
            </a:r>
          </a:p>
          <a:p>
            <a:r>
              <a:rPr lang="en-US" dirty="0"/>
              <a:t>Clients graduate to Medical Case Management services from Early Intervention Services once they are able to demonstrate knowledge of HIV medical care, take ART medications as directed and attend appointments regularly.</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148</a:t>
            </a:fld>
            <a:endParaRPr lang="en-US" dirty="0"/>
          </a:p>
        </p:txBody>
      </p:sp>
    </p:spTree>
    <p:extLst>
      <p:ext uri="{BB962C8B-B14F-4D97-AF65-F5344CB8AC3E}">
        <p14:creationId xmlns:p14="http://schemas.microsoft.com/office/powerpoint/2010/main" val="146390924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Outpatient Ambulatory Health Services/RN Services</a:t>
            </a:r>
          </a:p>
        </p:txBody>
      </p:sp>
      <p:sp>
        <p:nvSpPr>
          <p:cNvPr id="3" name="Content Placeholder 2"/>
          <p:cNvSpPr>
            <a:spLocks noGrp="1"/>
          </p:cNvSpPr>
          <p:nvPr>
            <p:ph idx="1"/>
          </p:nvPr>
        </p:nvSpPr>
        <p:spPr/>
        <p:txBody>
          <a:bodyPr/>
          <a:lstStyle/>
          <a:p>
            <a:r>
              <a:rPr lang="en-US" dirty="0"/>
              <a:t>Assists in connecting patients to medical care, including care at Signature Health or outside organizations/specialists</a:t>
            </a:r>
          </a:p>
          <a:p>
            <a:r>
              <a:rPr lang="en-US" dirty="0"/>
              <a:t>Reviews and educates on lab results ordered by healthcare providers</a:t>
            </a:r>
          </a:p>
          <a:p>
            <a:r>
              <a:rPr lang="en-US" dirty="0"/>
              <a:t>Troubleshoots issues with insurance or pharmacy benefits</a:t>
            </a:r>
          </a:p>
          <a:p>
            <a:r>
              <a:rPr lang="en-US" dirty="0"/>
              <a:t>Collaborates with Ryan White Medical Case Managers to ensure patients have the resources needed to achieve viral load suppression and maintain medical care</a:t>
            </a:r>
          </a:p>
          <a:p>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149</a:t>
            </a:fld>
            <a:endParaRPr lang="en-US" dirty="0"/>
          </a:p>
        </p:txBody>
      </p:sp>
    </p:spTree>
    <p:extLst>
      <p:ext uri="{BB962C8B-B14F-4D97-AF65-F5344CB8AC3E}">
        <p14:creationId xmlns:p14="http://schemas.microsoft.com/office/powerpoint/2010/main" val="365003771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Non-Medical/Housing Case Management</a:t>
            </a:r>
          </a:p>
        </p:txBody>
      </p:sp>
      <p:sp>
        <p:nvSpPr>
          <p:cNvPr id="3" name="Content Placeholder 2"/>
          <p:cNvSpPr>
            <a:spLocks noGrp="1"/>
          </p:cNvSpPr>
          <p:nvPr>
            <p:ph idx="1"/>
          </p:nvPr>
        </p:nvSpPr>
        <p:spPr/>
        <p:txBody>
          <a:bodyPr/>
          <a:lstStyle/>
          <a:p>
            <a:r>
              <a:rPr lang="en-US" dirty="0"/>
              <a:t>Provides help and guidance in finding affordable housing and linking to appropriate housing resources</a:t>
            </a:r>
          </a:p>
          <a:p>
            <a:r>
              <a:rPr lang="en-US" dirty="0"/>
              <a:t>Assists clients in completing housing applications, viewing apartments, working with landlords</a:t>
            </a:r>
          </a:p>
          <a:p>
            <a:r>
              <a:rPr lang="en-US" dirty="0"/>
              <a:t>Assists clients in accessing financial assistance related to housing, including security deposit, rent, and utilities assistance.</a:t>
            </a:r>
          </a:p>
          <a:p>
            <a:r>
              <a:rPr lang="en-US" dirty="0"/>
              <a:t>Clients are referred to Housing Case Management via their Ryan White Medical Case Manager</a:t>
            </a:r>
          </a:p>
          <a:p>
            <a:r>
              <a:rPr lang="en-US" dirty="0"/>
              <a:t>Provided by Coordinator, Community Resources</a:t>
            </a:r>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150</a:t>
            </a:fld>
            <a:endParaRPr lang="en-US" dirty="0"/>
          </a:p>
        </p:txBody>
      </p:sp>
    </p:spTree>
    <p:extLst>
      <p:ext uri="{BB962C8B-B14F-4D97-AF65-F5344CB8AC3E}">
        <p14:creationId xmlns:p14="http://schemas.microsoft.com/office/powerpoint/2010/main" val="34715433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Psychosocial Support </a:t>
            </a:r>
          </a:p>
        </p:txBody>
      </p:sp>
      <p:sp>
        <p:nvSpPr>
          <p:cNvPr id="3" name="Content Placeholder 2"/>
          <p:cNvSpPr>
            <a:spLocks noGrp="1"/>
          </p:cNvSpPr>
          <p:nvPr>
            <p:ph idx="1"/>
          </p:nvPr>
        </p:nvSpPr>
        <p:spPr>
          <a:xfrm>
            <a:off x="2152650" y="1422940"/>
            <a:ext cx="7886700" cy="4379146"/>
          </a:xfrm>
        </p:spPr>
        <p:txBody>
          <a:bodyPr>
            <a:normAutofit/>
          </a:bodyPr>
          <a:lstStyle/>
          <a:p>
            <a:r>
              <a:rPr lang="en-US" dirty="0"/>
              <a:t>Support groups for people living with HIV</a:t>
            </a:r>
          </a:p>
          <a:p>
            <a:r>
              <a:rPr lang="en-US" dirty="0"/>
              <a:t>Open to any person living with HIV even if they are not current Signature Health Ryan White clients</a:t>
            </a:r>
          </a:p>
          <a:p>
            <a:r>
              <a:rPr lang="en-US" dirty="0"/>
              <a:t>Non-SH Ryan White clients will need to be willing to register as a Signature Health patient but will not need to switch their Ryan White case management services to SH</a:t>
            </a:r>
          </a:p>
          <a:p>
            <a:r>
              <a:rPr lang="en-US" dirty="0"/>
              <a:t>Ashtabula HIV Support Group – 2</a:t>
            </a:r>
            <a:r>
              <a:rPr lang="en-US" baseline="30000" dirty="0"/>
              <a:t>nd</a:t>
            </a:r>
            <a:r>
              <a:rPr lang="en-US" dirty="0"/>
              <a:t> Wednesday of each month 10:30am-11:30am, contact Anna Pekarski – 440-261-2905</a:t>
            </a:r>
          </a:p>
          <a:p>
            <a:r>
              <a:rPr lang="en-US" dirty="0"/>
              <a:t>Lakewood HIV Support Group – Every other Monday 4pm-5pm, contact Ray Bradford – 216-401-3266</a:t>
            </a:r>
          </a:p>
          <a:p>
            <a:pPr marL="0" indent="0">
              <a:buNone/>
            </a:pPr>
            <a:endParaRPr lang="en-US" dirty="0"/>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151</a:t>
            </a:fld>
            <a:endParaRPr lang="en-US" dirty="0"/>
          </a:p>
        </p:txBody>
      </p:sp>
    </p:spTree>
    <p:extLst>
      <p:ext uri="{BB962C8B-B14F-4D97-AF65-F5344CB8AC3E}">
        <p14:creationId xmlns:p14="http://schemas.microsoft.com/office/powerpoint/2010/main" val="351634197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Part A Services</a:t>
            </a:r>
          </a:p>
        </p:txBody>
      </p:sp>
      <p:sp>
        <p:nvSpPr>
          <p:cNvPr id="3" name="Content Placeholder 2"/>
          <p:cNvSpPr>
            <a:spLocks noGrp="1"/>
          </p:cNvSpPr>
          <p:nvPr>
            <p:ph idx="1"/>
          </p:nvPr>
        </p:nvSpPr>
        <p:spPr/>
        <p:txBody>
          <a:bodyPr>
            <a:normAutofit/>
          </a:bodyPr>
          <a:lstStyle/>
          <a:p>
            <a:pPr marL="0" indent="0">
              <a:buNone/>
            </a:pPr>
            <a:r>
              <a:rPr lang="en-US" b="1" u="sng" dirty="0"/>
              <a:t>Medical Nutrition Therapy</a:t>
            </a:r>
          </a:p>
          <a:p>
            <a:r>
              <a:rPr lang="en-US" dirty="0"/>
              <a:t>Facilitates funding for nutrition supplements, such as Ensure or Boost</a:t>
            </a:r>
          </a:p>
          <a:p>
            <a:pPr marL="0" indent="0">
              <a:buNone/>
            </a:pPr>
            <a:endParaRPr lang="en-US" b="1" u="sng" dirty="0"/>
          </a:p>
          <a:p>
            <a:pPr marL="0" indent="0">
              <a:buNone/>
            </a:pPr>
            <a:r>
              <a:rPr lang="en-US" b="1" u="sng" dirty="0"/>
              <a:t>Medical Transportation</a:t>
            </a:r>
          </a:p>
          <a:p>
            <a:r>
              <a:rPr lang="en-US" dirty="0" err="1"/>
              <a:t>UberHealth</a:t>
            </a:r>
            <a:r>
              <a:rPr lang="en-US" dirty="0"/>
              <a:t> or Lyft, gas cards, and bus tickets to HIV-related medical visits even outside of Signature Health</a:t>
            </a:r>
          </a:p>
          <a:p>
            <a:r>
              <a:rPr lang="en-US" dirty="0"/>
              <a:t>Ryan White transportation used as last resort – clients should utilize insurance-based transportation and other resources as possible</a:t>
            </a:r>
          </a:p>
          <a:p>
            <a:r>
              <a:rPr lang="en-US" dirty="0"/>
              <a:t>Can do same-day transportation</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152</a:t>
            </a:fld>
            <a:endParaRPr lang="en-US" dirty="0"/>
          </a:p>
        </p:txBody>
      </p:sp>
    </p:spTree>
    <p:extLst>
      <p:ext uri="{BB962C8B-B14F-4D97-AF65-F5344CB8AC3E}">
        <p14:creationId xmlns:p14="http://schemas.microsoft.com/office/powerpoint/2010/main" val="167620562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Part A Services</a:t>
            </a:r>
          </a:p>
        </p:txBody>
      </p:sp>
      <p:sp>
        <p:nvSpPr>
          <p:cNvPr id="3" name="Content Placeholder 2"/>
          <p:cNvSpPr>
            <a:spLocks noGrp="1"/>
          </p:cNvSpPr>
          <p:nvPr>
            <p:ph idx="1"/>
          </p:nvPr>
        </p:nvSpPr>
        <p:spPr/>
        <p:txBody>
          <a:bodyPr/>
          <a:lstStyle/>
          <a:p>
            <a:pPr marL="0" indent="0">
              <a:buNone/>
            </a:pPr>
            <a:r>
              <a:rPr lang="en-US" b="1" u="sng" dirty="0"/>
              <a:t>Mental Health Services</a:t>
            </a:r>
          </a:p>
          <a:p>
            <a:r>
              <a:rPr lang="en-US" dirty="0"/>
              <a:t>Counseling can be provided by a Ryan White team member if there are no other options – for example, if client is uninsured, not eligible for insurance, and not eligible for the Signature Health sliding fee scale</a:t>
            </a:r>
          </a:p>
          <a:p>
            <a:pPr marL="0" indent="0">
              <a:buNone/>
            </a:pPr>
            <a:endParaRPr lang="en-US" dirty="0"/>
          </a:p>
          <a:p>
            <a:pPr marL="0" indent="0">
              <a:buNone/>
            </a:pPr>
            <a:r>
              <a:rPr lang="en-US" b="1" u="sng" dirty="0"/>
              <a:t>Emergency Financial Assistance</a:t>
            </a:r>
          </a:p>
          <a:p>
            <a:r>
              <a:rPr lang="en-US" dirty="0"/>
              <a:t>Financial assistance for prescription eyeglasses, medications</a:t>
            </a:r>
          </a:p>
          <a:p>
            <a:r>
              <a:rPr lang="en-US" dirty="0"/>
              <a:t>Provided as a last resort and is based on available funds</a:t>
            </a:r>
          </a:p>
          <a:p>
            <a:pPr marL="0" indent="0">
              <a:buNone/>
            </a:pPr>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153</a:t>
            </a:fld>
            <a:endParaRPr lang="en-US" dirty="0"/>
          </a:p>
        </p:txBody>
      </p:sp>
    </p:spTree>
    <p:extLst>
      <p:ext uri="{BB962C8B-B14F-4D97-AF65-F5344CB8AC3E}">
        <p14:creationId xmlns:p14="http://schemas.microsoft.com/office/powerpoint/2010/main" val="111292880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Intensive Behavioral Health Medical Case Management</a:t>
            </a:r>
          </a:p>
        </p:txBody>
      </p:sp>
      <p:sp>
        <p:nvSpPr>
          <p:cNvPr id="3" name="Content Placeholder 2"/>
          <p:cNvSpPr>
            <a:spLocks noGrp="1"/>
          </p:cNvSpPr>
          <p:nvPr>
            <p:ph idx="1"/>
          </p:nvPr>
        </p:nvSpPr>
        <p:spPr/>
        <p:txBody>
          <a:bodyPr>
            <a:normAutofit/>
          </a:bodyPr>
          <a:lstStyle/>
          <a:p>
            <a:r>
              <a:rPr lang="en-US" dirty="0"/>
              <a:t>Involves assessment of BH needs, rapid and ongoing linkage to mental health and substance use services and resources, monitoring of symptoms and interference with treatment adherence, assistance in overcoming barriers to treatment adherence caused by BH issues, linkage to community resources, etc.</a:t>
            </a:r>
          </a:p>
          <a:p>
            <a:r>
              <a:rPr lang="en-US" dirty="0"/>
              <a:t>Targeted Caseload – 20 clients on caseload to allow for more specialized and intensive care</a:t>
            </a:r>
          </a:p>
          <a:p>
            <a:r>
              <a:rPr lang="en-US" dirty="0"/>
              <a:t>Clients receiving this service must have a DSM mental health or substance use diagnosis </a:t>
            </a:r>
          </a:p>
          <a:p>
            <a:r>
              <a:rPr lang="en-US" dirty="0"/>
              <a:t>Clients graduate to standard Medical Case Management once goals are met</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154</a:t>
            </a:fld>
            <a:endParaRPr lang="en-US" dirty="0"/>
          </a:p>
        </p:txBody>
      </p:sp>
    </p:spTree>
    <p:extLst>
      <p:ext uri="{BB962C8B-B14F-4D97-AF65-F5344CB8AC3E}">
        <p14:creationId xmlns:p14="http://schemas.microsoft.com/office/powerpoint/2010/main" val="132269438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EIS/Community Health Worker Services</a:t>
            </a:r>
          </a:p>
        </p:txBody>
      </p:sp>
      <p:sp>
        <p:nvSpPr>
          <p:cNvPr id="3" name="Content Placeholder 2"/>
          <p:cNvSpPr>
            <a:spLocks noGrp="1"/>
          </p:cNvSpPr>
          <p:nvPr>
            <p:ph idx="1"/>
          </p:nvPr>
        </p:nvSpPr>
        <p:spPr>
          <a:xfrm>
            <a:off x="2152650" y="1273038"/>
            <a:ext cx="7886700" cy="4351338"/>
          </a:xfrm>
        </p:spPr>
        <p:txBody>
          <a:bodyPr/>
          <a:lstStyle/>
          <a:p>
            <a:r>
              <a:rPr lang="en-US" dirty="0"/>
              <a:t>Provides support to people living with HIV who are newly diagnosed or inconsistent in care</a:t>
            </a:r>
          </a:p>
          <a:p>
            <a:r>
              <a:rPr lang="en-US" dirty="0"/>
              <a:t>Assists Medical Case Managers in connecting clients to appropriate resources</a:t>
            </a:r>
          </a:p>
          <a:p>
            <a:r>
              <a:rPr lang="en-US" dirty="0"/>
              <a:t>Attends community events to provide sexual health education and educate about the Ryan White program at Signature Health</a:t>
            </a:r>
          </a:p>
          <a:p>
            <a:r>
              <a:rPr lang="en-US" dirty="0"/>
              <a:t>Provided by Coordinator, Community Resources</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155</a:t>
            </a:fld>
            <a:endParaRPr lang="en-US" dirty="0"/>
          </a:p>
        </p:txBody>
      </p:sp>
    </p:spTree>
    <p:extLst>
      <p:ext uri="{BB962C8B-B14F-4D97-AF65-F5344CB8AC3E}">
        <p14:creationId xmlns:p14="http://schemas.microsoft.com/office/powerpoint/2010/main" val="179646869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EHE Services</a:t>
            </a:r>
          </a:p>
        </p:txBody>
      </p:sp>
      <p:sp>
        <p:nvSpPr>
          <p:cNvPr id="3" name="Content Placeholder 2"/>
          <p:cNvSpPr>
            <a:spLocks noGrp="1"/>
          </p:cNvSpPr>
          <p:nvPr>
            <p:ph idx="1"/>
          </p:nvPr>
        </p:nvSpPr>
        <p:spPr/>
        <p:txBody>
          <a:bodyPr>
            <a:normAutofit/>
          </a:bodyPr>
          <a:lstStyle/>
          <a:p>
            <a:pPr marL="0" indent="0">
              <a:buNone/>
            </a:pPr>
            <a:r>
              <a:rPr lang="en-US" b="1" u="sng" dirty="0"/>
              <a:t>Medical Transportation</a:t>
            </a:r>
          </a:p>
          <a:p>
            <a:r>
              <a:rPr lang="en-US" dirty="0" err="1"/>
              <a:t>UberHealth</a:t>
            </a:r>
            <a:r>
              <a:rPr lang="en-US" dirty="0"/>
              <a:t> or Lyft rides to HIV-related medical visits even outside of Signature Health</a:t>
            </a:r>
          </a:p>
          <a:p>
            <a:r>
              <a:rPr lang="en-US" dirty="0"/>
              <a:t>Ryan White EHE transportation used as last resort – clients should utilize insurance-based transportation and other resources as possible</a:t>
            </a:r>
          </a:p>
          <a:p>
            <a:r>
              <a:rPr lang="en-US" dirty="0"/>
              <a:t>Can do same-day transportation</a:t>
            </a:r>
          </a:p>
          <a:p>
            <a:pPr marL="0" indent="0">
              <a:buNone/>
            </a:pPr>
            <a:endParaRPr lang="en-US" dirty="0"/>
          </a:p>
          <a:p>
            <a:pPr marL="0" indent="0">
              <a:buNone/>
            </a:pPr>
            <a:r>
              <a:rPr lang="en-US" b="1" u="sng" dirty="0"/>
              <a:t>Emergency Financial Assistance</a:t>
            </a:r>
          </a:p>
          <a:p>
            <a:r>
              <a:rPr lang="en-US" dirty="0"/>
              <a:t>Financial assistance for prescription eyeglasses, medications, rent, utilities, food, phone bill</a:t>
            </a:r>
          </a:p>
          <a:p>
            <a:r>
              <a:rPr lang="en-US" dirty="0"/>
              <a:t>Provided as a last resort and is based on available funds</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156</a:t>
            </a:fld>
            <a:endParaRPr lang="en-US" dirty="0"/>
          </a:p>
        </p:txBody>
      </p:sp>
    </p:spTree>
    <p:extLst>
      <p:ext uri="{BB962C8B-B14F-4D97-AF65-F5344CB8AC3E}">
        <p14:creationId xmlns:p14="http://schemas.microsoft.com/office/powerpoint/2010/main" val="4217248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EHE Services</a:t>
            </a:r>
          </a:p>
        </p:txBody>
      </p:sp>
      <p:sp>
        <p:nvSpPr>
          <p:cNvPr id="3" name="Content Placeholder 2"/>
          <p:cNvSpPr>
            <a:spLocks noGrp="1"/>
          </p:cNvSpPr>
          <p:nvPr>
            <p:ph idx="1"/>
          </p:nvPr>
        </p:nvSpPr>
        <p:spPr/>
        <p:txBody>
          <a:bodyPr>
            <a:normAutofit/>
          </a:bodyPr>
          <a:lstStyle/>
          <a:p>
            <a:pPr marL="0" indent="0">
              <a:buNone/>
            </a:pPr>
            <a:r>
              <a:rPr lang="en-US" b="1" u="sng" dirty="0"/>
              <a:t>Rapid Start ART</a:t>
            </a:r>
          </a:p>
          <a:p>
            <a:r>
              <a:rPr lang="en-US" dirty="0"/>
              <a:t>Allows us to build capacity to ensure newly diagnosed or returning to care patients can be given antiretroviral medication at their first appointment or interaction with the medical provider.</a:t>
            </a:r>
          </a:p>
          <a:p>
            <a:pPr marL="0" indent="0">
              <a:buNone/>
            </a:pPr>
            <a:endParaRPr lang="en-US" dirty="0"/>
          </a:p>
          <a:p>
            <a:pPr marL="0" indent="0">
              <a:buNone/>
            </a:pPr>
            <a:r>
              <a:rPr lang="en-US" b="1" u="sng" dirty="0"/>
              <a:t>Mobile Health Clinic</a:t>
            </a:r>
          </a:p>
          <a:p>
            <a:r>
              <a:rPr lang="en-US" dirty="0"/>
              <a:t>Ryan White RN completes blood draws, nursing assessments, and </a:t>
            </a:r>
            <a:r>
              <a:rPr lang="en-US" dirty="0" err="1"/>
              <a:t>Cabenuva</a:t>
            </a:r>
            <a:r>
              <a:rPr lang="en-US" dirty="0"/>
              <a:t> injections in targeted patients’ homes and/or mutually agreed upon location in community to decrease barriers to care for hard-to-reach patients</a:t>
            </a:r>
          </a:p>
          <a:p>
            <a:r>
              <a:rPr lang="en-US" dirty="0"/>
              <a:t>Ryan White team facilitates provider visit via iPad in client’s home or mutually agreed upon location in community to decrease barriers to care for hard-to-reach patients.</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157</a:t>
            </a:fld>
            <a:endParaRPr lang="en-US" dirty="0"/>
          </a:p>
        </p:txBody>
      </p:sp>
    </p:spTree>
    <p:extLst>
      <p:ext uri="{BB962C8B-B14F-4D97-AF65-F5344CB8AC3E}">
        <p14:creationId xmlns:p14="http://schemas.microsoft.com/office/powerpoint/2010/main" val="311310170"/>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FY25-26 Highlights</a:t>
            </a:r>
          </a:p>
        </p:txBody>
      </p:sp>
      <p:sp>
        <p:nvSpPr>
          <p:cNvPr id="3" name="Content Placeholder 2"/>
          <p:cNvSpPr>
            <a:spLocks noGrp="1"/>
          </p:cNvSpPr>
          <p:nvPr>
            <p:ph idx="1"/>
          </p:nvPr>
        </p:nvSpPr>
        <p:spPr>
          <a:xfrm>
            <a:off x="2152650" y="1422940"/>
            <a:ext cx="7886700" cy="4629517"/>
          </a:xfrm>
        </p:spPr>
        <p:txBody>
          <a:bodyPr>
            <a:normAutofit/>
          </a:bodyPr>
          <a:lstStyle/>
          <a:p>
            <a:r>
              <a:rPr lang="en-US" dirty="0"/>
              <a:t>Strengthened partnerships and increased number of Ryan White referrals received</a:t>
            </a:r>
          </a:p>
          <a:p>
            <a:r>
              <a:rPr lang="en-US" dirty="0"/>
              <a:t>Several previously non-virally suppressed clients have become virally suppressed due to coordination of </a:t>
            </a:r>
            <a:r>
              <a:rPr lang="en-US" dirty="0" err="1"/>
              <a:t>Cabenuva</a:t>
            </a:r>
            <a:r>
              <a:rPr lang="en-US" dirty="0"/>
              <a:t> injections by the RW RN.</a:t>
            </a:r>
          </a:p>
          <a:p>
            <a:r>
              <a:rPr lang="en-US" dirty="0"/>
              <a:t>Increased attendance at HIV support groups</a:t>
            </a:r>
          </a:p>
          <a:p>
            <a:r>
              <a:rPr lang="en-US" dirty="0"/>
              <a:t>Program growth – added an additional EHE Intensive Behavioral Health Medical Case Manager position; promoted a Part A Medical Case Manager to Team Lead; added an additional Part A Medical Case Manager position</a:t>
            </a:r>
          </a:p>
          <a:p>
            <a:r>
              <a:rPr lang="en-US" dirty="0"/>
              <a:t>Provided Part A and EHE services to 228 enrolled clients (increased from FY24-25)</a:t>
            </a:r>
          </a:p>
          <a:p>
            <a:pPr marL="0" indent="0">
              <a:buNone/>
            </a:pP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158</a:t>
            </a:fld>
            <a:endParaRPr lang="en-US" dirty="0"/>
          </a:p>
        </p:txBody>
      </p:sp>
    </p:spTree>
    <p:extLst>
      <p:ext uri="{BB962C8B-B14F-4D97-AF65-F5344CB8AC3E}">
        <p14:creationId xmlns:p14="http://schemas.microsoft.com/office/powerpoint/2010/main" val="275836909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FY25-26 Highlights</a:t>
            </a:r>
          </a:p>
        </p:txBody>
      </p:sp>
      <p:sp>
        <p:nvSpPr>
          <p:cNvPr id="3" name="Content Placeholder 2"/>
          <p:cNvSpPr>
            <a:spLocks noGrp="1"/>
          </p:cNvSpPr>
          <p:nvPr>
            <p:ph idx="1"/>
          </p:nvPr>
        </p:nvSpPr>
        <p:spPr/>
        <p:txBody>
          <a:bodyPr>
            <a:normAutofit/>
          </a:bodyPr>
          <a:lstStyle/>
          <a:p>
            <a:pPr marL="0" indent="0">
              <a:buNone/>
            </a:pPr>
            <a:r>
              <a:rPr lang="en-US" b="1" u="sng" dirty="0"/>
              <a:t>Ryan White Client Feedback</a:t>
            </a:r>
          </a:p>
          <a:p>
            <a:pPr marL="0" indent="0">
              <a:buNone/>
            </a:pPr>
            <a:r>
              <a:rPr lang="en-US" dirty="0"/>
              <a:t>“Anna has been a tremendous support and resource and is always so helpful! Grateful for her and all she does!”</a:t>
            </a:r>
          </a:p>
          <a:p>
            <a:pPr marL="0" indent="0">
              <a:buNone/>
            </a:pPr>
            <a:r>
              <a:rPr lang="en-US" dirty="0"/>
              <a:t>“All in all, I'm happy with them.”</a:t>
            </a:r>
          </a:p>
          <a:p>
            <a:pPr marL="0" indent="0">
              <a:buNone/>
            </a:pPr>
            <a:r>
              <a:rPr lang="en-US" dirty="0"/>
              <a:t>“I really started to take my physical and mental health seriously after I started to see the signature clinic. I trust my team.”</a:t>
            </a:r>
          </a:p>
          <a:p>
            <a:pPr marL="0" indent="0">
              <a:buNone/>
            </a:pPr>
            <a:r>
              <a:rPr lang="en-US" dirty="0"/>
              <a:t>“The Ryan White program has been a help to so many people I don’t know what I would do without it - thanks SH in Lakewood.”</a:t>
            </a:r>
          </a:p>
          <a:p>
            <a:pPr marL="0" indent="0">
              <a:buNone/>
            </a:pPr>
            <a:r>
              <a:rPr lang="en-US" dirty="0"/>
              <a:t>“The team is great, I’m very pleased with the signature team in Painesville.”</a:t>
            </a:r>
          </a:p>
          <a:p>
            <a:pPr marL="0" indent="0">
              <a:buNone/>
            </a:pPr>
            <a:r>
              <a:rPr lang="en-US" dirty="0"/>
              <a:t>“Without this program I would probably be homeless and/or sick!”</a:t>
            </a:r>
          </a:p>
          <a:p>
            <a:pPr marL="0" indent="0">
              <a:buNone/>
            </a:pPr>
            <a:endParaRPr lang="en-US" b="1" u="sng" dirty="0"/>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159</a:t>
            </a:fld>
            <a:endParaRPr lang="en-US" dirty="0"/>
          </a:p>
        </p:txBody>
      </p:sp>
    </p:spTree>
    <p:extLst>
      <p:ext uri="{BB962C8B-B14F-4D97-AF65-F5344CB8AC3E}">
        <p14:creationId xmlns:p14="http://schemas.microsoft.com/office/powerpoint/2010/main" val="24905012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Ryan White Part A &amp; EHE Team Members</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160</a:t>
            </a:fld>
            <a:endParaRPr lang="en-US" dirty="0"/>
          </a:p>
        </p:txBody>
      </p:sp>
      <p:sp>
        <p:nvSpPr>
          <p:cNvPr id="7" name="TextBox 6"/>
          <p:cNvSpPr txBox="1"/>
          <p:nvPr/>
        </p:nvSpPr>
        <p:spPr>
          <a:xfrm>
            <a:off x="2111617" y="1334859"/>
            <a:ext cx="7578844" cy="5724644"/>
          </a:xfrm>
          <a:prstGeom prst="rect">
            <a:avLst/>
          </a:prstGeom>
          <a:noFill/>
        </p:spPr>
        <p:txBody>
          <a:bodyPr wrap="square" rtlCol="0">
            <a:spAutoFit/>
          </a:bodyPr>
          <a:lstStyle/>
          <a:p>
            <a:pPr defTabSz="685800"/>
            <a:r>
              <a:rPr lang="en-US" sz="1200" b="1" u="sng" dirty="0">
                <a:solidFill>
                  <a:prstClr val="black"/>
                </a:solidFill>
                <a:latin typeface="Calibri" panose="020F0502020204030204"/>
              </a:rPr>
              <a:t>Brittany Freese, LISW-S (she/her/hers) </a:t>
            </a:r>
            <a:r>
              <a:rPr lang="en-US" sz="1200" dirty="0">
                <a:solidFill>
                  <a:prstClr val="black"/>
                </a:solidFill>
                <a:latin typeface="Calibri" panose="020F0502020204030204"/>
              </a:rPr>
              <a:t>440-477-2828, bfreese@shinc.org</a:t>
            </a:r>
          </a:p>
          <a:p>
            <a:pPr defTabSz="685800"/>
            <a:r>
              <a:rPr lang="en-US" sz="1200" dirty="0">
                <a:solidFill>
                  <a:prstClr val="black"/>
                </a:solidFill>
                <a:latin typeface="Calibri" panose="020F0502020204030204"/>
              </a:rPr>
              <a:t>Ryan White &amp; Prevention Manager, supervises Ryan White Part A &amp; EHE programs, as well as Signature Health’s Prevention program.  Main point of contact for all Ryan White services at Signature Health.</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Anna Pekarski, LSW (she/her/hers) </a:t>
            </a:r>
            <a:r>
              <a:rPr lang="en-US" sz="1200" dirty="0">
                <a:solidFill>
                  <a:prstClr val="black"/>
                </a:solidFill>
                <a:latin typeface="Calibri" panose="020F0502020204030204"/>
              </a:rPr>
              <a:t>440-261-2905, apekarski@shinc.org</a:t>
            </a:r>
          </a:p>
          <a:p>
            <a:pPr defTabSz="685800"/>
            <a:r>
              <a:rPr lang="en-US" sz="1200" dirty="0">
                <a:solidFill>
                  <a:prstClr val="black"/>
                </a:solidFill>
                <a:latin typeface="Calibri" panose="020F0502020204030204"/>
              </a:rPr>
              <a:t>Ryan White, Team Lead, provides Ryan White Medical Case Management, Early Intervention Services, and Psychosocial Support to clients residing in Lake, Geauga, and Ashtabula counties.</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Natalie Armstrong-Kinser, RN (she/her/hers) </a:t>
            </a:r>
            <a:r>
              <a:rPr lang="en-US" sz="1200" dirty="0">
                <a:solidFill>
                  <a:prstClr val="black"/>
                </a:solidFill>
                <a:latin typeface="Calibri" panose="020F0502020204030204"/>
              </a:rPr>
              <a:t>216-210-9692, narmstrong@shinc.org</a:t>
            </a:r>
          </a:p>
          <a:p>
            <a:pPr defTabSz="685800"/>
            <a:r>
              <a:rPr lang="en-US" sz="1200" dirty="0">
                <a:solidFill>
                  <a:prstClr val="black"/>
                </a:solidFill>
                <a:latin typeface="Calibri" panose="020F0502020204030204"/>
              </a:rPr>
              <a:t>Ryan White RN Coordinator, provides Ryan White Outpatient Ambulatory Health Services to clients residing in Cuyahoga, Lorain, Lake, Geauga, and Ashtabula counties.  She also provides EHE OAHS Mobile Health Clinic services.</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Liz Schaefer, LSW (she/her/hers) </a:t>
            </a:r>
            <a:r>
              <a:rPr lang="en-US" sz="1200" dirty="0">
                <a:solidFill>
                  <a:prstClr val="black"/>
                </a:solidFill>
                <a:latin typeface="Calibri" panose="020F0502020204030204"/>
              </a:rPr>
              <a:t>216-644-9476, eschaefer@shinc.org</a:t>
            </a:r>
          </a:p>
          <a:p>
            <a:pPr defTabSz="685800"/>
            <a:r>
              <a:rPr lang="en-US" sz="1200" dirty="0">
                <a:solidFill>
                  <a:prstClr val="black"/>
                </a:solidFill>
                <a:latin typeface="Calibri" panose="020F0502020204030204"/>
              </a:rPr>
              <a:t>Ryan White Intensive Behavioral Health Medical Case Manager, provides IBHMCM services to clients residing in Cuyahoga county. </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Victoria </a:t>
            </a:r>
            <a:r>
              <a:rPr lang="en-US" sz="1200" b="1" u="sng" dirty="0" err="1">
                <a:solidFill>
                  <a:prstClr val="black"/>
                </a:solidFill>
                <a:latin typeface="Calibri" panose="020F0502020204030204"/>
              </a:rPr>
              <a:t>Piskac</a:t>
            </a:r>
            <a:r>
              <a:rPr lang="en-US" sz="1200" b="1" u="sng" dirty="0">
                <a:solidFill>
                  <a:prstClr val="black"/>
                </a:solidFill>
                <a:latin typeface="Calibri" panose="020F0502020204030204"/>
              </a:rPr>
              <a:t>, LSW (she/her/hers) </a:t>
            </a:r>
            <a:r>
              <a:rPr lang="en-US" sz="1200" dirty="0">
                <a:solidFill>
                  <a:prstClr val="black"/>
                </a:solidFill>
                <a:latin typeface="Calibri" panose="020F0502020204030204"/>
              </a:rPr>
              <a:t>440-488-4777, vpiskac@shinc.org</a:t>
            </a:r>
          </a:p>
          <a:p>
            <a:pPr defTabSz="685800"/>
            <a:r>
              <a:rPr lang="en-US" sz="1200" dirty="0">
                <a:solidFill>
                  <a:prstClr val="black"/>
                </a:solidFill>
                <a:latin typeface="Calibri" panose="020F0502020204030204"/>
              </a:rPr>
              <a:t>Ryan White Intensive Behavioral Health Medical Case Manager, provides IBHMCM services to clients residing in Cuyahoga county. </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Ray Bradford (he/him)  </a:t>
            </a:r>
            <a:r>
              <a:rPr lang="en-US" sz="1200" dirty="0">
                <a:solidFill>
                  <a:prstClr val="black"/>
                </a:solidFill>
                <a:latin typeface="Calibri" panose="020F0502020204030204"/>
              </a:rPr>
              <a:t>216-401-3266, Rashawn.bradford@shinc.org</a:t>
            </a:r>
          </a:p>
          <a:p>
            <a:pPr defTabSz="685800"/>
            <a:r>
              <a:rPr lang="en-US" sz="1200" dirty="0">
                <a:solidFill>
                  <a:prstClr val="black"/>
                </a:solidFill>
                <a:latin typeface="Calibri" panose="020F0502020204030204"/>
              </a:rPr>
              <a:t>Coordinator, Community Resources, provides Part A Non-Medical Case Management to clients within the TGA and EHE Early Intervention/Community Health Worker services to clients within Cuyahoga county.</a:t>
            </a:r>
          </a:p>
          <a:p>
            <a:pPr defTabSz="685800"/>
            <a:endParaRPr lang="en-US" sz="1200" dirty="0">
              <a:solidFill>
                <a:prstClr val="black"/>
              </a:solidFill>
              <a:latin typeface="Calibri" panose="020F0502020204030204"/>
            </a:endParaRPr>
          </a:p>
          <a:p>
            <a:pPr defTabSz="685800"/>
            <a:r>
              <a:rPr lang="en-US" sz="1200" b="1" u="sng" dirty="0">
                <a:solidFill>
                  <a:prstClr val="black"/>
                </a:solidFill>
                <a:latin typeface="Calibri" panose="020F0502020204030204"/>
              </a:rPr>
              <a:t>Vacant Positions – Part A Medical Case Manager Cuyahoga County &amp; Part A Medical Case Manager Lake County</a:t>
            </a:r>
          </a:p>
          <a:p>
            <a:pPr defTabSz="685800"/>
            <a:r>
              <a:rPr lang="en-US" sz="1350" dirty="0">
                <a:solidFill>
                  <a:prstClr val="black"/>
                </a:solidFill>
                <a:latin typeface="Calibri" panose="020F0502020204030204"/>
              </a:rPr>
              <a:t>Working to recruit and fill these positions!</a:t>
            </a:r>
          </a:p>
          <a:p>
            <a:pPr defTabSz="685800"/>
            <a:endParaRPr lang="en-US" sz="1350" dirty="0">
              <a:solidFill>
                <a:prstClr val="black"/>
              </a:solidFill>
              <a:latin typeface="Calibri" panose="020F0502020204030204"/>
            </a:endParaRPr>
          </a:p>
          <a:p>
            <a:pPr defTabSz="685800"/>
            <a:endParaRPr lang="en-US" sz="1350" dirty="0">
              <a:solidFill>
                <a:prstClr val="black"/>
              </a:solidFill>
              <a:latin typeface="Calibri" panose="020F0502020204030204"/>
            </a:endParaRPr>
          </a:p>
          <a:p>
            <a:pPr defTabSz="685800"/>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348923543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Slide Number Placeholder 3"/>
          <p:cNvSpPr>
            <a:spLocks noGrp="1"/>
          </p:cNvSpPr>
          <p:nvPr>
            <p:ph type="sldNum" sz="quarter" idx="12"/>
          </p:nvPr>
        </p:nvSpPr>
        <p:spPr/>
        <p:txBody>
          <a:bodyPr/>
          <a:lstStyle/>
          <a:p>
            <a:pPr defTabSz="685800"/>
            <a:fld id="{CCA63B00-B160-A84D-B6CE-9A98A0CD328D}" type="slidenum">
              <a:rPr lang="en-US"/>
              <a:pPr defTabSz="685800"/>
              <a:t>161</a:t>
            </a:fld>
            <a:endParaRPr lang="en-US" dirty="0"/>
          </a:p>
        </p:txBody>
      </p:sp>
      <p:pic>
        <p:nvPicPr>
          <p:cNvPr id="5"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07437" y="2255563"/>
            <a:ext cx="4108215" cy="2310871"/>
          </a:xfrm>
        </p:spPr>
      </p:pic>
    </p:spTree>
    <p:extLst>
      <p:ext uri="{BB962C8B-B14F-4D97-AF65-F5344CB8AC3E}">
        <p14:creationId xmlns:p14="http://schemas.microsoft.com/office/powerpoint/2010/main" val="395481878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3872204" y="2937505"/>
            <a:ext cx="4354951" cy="866349"/>
          </a:xfrm>
          <a:prstGeom prst="rect">
            <a:avLst/>
          </a:prstGeom>
        </p:spPr>
      </p:pic>
    </p:spTree>
    <p:extLst>
      <p:ext uri="{BB962C8B-B14F-4D97-AF65-F5344CB8AC3E}">
        <p14:creationId xmlns:p14="http://schemas.microsoft.com/office/powerpoint/2010/main" val="2473092624"/>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8" name="Rectangle 1047">
            <a:extLst>
              <a:ext uri="{FF2B5EF4-FFF2-40B4-BE49-F238E27FC236}">
                <a16:creationId xmlns:a16="http://schemas.microsoft.com/office/drawing/2014/main" id="{0A597D97-203B-498B-95D3-E90DC961039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Responding to gap in care, The Centers offers two urgent cares for ...">
            <a:extLst>
              <a:ext uri="{FF2B5EF4-FFF2-40B4-BE49-F238E27FC236}">
                <a16:creationId xmlns:a16="http://schemas.microsoft.com/office/drawing/2014/main" id="{479C3D2F-DD51-9A5C-FA1A-9101B9B309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9946" b="23131"/>
          <a:stretch/>
        </p:blipFill>
        <p:spPr bwMode="auto">
          <a:xfrm>
            <a:off x="4267201" y="10"/>
            <a:ext cx="7924800" cy="338327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Description automatically generated">
            <a:extLst>
              <a:ext uri="{FF2B5EF4-FFF2-40B4-BE49-F238E27FC236}">
                <a16:creationId xmlns:a16="http://schemas.microsoft.com/office/drawing/2014/main" id="{927F0E65-97C0-15B6-2758-3A48506CC1FE}"/>
              </a:ext>
            </a:extLst>
          </p:cNvPr>
          <p:cNvPicPr>
            <a:picLocks noChangeAspect="1"/>
          </p:cNvPicPr>
          <p:nvPr/>
        </p:nvPicPr>
        <p:blipFill>
          <a:blip r:embed="rId3" cstate="print">
            <a:extLst>
              <a:ext uri="{28A0092B-C50C-407E-A947-70E740481C1C}">
                <a14:useLocalDpi xmlns:a14="http://schemas.microsoft.com/office/drawing/2010/main" val="0"/>
              </a:ext>
            </a:extLst>
          </a:blip>
          <a:srcRect l="13956" r="30771" b="1"/>
          <a:stretch/>
        </p:blipFill>
        <p:spPr>
          <a:xfrm>
            <a:off x="4633120" y="3561291"/>
            <a:ext cx="7555832" cy="3383280"/>
          </a:xfrm>
          <a:prstGeom prst="rect">
            <a:avLst/>
          </a:prstGeom>
        </p:spPr>
      </p:pic>
      <p:sp useBgFill="1">
        <p:nvSpPr>
          <p:cNvPr id="1049" name="Freeform: Shape 1048">
            <a:extLst>
              <a:ext uri="{FF2B5EF4-FFF2-40B4-BE49-F238E27FC236}">
                <a16:creationId xmlns:a16="http://schemas.microsoft.com/office/drawing/2014/main" id="{6A6EF10E-DF41-4BD3-8EB4-6F646531DC2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396041" y="1091682"/>
            <a:ext cx="5780823" cy="5593176"/>
          </a:xfrm>
        </p:spPr>
        <p:txBody>
          <a:bodyPr>
            <a:normAutofit fontScale="90000"/>
          </a:bodyPr>
          <a:lstStyle/>
          <a:p>
            <a:pPr algn="l"/>
            <a:r>
              <a:rPr lang="en-US" sz="4400" b="1" dirty="0"/>
              <a:t/>
            </a:r>
            <a:br>
              <a:rPr lang="en-US" sz="4400" b="1" dirty="0"/>
            </a:br>
            <a:r>
              <a:rPr lang="en-US" sz="4400" b="1" dirty="0"/>
              <a:t>The Centers</a:t>
            </a:r>
            <a:br>
              <a:rPr lang="en-US" sz="4400" b="1" dirty="0"/>
            </a:br>
            <a:r>
              <a:rPr lang="en-US" sz="4400" b="1" dirty="0"/>
              <a:t>HIV Services </a:t>
            </a:r>
            <a:br>
              <a:rPr lang="en-US" sz="4400" b="1" dirty="0"/>
            </a:br>
            <a:r>
              <a:rPr lang="en-US" sz="4400" dirty="0"/>
              <a:t/>
            </a:r>
            <a:br>
              <a:rPr lang="en-US" sz="4400" dirty="0"/>
            </a:br>
            <a:r>
              <a:rPr lang="en-US" sz="2200" dirty="0"/>
              <a:t>Adriana Whelan, ND, CNP, AAHIVS, Medical Director</a:t>
            </a:r>
            <a:br>
              <a:rPr lang="en-US" sz="2200" dirty="0"/>
            </a:br>
            <a:r>
              <a:rPr lang="en-US" sz="2200" dirty="0"/>
              <a:t>Naimah O’Neal, MSN, LSW, Ryan White Case Manager</a:t>
            </a:r>
            <a:br>
              <a:rPr lang="en-US" sz="2200" dirty="0"/>
            </a:br>
            <a:r>
              <a:rPr lang="en-US" sz="2200" dirty="0"/>
              <a:t>Thomas Hayes, LISW-S, Ryan White Case Manager </a:t>
            </a:r>
            <a:r>
              <a:rPr lang="en-US" sz="2200"/>
              <a:t>and Counselor</a:t>
            </a:r>
            <a:r>
              <a:rPr lang="en-US" sz="3100" dirty="0"/>
              <a:t/>
            </a:r>
            <a:br>
              <a:rPr lang="en-US" sz="3100" dirty="0"/>
            </a:br>
            <a:r>
              <a:rPr lang="en-US" sz="3100" dirty="0"/>
              <a:t/>
            </a:r>
            <a:br>
              <a:rPr lang="en-US" sz="3100" dirty="0"/>
            </a:br>
            <a:r>
              <a:rPr lang="en-US" sz="3100" dirty="0"/>
              <a:t>March 31, 2026</a:t>
            </a:r>
            <a:r>
              <a:rPr lang="en-US" sz="4400" dirty="0"/>
              <a:t/>
            </a:r>
            <a:br>
              <a:rPr lang="en-US" sz="4400" dirty="0"/>
            </a:br>
            <a:r>
              <a:rPr lang="en-US" sz="4400" dirty="0"/>
              <a:t/>
            </a:r>
            <a:br>
              <a:rPr lang="en-US" sz="4400" dirty="0"/>
            </a:br>
            <a:r>
              <a:rPr lang="en-US" sz="4400" dirty="0"/>
              <a:t/>
            </a:r>
            <a:br>
              <a:rPr lang="en-US" sz="4400" dirty="0"/>
            </a:br>
            <a:r>
              <a:rPr lang="en-US" sz="2000" dirty="0"/>
              <a:t>-</a:t>
            </a:r>
            <a:r>
              <a:rPr lang="en-US" sz="2200" dirty="0"/>
              <a:t/>
            </a:r>
            <a:br>
              <a:rPr lang="en-US" sz="2200" dirty="0"/>
            </a:br>
            <a:r>
              <a:rPr lang="en-US" sz="2200" dirty="0"/>
              <a:t/>
            </a:r>
            <a:br>
              <a:rPr lang="en-US" sz="2200" dirty="0"/>
            </a:br>
            <a:endParaRPr lang="en-US" sz="2200" dirty="0"/>
          </a:p>
        </p:txBody>
      </p:sp>
      <p:sp>
        <p:nvSpPr>
          <p:cNvPr id="5" name="Footer Placeholder 4">
            <a:extLst>
              <a:ext uri="{FF2B5EF4-FFF2-40B4-BE49-F238E27FC236}">
                <a16:creationId xmlns:a16="http://schemas.microsoft.com/office/drawing/2014/main" id="{D6E65FC0-7C85-9789-D0B3-D7FEB089A9AE}"/>
              </a:ext>
            </a:extLst>
          </p:cNvPr>
          <p:cNvSpPr>
            <a:spLocks noGrp="1"/>
          </p:cNvSpPr>
          <p:nvPr>
            <p:ph type="ftr" sz="quarter" idx="11"/>
          </p:nvPr>
        </p:nvSpPr>
        <p:spPr>
          <a:xfrm>
            <a:off x="533067" y="615624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The Centers Ryan White Provider Service Presentation 3/31/26</a:t>
            </a:r>
          </a:p>
        </p:txBody>
      </p:sp>
    </p:spTree>
    <p:extLst>
      <p:ext uri="{BB962C8B-B14F-4D97-AF65-F5344CB8AC3E}">
        <p14:creationId xmlns:p14="http://schemas.microsoft.com/office/powerpoint/2010/main" val="1301090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751" y="308681"/>
            <a:ext cx="10745637" cy="1339940"/>
          </a:xfrm>
        </p:spPr>
        <p:txBody>
          <a:bodyPr/>
          <a:lstStyle/>
          <a:p>
            <a:r>
              <a:rPr lang="en-US" dirty="0">
                <a:latin typeface="Arial"/>
                <a:cs typeface="Arial"/>
              </a:rPr>
              <a:t>The Centers’ History</a:t>
            </a:r>
            <a:endParaRPr lang="en-US" dirty="0"/>
          </a:p>
        </p:txBody>
      </p:sp>
      <p:sp>
        <p:nvSpPr>
          <p:cNvPr id="6" name="Content Placeholder 5"/>
          <p:cNvSpPr>
            <a:spLocks noGrp="1"/>
          </p:cNvSpPr>
          <p:nvPr>
            <p:ph sz="half" idx="2"/>
          </p:nvPr>
        </p:nvSpPr>
        <p:spPr>
          <a:xfrm>
            <a:off x="609751" y="1480457"/>
            <a:ext cx="5930435" cy="4709207"/>
          </a:xfrm>
        </p:spPr>
        <p:txBody>
          <a:bodyPr vert="horz" lIns="91440" tIns="45720" rIns="91440" bIns="45720" rtlCol="0" anchor="t">
            <a:noAutofit/>
          </a:bodyPr>
          <a:lstStyle/>
          <a:p>
            <a:pPr marL="0" indent="0">
              <a:lnSpc>
                <a:spcPct val="140000"/>
              </a:lnSpc>
              <a:buNone/>
            </a:pPr>
            <a:r>
              <a:rPr lang="en-US" sz="1500" b="1" dirty="0">
                <a:latin typeface="Arial Nova"/>
                <a:cs typeface="Arial"/>
              </a:rPr>
              <a:t>Circle Health Services </a:t>
            </a:r>
            <a:r>
              <a:rPr lang="en-US" sz="1500" dirty="0">
                <a:latin typeface="Arial Nova"/>
                <a:cs typeface="Arial"/>
              </a:rPr>
              <a:t>(the former Free Medical Clinic of Greater Cleveland) opened its doors 50 years ago. In November 2017, Circle Health and The Centers for Families and Children joined forces to provide clients with access to greater levels of health care. In 2021, Circle Health and The Centers for Families and Children finalized a rebrand and a 2021-2023 Strategic Plan, and were unified as THE CENTERS.</a:t>
            </a:r>
            <a:endParaRPr lang="en-US" sz="1500" dirty="0">
              <a:latin typeface="Arial Nova"/>
            </a:endParaRPr>
          </a:p>
          <a:p>
            <a:pPr marL="0" indent="0">
              <a:lnSpc>
                <a:spcPct val="140000"/>
              </a:lnSpc>
              <a:spcBef>
                <a:spcPts val="500"/>
              </a:spcBef>
              <a:buNone/>
            </a:pPr>
            <a:r>
              <a:rPr lang="en-US" sz="1500" dirty="0">
                <a:latin typeface="Arial Nova"/>
              </a:rPr>
              <a:t/>
            </a:r>
            <a:br>
              <a:rPr lang="en-US" sz="1500" dirty="0">
                <a:latin typeface="Arial Nova"/>
              </a:rPr>
            </a:br>
            <a:r>
              <a:rPr lang="en-US" sz="1500" dirty="0">
                <a:latin typeface="Arial Nova"/>
              </a:rPr>
              <a:t>T</a:t>
            </a:r>
            <a:r>
              <a:rPr lang="en-US" sz="1500" dirty="0">
                <a:latin typeface="Arial Nova"/>
                <a:cs typeface="Arial"/>
              </a:rPr>
              <a:t>he Centers is able to provide comprehensive services to nearly 25,000 individuals annually, including HIV prevention and treatment, primary health care, dental care, workforce development, early childhood education and integrated behavioral healthcare with mental health and substance use disorder treatment. </a:t>
            </a:r>
            <a:r>
              <a:rPr lang="en-US" sz="1500" dirty="0">
                <a:latin typeface="Arial Nova"/>
              </a:rPr>
              <a:t/>
            </a:r>
            <a:br>
              <a:rPr lang="en-US" sz="1500" dirty="0">
                <a:latin typeface="Arial Nova"/>
              </a:rPr>
            </a:br>
            <a:r>
              <a:rPr lang="en-US" sz="1400" dirty="0">
                <a:latin typeface="Arial Nova"/>
              </a:rPr>
              <a:t/>
            </a:r>
            <a:br>
              <a:rPr lang="en-US" sz="1400" dirty="0">
                <a:latin typeface="Arial Nova"/>
              </a:rPr>
            </a:br>
            <a:endParaRPr lang="en-US" sz="1400" dirty="0">
              <a:latin typeface="Arial Nova"/>
            </a:endParaRPr>
          </a:p>
          <a:p>
            <a:pPr>
              <a:lnSpc>
                <a:spcPct val="170000"/>
              </a:lnSpc>
            </a:pPr>
            <a:endParaRPr lang="en-US" sz="1400" dirty="0">
              <a:latin typeface="Arial Nova"/>
            </a:endParaRPr>
          </a:p>
        </p:txBody>
      </p:sp>
      <p:pic>
        <p:nvPicPr>
          <p:cNvPr id="9" name="Picture 9" descr="A picture containing building, house, old, apartment building&#10;&#10;Description automatically generated">
            <a:extLst>
              <a:ext uri="{FF2B5EF4-FFF2-40B4-BE49-F238E27FC236}">
                <a16:creationId xmlns:a16="http://schemas.microsoft.com/office/drawing/2014/main" id="{51B3F354-2AAE-47F9-B646-39CF891DCAEC}"/>
              </a:ext>
            </a:extLst>
          </p:cNvPr>
          <p:cNvPicPr>
            <a:picLocks noGrp="1" noChangeAspect="1"/>
          </p:cNvPicPr>
          <p:nvPr>
            <p:ph sz="quarter" idx="4"/>
          </p:nvPr>
        </p:nvPicPr>
        <p:blipFill>
          <a:blip r:embed="rId2"/>
          <a:stretch>
            <a:fillRect/>
          </a:stretch>
        </p:blipFill>
        <p:spPr>
          <a:xfrm>
            <a:off x="6870700" y="1707118"/>
            <a:ext cx="4184576" cy="3233858"/>
          </a:xfrm>
          <a:prstGeom prst="rect">
            <a:avLst/>
          </a:prstGeom>
          <a:ln>
            <a:noFill/>
          </a:ln>
          <a:effectLst>
            <a:softEdge rad="112500"/>
          </a:effectLst>
        </p:spPr>
      </p:pic>
      <p:cxnSp>
        <p:nvCxnSpPr>
          <p:cNvPr id="7" name="Straight Arrow Connector 6">
            <a:extLst>
              <a:ext uri="{FF2B5EF4-FFF2-40B4-BE49-F238E27FC236}">
                <a16:creationId xmlns:a16="http://schemas.microsoft.com/office/drawing/2014/main" id="{3911FE50-598E-42BD-B6CF-E799EAE91F3A}"/>
              </a:ext>
            </a:extLst>
          </p:cNvPr>
          <p:cNvCxnSpPr>
            <a:cxnSpLocks/>
          </p:cNvCxnSpPr>
          <p:nvPr/>
        </p:nvCxnSpPr>
        <p:spPr>
          <a:xfrm>
            <a:off x="726832" y="1389185"/>
            <a:ext cx="10207868" cy="0"/>
          </a:xfrm>
          <a:prstGeom prst="straightConnector1">
            <a:avLst/>
          </a:prstGeom>
          <a:ln>
            <a:solidFill>
              <a:schemeClr val="accent2"/>
            </a:solidFill>
          </a:ln>
        </p:spPr>
        <p:style>
          <a:lnRef idx="3">
            <a:schemeClr val="accent3"/>
          </a:lnRef>
          <a:fillRef idx="0">
            <a:schemeClr val="accent3"/>
          </a:fillRef>
          <a:effectRef idx="2">
            <a:schemeClr val="accent3"/>
          </a:effectRef>
          <a:fontRef idx="minor">
            <a:schemeClr val="tx1"/>
          </a:fontRef>
        </p:style>
      </p:cxnSp>
      <p:pic>
        <p:nvPicPr>
          <p:cNvPr id="8" name="Picture 6">
            <a:extLst>
              <a:ext uri="{FF2B5EF4-FFF2-40B4-BE49-F238E27FC236}">
                <a16:creationId xmlns:a16="http://schemas.microsoft.com/office/drawing/2014/main" id="{6BF6A460-50D4-4680-8583-A6C97CCE7608}"/>
              </a:ext>
            </a:extLst>
          </p:cNvPr>
          <p:cNvPicPr>
            <a:picLocks noChangeAspect="1"/>
          </p:cNvPicPr>
          <p:nvPr/>
        </p:nvPicPr>
        <p:blipFill>
          <a:blip r:embed="rId3">
            <a:alphaModFix amt="20000"/>
          </a:blip>
          <a:stretch>
            <a:fillRect/>
          </a:stretch>
        </p:blipFill>
        <p:spPr>
          <a:xfrm rot="720000" flipH="1">
            <a:off x="10096069" y="476657"/>
            <a:ext cx="1677260" cy="2221498"/>
          </a:xfrm>
          <a:prstGeom prst="rect">
            <a:avLst/>
          </a:prstGeom>
        </p:spPr>
      </p:pic>
    </p:spTree>
    <p:extLst>
      <p:ext uri="{BB962C8B-B14F-4D97-AF65-F5344CB8AC3E}">
        <p14:creationId xmlns:p14="http://schemas.microsoft.com/office/powerpoint/2010/main" val="30123012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12192000" cy="762000"/>
          </a:xfrm>
        </p:spPr>
        <p:txBody>
          <a:bodyPr>
            <a:normAutofit/>
          </a:bodyPr>
          <a:lstStyle/>
          <a:p>
            <a:pPr algn="ctr"/>
            <a:r>
              <a:rPr lang="en-US" sz="4000" b="0" dirty="0">
                <a:solidFill>
                  <a:srgbClr val="3E506A"/>
                </a:solidFill>
                <a:latin typeface="Century Gothic" panose="020B0502020202020204" pitchFamily="34" charset="0"/>
              </a:rPr>
              <a:t>The </a:t>
            </a:r>
            <a:r>
              <a:rPr lang="en-US" sz="4000" dirty="0">
                <a:solidFill>
                  <a:srgbClr val="3E506A"/>
                </a:solidFill>
                <a:latin typeface="Century Gothic" panose="020B0502020202020204" pitchFamily="34" charset="0"/>
              </a:rPr>
              <a:t>Centers – Mission </a:t>
            </a:r>
            <a:r>
              <a:rPr lang="en-US" sz="4000" b="0" dirty="0">
                <a:solidFill>
                  <a:srgbClr val="3E506A"/>
                </a:solidFill>
                <a:latin typeface="Century Gothic" panose="020B0502020202020204" pitchFamily="34" charset="0"/>
              </a:rPr>
              <a:t>&amp; Vision</a:t>
            </a:r>
          </a:p>
        </p:txBody>
      </p:sp>
      <p:pic>
        <p:nvPicPr>
          <p:cNvPr id="5" name="Picture 4">
            <a:extLst>
              <a:ext uri="{FF2B5EF4-FFF2-40B4-BE49-F238E27FC236}">
                <a16:creationId xmlns:a16="http://schemas.microsoft.com/office/drawing/2014/main" id="{A0FF9BA2-9ED3-3B45-BDF1-7BD692433F26}"/>
              </a:ext>
            </a:extLst>
          </p:cNvPr>
          <p:cNvPicPr>
            <a:picLocks noChangeAspect="1"/>
          </p:cNvPicPr>
          <p:nvPr/>
        </p:nvPicPr>
        <p:blipFill rotWithShape="1">
          <a:blip r:embed="rId2">
            <a:extLst>
              <a:ext uri="{28A0092B-C50C-407E-A947-70E740481C1C}">
                <a14:useLocalDpi xmlns:a14="http://schemas.microsoft.com/office/drawing/2010/main" val="0"/>
              </a:ext>
            </a:extLst>
          </a:blip>
          <a:srcRect l="65534" t="47295" r="-350" b="3157"/>
          <a:stretch/>
        </p:blipFill>
        <p:spPr>
          <a:xfrm>
            <a:off x="6688673" y="2023607"/>
            <a:ext cx="4412673" cy="2057400"/>
          </a:xfrm>
          <a:prstGeom prst="rect">
            <a:avLst/>
          </a:prstGeom>
        </p:spPr>
      </p:pic>
      <p:sp>
        <p:nvSpPr>
          <p:cNvPr id="7" name="Slide Number Placeholder 5">
            <a:extLst>
              <a:ext uri="{FF2B5EF4-FFF2-40B4-BE49-F238E27FC236}">
                <a16:creationId xmlns:a16="http://schemas.microsoft.com/office/drawing/2014/main" id="{70966D5F-52B7-194C-BD25-2C119AA1EC7F}"/>
              </a:ext>
            </a:extLst>
          </p:cNvPr>
          <p:cNvSpPr>
            <a:spLocks noGrp="1"/>
          </p:cNvSpPr>
          <p:nvPr>
            <p:ph type="sldNum" sz="quarter" idx="4"/>
          </p:nvPr>
        </p:nvSpPr>
        <p:spPr>
          <a:xfrm>
            <a:off x="152400" y="6340475"/>
            <a:ext cx="2743200"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Centers</a:t>
            </a:r>
          </a:p>
        </p:txBody>
      </p:sp>
      <p:pic>
        <p:nvPicPr>
          <p:cNvPr id="6" name="Picture 5">
            <a:extLst>
              <a:ext uri="{FF2B5EF4-FFF2-40B4-BE49-F238E27FC236}">
                <a16:creationId xmlns:a16="http://schemas.microsoft.com/office/drawing/2014/main" id="{0AB1A916-8C79-DB4A-A5BF-16808ECCE10A}"/>
              </a:ext>
            </a:extLst>
          </p:cNvPr>
          <p:cNvPicPr>
            <a:picLocks noChangeAspect="1"/>
          </p:cNvPicPr>
          <p:nvPr/>
        </p:nvPicPr>
        <p:blipFill rotWithShape="1">
          <a:blip r:embed="rId2">
            <a:extLst>
              <a:ext uri="{28A0092B-C50C-407E-A947-70E740481C1C}">
                <a14:useLocalDpi xmlns:a14="http://schemas.microsoft.com/office/drawing/2010/main" val="0"/>
              </a:ext>
            </a:extLst>
          </a:blip>
          <a:srcRect l="1475" r="54252" b="39191"/>
          <a:stretch/>
        </p:blipFill>
        <p:spPr>
          <a:xfrm>
            <a:off x="163877" y="1947237"/>
            <a:ext cx="4911420" cy="2210139"/>
          </a:xfrm>
          <a:prstGeom prst="rect">
            <a:avLst/>
          </a:prstGeom>
        </p:spPr>
      </p:pic>
      <p:pic>
        <p:nvPicPr>
          <p:cNvPr id="4" name="Picture 3">
            <a:extLst>
              <a:ext uri="{FF2B5EF4-FFF2-40B4-BE49-F238E27FC236}">
                <a16:creationId xmlns:a16="http://schemas.microsoft.com/office/drawing/2014/main" id="{3FB10438-AAC2-5E45-87F0-B694704EE1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2500"/>
          <a:stretch/>
        </p:blipFill>
        <p:spPr>
          <a:xfrm>
            <a:off x="5075297" y="2337897"/>
            <a:ext cx="1142076" cy="1021638"/>
          </a:xfrm>
          <a:prstGeom prst="rect">
            <a:avLst/>
          </a:prstGeom>
        </p:spPr>
      </p:pic>
    </p:spTree>
    <p:extLst>
      <p:ext uri="{BB962C8B-B14F-4D97-AF65-F5344CB8AC3E}">
        <p14:creationId xmlns:p14="http://schemas.microsoft.com/office/powerpoint/2010/main" val="19769844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10769600" cy="677863"/>
          </a:xfrm>
        </p:spPr>
        <p:txBody>
          <a:bodyPr>
            <a:normAutofit fontScale="90000"/>
          </a:bodyPr>
          <a:lstStyle/>
          <a:p>
            <a:pPr algn="r"/>
            <a:r>
              <a:rPr lang="en-US" sz="4400" b="0" dirty="0">
                <a:solidFill>
                  <a:srgbClr val="3E506A"/>
                </a:solidFill>
                <a:latin typeface="Century Gothic" panose="020B0502020202020204" pitchFamily="34" charset="0"/>
              </a:rPr>
              <a:t>The Centers – Who</a:t>
            </a:r>
            <a:r>
              <a:rPr lang="en-US" sz="4400" b="0" dirty="0">
                <a:solidFill>
                  <a:srgbClr val="3E506A"/>
                </a:solidFill>
              </a:rPr>
              <a:t> </a:t>
            </a:r>
            <a:r>
              <a:rPr lang="en-US" sz="4400" b="0" dirty="0">
                <a:solidFill>
                  <a:srgbClr val="3E506A"/>
                </a:solidFill>
                <a:latin typeface="Century Gothic" panose="020B0502020202020204" pitchFamily="34" charset="0"/>
              </a:rPr>
              <a:t>We Are</a:t>
            </a:r>
          </a:p>
        </p:txBody>
      </p:sp>
      <p:sp>
        <p:nvSpPr>
          <p:cNvPr id="3" name="Text Placeholder 2"/>
          <p:cNvSpPr>
            <a:spLocks noGrp="1"/>
          </p:cNvSpPr>
          <p:nvPr>
            <p:ph type="body" idx="4294967295"/>
          </p:nvPr>
        </p:nvSpPr>
        <p:spPr>
          <a:xfrm>
            <a:off x="4201602" y="982663"/>
            <a:ext cx="7315200" cy="4025900"/>
          </a:xfrm>
        </p:spPr>
        <p:txBody>
          <a:bodyPr>
            <a:normAutofit fontScale="62500" lnSpcReduction="20000"/>
          </a:bodyPr>
          <a:lstStyle/>
          <a:p>
            <a:pPr marL="0" indent="0">
              <a:buNone/>
            </a:pPr>
            <a:r>
              <a:rPr lang="en-US" sz="2400" b="1" i="0" u="none" strike="noStrike" baseline="0" dirty="0">
                <a:solidFill>
                  <a:srgbClr val="3E506A"/>
                </a:solidFill>
                <a:latin typeface="Century Gothic" panose="020B0502020202020204" pitchFamily="34" charset="0"/>
              </a:rPr>
              <a:t>We do more than provide service. We change lives for the better. </a:t>
            </a:r>
            <a:endParaRPr lang="en-US" sz="2400" b="1" dirty="0">
              <a:solidFill>
                <a:srgbClr val="455467"/>
              </a:solidFill>
              <a:latin typeface="Century Gothic" panose="020B0502020202020204" pitchFamily="34" charset="0"/>
            </a:endParaRPr>
          </a:p>
          <a:p>
            <a:pPr marL="0" indent="0">
              <a:lnSpc>
                <a:spcPct val="120000"/>
              </a:lnSpc>
              <a:buNone/>
            </a:pPr>
            <a:r>
              <a:rPr lang="en-US" sz="2000" i="0" u="none" strike="noStrike" baseline="0" dirty="0">
                <a:solidFill>
                  <a:srgbClr val="455467"/>
                </a:solidFill>
                <a:latin typeface="Century Gothic" panose="020B0502020202020204" pitchFamily="34" charset="0"/>
              </a:rPr>
              <a:t>Our integrated model coordinates health and wellness services, including primary care, behavioral health care, addiction services, HIV treatment, in-house pharmacies, and dental, along with family support programs, including early childhood development, career training, and job placement. </a:t>
            </a:r>
          </a:p>
          <a:p>
            <a:endParaRPr lang="en-US" b="1" dirty="0">
              <a:solidFill>
                <a:srgbClr val="3E506A"/>
              </a:solidFill>
              <a:latin typeface="Century Gothic" panose="020B0502020202020204" pitchFamily="34" charset="0"/>
            </a:endParaRPr>
          </a:p>
          <a:p>
            <a:pPr marL="0" indent="0">
              <a:buNone/>
            </a:pPr>
            <a:r>
              <a:rPr lang="en-US" sz="2900" b="1" dirty="0">
                <a:solidFill>
                  <a:srgbClr val="3E506A"/>
                </a:solidFill>
                <a:latin typeface="Century Gothic" panose="020B0502020202020204" pitchFamily="34" charset="0"/>
              </a:rPr>
              <a:t>Our Services</a:t>
            </a:r>
          </a:p>
          <a:p>
            <a:pPr marL="457200" indent="-457200">
              <a:lnSpc>
                <a:spcPct val="150000"/>
              </a:lnSpc>
              <a:buFont typeface="+mj-lt"/>
              <a:buAutoNum type="arabicPeriod"/>
            </a:pPr>
            <a:r>
              <a:rPr lang="en-US" dirty="0">
                <a:solidFill>
                  <a:srgbClr val="3E506A"/>
                </a:solidFill>
                <a:latin typeface="Century Gothic" panose="020B0502020202020204" pitchFamily="34" charset="0"/>
              </a:rPr>
              <a:t>Integrated Heath &amp; Wellness</a:t>
            </a:r>
          </a:p>
          <a:p>
            <a:pPr marL="457200" indent="-457200">
              <a:lnSpc>
                <a:spcPct val="150000"/>
              </a:lnSpc>
              <a:buFont typeface="+mj-lt"/>
              <a:buAutoNum type="arabicPeriod"/>
            </a:pPr>
            <a:r>
              <a:rPr lang="en-US" dirty="0">
                <a:solidFill>
                  <a:srgbClr val="3E506A"/>
                </a:solidFill>
                <a:latin typeface="Century Gothic" panose="020B0502020202020204" pitchFamily="34" charset="0"/>
              </a:rPr>
              <a:t>Early Childhood Education &amp; Family Support</a:t>
            </a:r>
          </a:p>
          <a:p>
            <a:pPr marL="457200" indent="-457200">
              <a:lnSpc>
                <a:spcPct val="150000"/>
              </a:lnSpc>
              <a:buFont typeface="+mj-lt"/>
              <a:buAutoNum type="arabicPeriod"/>
            </a:pPr>
            <a:r>
              <a:rPr lang="en-US" dirty="0">
                <a:solidFill>
                  <a:srgbClr val="3E506A"/>
                </a:solidFill>
                <a:latin typeface="Century Gothic" panose="020B0502020202020204" pitchFamily="34" charset="0"/>
              </a:rPr>
              <a:t>El Barrio Workforce Development</a:t>
            </a:r>
          </a:p>
          <a:p>
            <a:pPr marL="457200" indent="-457200">
              <a:lnSpc>
                <a:spcPct val="150000"/>
              </a:lnSpc>
              <a:buFont typeface="+mj-lt"/>
              <a:buAutoNum type="arabicPeriod"/>
            </a:pPr>
            <a:r>
              <a:rPr lang="en-US" dirty="0">
                <a:solidFill>
                  <a:srgbClr val="3E506A"/>
                </a:solidFill>
                <a:latin typeface="Century Gothic" panose="020B0502020202020204" pitchFamily="34" charset="0"/>
              </a:rPr>
              <a:t>Residential Youth Programs (New in 2022)</a:t>
            </a:r>
          </a:p>
        </p:txBody>
      </p:sp>
      <p:pic>
        <p:nvPicPr>
          <p:cNvPr id="6" name="Picture 5">
            <a:extLst>
              <a:ext uri="{FF2B5EF4-FFF2-40B4-BE49-F238E27FC236}">
                <a16:creationId xmlns:a16="http://schemas.microsoft.com/office/drawing/2014/main" id="{9C21EBDC-616C-CF78-836A-C6EA287ADDB8}"/>
              </a:ext>
            </a:extLst>
          </p:cNvPr>
          <p:cNvPicPr>
            <a:picLocks noChangeAspect="1"/>
          </p:cNvPicPr>
          <p:nvPr/>
        </p:nvPicPr>
        <p:blipFill>
          <a:blip r:embed="rId2"/>
          <a:stretch>
            <a:fillRect/>
          </a:stretch>
        </p:blipFill>
        <p:spPr>
          <a:xfrm>
            <a:off x="957778" y="372754"/>
            <a:ext cx="2505615" cy="3897623"/>
          </a:xfrm>
          <a:prstGeom prst="rect">
            <a:avLst/>
          </a:prstGeom>
        </p:spPr>
      </p:pic>
      <p:sp>
        <p:nvSpPr>
          <p:cNvPr id="8" name="Slide Number Placeholder 5">
            <a:extLst>
              <a:ext uri="{FF2B5EF4-FFF2-40B4-BE49-F238E27FC236}">
                <a16:creationId xmlns:a16="http://schemas.microsoft.com/office/drawing/2014/main" id="{BB00940D-AE02-164E-AD65-4137D3A028AA}"/>
              </a:ext>
            </a:extLst>
          </p:cNvPr>
          <p:cNvSpPr>
            <a:spLocks noGrp="1"/>
          </p:cNvSpPr>
          <p:nvPr>
            <p:ph type="sldNum" sz="quarter" idx="4"/>
          </p:nvPr>
        </p:nvSpPr>
        <p:spPr>
          <a:xfrm>
            <a:off x="152400" y="6340475"/>
            <a:ext cx="2743200"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The Centers</a:t>
            </a:r>
          </a:p>
        </p:txBody>
      </p:sp>
      <p:pic>
        <p:nvPicPr>
          <p:cNvPr id="5" name="Picture 4">
            <a:extLst>
              <a:ext uri="{FF2B5EF4-FFF2-40B4-BE49-F238E27FC236}">
                <a16:creationId xmlns:a16="http://schemas.microsoft.com/office/drawing/2014/main" id="{F824FC1B-6A38-4E14-FC07-E5ADCB4B5CE5}"/>
              </a:ext>
            </a:extLst>
          </p:cNvPr>
          <p:cNvPicPr>
            <a:picLocks noChangeAspect="1"/>
          </p:cNvPicPr>
          <p:nvPr/>
        </p:nvPicPr>
        <p:blipFill>
          <a:blip r:embed="rId3"/>
          <a:stretch>
            <a:fillRect/>
          </a:stretch>
        </p:blipFill>
        <p:spPr>
          <a:xfrm>
            <a:off x="546475" y="4495800"/>
            <a:ext cx="3328219" cy="1372891"/>
          </a:xfrm>
          <a:prstGeom prst="rect">
            <a:avLst/>
          </a:prstGeom>
        </p:spPr>
      </p:pic>
    </p:spTree>
    <p:extLst>
      <p:ext uri="{BB962C8B-B14F-4D97-AF65-F5344CB8AC3E}">
        <p14:creationId xmlns:p14="http://schemas.microsoft.com/office/powerpoint/2010/main" val="3459418260"/>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3429" t="21259" r="1"/>
          <a:stretch/>
        </p:blipFill>
        <p:spPr>
          <a:xfrm>
            <a:off x="-88807" y="1699445"/>
            <a:ext cx="12359225" cy="4621880"/>
          </a:xfrm>
          <a:prstGeom prst="rect">
            <a:avLst/>
          </a:prstGeom>
        </p:spPr>
      </p:pic>
      <p:sp>
        <p:nvSpPr>
          <p:cNvPr id="2" name="Title 1">
            <a:extLst>
              <a:ext uri="{FF2B5EF4-FFF2-40B4-BE49-F238E27FC236}">
                <a16:creationId xmlns:a16="http://schemas.microsoft.com/office/drawing/2014/main" id="{C188FD77-1ACA-4EB8-9262-82933433A702}"/>
              </a:ext>
            </a:extLst>
          </p:cNvPr>
          <p:cNvSpPr>
            <a:spLocks noGrp="1"/>
          </p:cNvSpPr>
          <p:nvPr>
            <p:ph type="title"/>
          </p:nvPr>
        </p:nvSpPr>
        <p:spPr>
          <a:xfrm>
            <a:off x="373580" y="94111"/>
            <a:ext cx="10602685" cy="1140506"/>
          </a:xfrm>
        </p:spPr>
        <p:txBody>
          <a:bodyPr/>
          <a:lstStyle/>
          <a:p>
            <a:r>
              <a:rPr lang="en-US" dirty="0">
                <a:latin typeface="Arial"/>
                <a:cs typeface="Arial"/>
              </a:rPr>
              <a:t>Medical Services</a:t>
            </a:r>
            <a:endParaRPr lang="en-US" dirty="0"/>
          </a:p>
        </p:txBody>
      </p:sp>
      <p:sp>
        <p:nvSpPr>
          <p:cNvPr id="3" name="Content Placeholder 2">
            <a:extLst>
              <a:ext uri="{FF2B5EF4-FFF2-40B4-BE49-F238E27FC236}">
                <a16:creationId xmlns:a16="http://schemas.microsoft.com/office/drawing/2014/main" id="{D6886832-C12D-4090-B280-49653E612B57}"/>
              </a:ext>
            </a:extLst>
          </p:cNvPr>
          <p:cNvSpPr>
            <a:spLocks noGrp="1"/>
          </p:cNvSpPr>
          <p:nvPr>
            <p:ph idx="1"/>
          </p:nvPr>
        </p:nvSpPr>
        <p:spPr>
          <a:xfrm>
            <a:off x="396729" y="1924063"/>
            <a:ext cx="10602685" cy="4351338"/>
          </a:xfrm>
        </p:spPr>
        <p:txBody>
          <a:bodyPr vert="horz" lIns="91440" tIns="45720" rIns="91440" bIns="45720" rtlCol="0" anchor="t">
            <a:normAutofit fontScale="85000" lnSpcReduction="20000"/>
          </a:bodyPr>
          <a:lstStyle/>
          <a:p>
            <a:pPr>
              <a:lnSpc>
                <a:spcPct val="100000"/>
              </a:lnSpc>
              <a:spcBef>
                <a:spcPct val="20000"/>
              </a:spcBef>
              <a:spcAft>
                <a:spcPts val="600"/>
              </a:spcAft>
            </a:pPr>
            <a:r>
              <a:rPr lang="en-US" sz="2000" b="1" dirty="0">
                <a:solidFill>
                  <a:schemeClr val="accent4"/>
                </a:solidFill>
                <a:latin typeface="Arial"/>
                <a:cs typeface="Arial"/>
              </a:rPr>
              <a:t>Clinical Management of HIV</a:t>
            </a:r>
          </a:p>
          <a:p>
            <a:pPr>
              <a:lnSpc>
                <a:spcPct val="100000"/>
              </a:lnSpc>
              <a:spcBef>
                <a:spcPct val="20000"/>
              </a:spcBef>
              <a:spcAft>
                <a:spcPts val="600"/>
              </a:spcAft>
              <a:buFont typeface="Arial"/>
              <a:buChar char="•"/>
            </a:pPr>
            <a:r>
              <a:rPr lang="en-US" sz="2000" b="1" dirty="0">
                <a:solidFill>
                  <a:schemeClr val="accent4"/>
                </a:solidFill>
                <a:latin typeface="Arial"/>
                <a:cs typeface="Arial"/>
              </a:rPr>
              <a:t>HIV Rapid Start</a:t>
            </a:r>
          </a:p>
          <a:p>
            <a:pPr>
              <a:lnSpc>
                <a:spcPct val="100000"/>
              </a:lnSpc>
              <a:spcBef>
                <a:spcPct val="20000"/>
              </a:spcBef>
              <a:spcAft>
                <a:spcPts val="600"/>
              </a:spcAft>
              <a:buFont typeface="Arial"/>
              <a:buChar char="•"/>
            </a:pPr>
            <a:r>
              <a:rPr lang="en-US" sz="2000" b="1" dirty="0">
                <a:solidFill>
                  <a:schemeClr val="accent4"/>
                </a:solidFill>
                <a:latin typeface="Arial"/>
                <a:cs typeface="Arial"/>
              </a:rPr>
              <a:t>Gender-affirming care</a:t>
            </a:r>
          </a:p>
          <a:p>
            <a:pPr>
              <a:lnSpc>
                <a:spcPct val="100000"/>
              </a:lnSpc>
              <a:spcBef>
                <a:spcPct val="20000"/>
              </a:spcBef>
              <a:spcAft>
                <a:spcPts val="600"/>
              </a:spcAft>
              <a:buFont typeface="Arial"/>
              <a:buChar char="•"/>
            </a:pPr>
            <a:r>
              <a:rPr lang="en-US" sz="2000" b="1" dirty="0">
                <a:solidFill>
                  <a:schemeClr val="accent4"/>
                </a:solidFill>
                <a:latin typeface="Arial"/>
                <a:cs typeface="Arial"/>
              </a:rPr>
              <a:t>HCV Treatment</a:t>
            </a:r>
          </a:p>
          <a:p>
            <a:pPr>
              <a:lnSpc>
                <a:spcPct val="100000"/>
              </a:lnSpc>
              <a:spcBef>
                <a:spcPct val="20000"/>
              </a:spcBef>
              <a:spcAft>
                <a:spcPts val="600"/>
              </a:spcAft>
              <a:buFont typeface="Arial"/>
              <a:buChar char="•"/>
            </a:pPr>
            <a:r>
              <a:rPr lang="en-US" sz="2000" b="1" dirty="0">
                <a:solidFill>
                  <a:schemeClr val="accent4"/>
                </a:solidFill>
                <a:latin typeface="Arial"/>
                <a:cs typeface="Arial"/>
              </a:rPr>
              <a:t>MAT Treatment</a:t>
            </a:r>
          </a:p>
          <a:p>
            <a:pPr lvl="1"/>
            <a:r>
              <a:rPr lang="en-US" sz="1700" b="1" dirty="0">
                <a:solidFill>
                  <a:schemeClr val="accent4"/>
                </a:solidFill>
              </a:rPr>
              <a:t>Integrated Treatment approach for treatment of Opioid Use Disorder and Alcohol Use Disorder.</a:t>
            </a:r>
          </a:p>
          <a:p>
            <a:pPr lvl="1"/>
            <a:r>
              <a:rPr lang="en-US" sz="1700" b="1" dirty="0">
                <a:solidFill>
                  <a:schemeClr val="accent4"/>
                </a:solidFill>
              </a:rPr>
              <a:t>Treatment modalities include Buprenorphine and Naltrexone.</a:t>
            </a:r>
          </a:p>
          <a:p>
            <a:pPr lvl="1"/>
            <a:r>
              <a:rPr lang="en-US" sz="1700" b="1" dirty="0" err="1">
                <a:solidFill>
                  <a:schemeClr val="accent4"/>
                </a:solidFill>
              </a:rPr>
              <a:t>WinMAT</a:t>
            </a:r>
            <a:r>
              <a:rPr lang="en-US" sz="1700" b="1" dirty="0">
                <a:solidFill>
                  <a:schemeClr val="accent4"/>
                </a:solidFill>
              </a:rPr>
              <a:t>: Walkin Medication Assisted treatment services at The Centers- Gordon Square office, Monday through Friday</a:t>
            </a:r>
            <a:endParaRPr lang="en-US" sz="1700" b="1" dirty="0">
              <a:solidFill>
                <a:schemeClr val="accent4"/>
              </a:solidFill>
              <a:latin typeface="Arial"/>
              <a:cs typeface="Arial"/>
            </a:endParaRPr>
          </a:p>
          <a:p>
            <a:pPr lvl="1">
              <a:lnSpc>
                <a:spcPct val="100000"/>
              </a:lnSpc>
              <a:spcBef>
                <a:spcPct val="20000"/>
              </a:spcBef>
              <a:spcAft>
                <a:spcPts val="600"/>
              </a:spcAft>
              <a:buFont typeface="Arial"/>
              <a:buChar char="•"/>
            </a:pPr>
            <a:endParaRPr lang="en-US" sz="1600" b="1" dirty="0">
              <a:solidFill>
                <a:schemeClr val="accent4"/>
              </a:solidFill>
              <a:latin typeface="Arial"/>
              <a:cs typeface="Arial"/>
            </a:endParaRPr>
          </a:p>
          <a:p>
            <a:pPr>
              <a:lnSpc>
                <a:spcPct val="100000"/>
              </a:lnSpc>
              <a:spcBef>
                <a:spcPct val="20000"/>
              </a:spcBef>
              <a:spcAft>
                <a:spcPts val="600"/>
              </a:spcAft>
              <a:buFont typeface="Arial"/>
              <a:buChar char="•"/>
            </a:pPr>
            <a:r>
              <a:rPr lang="en-US" sz="2000" b="1" dirty="0">
                <a:solidFill>
                  <a:schemeClr val="accent4"/>
                </a:solidFill>
                <a:latin typeface="Arial"/>
                <a:cs typeface="Arial"/>
              </a:rPr>
              <a:t>Primary Care</a:t>
            </a:r>
          </a:p>
          <a:p>
            <a:pPr lvl="1">
              <a:lnSpc>
                <a:spcPct val="100000"/>
              </a:lnSpc>
              <a:spcBef>
                <a:spcPct val="20000"/>
              </a:spcBef>
              <a:spcAft>
                <a:spcPts val="600"/>
              </a:spcAft>
              <a:buFont typeface="Arial"/>
              <a:buChar char="•"/>
            </a:pPr>
            <a:r>
              <a:rPr lang="en-US" sz="1600" b="1" dirty="0">
                <a:solidFill>
                  <a:schemeClr val="accent4"/>
                </a:solidFill>
                <a:latin typeface="Arial"/>
                <a:cs typeface="Arial"/>
              </a:rPr>
              <a:t>Certified as a Patient Centered Medical Home (Care coordination, Patient navigation)  </a:t>
            </a:r>
          </a:p>
          <a:p>
            <a:pPr>
              <a:lnSpc>
                <a:spcPct val="100000"/>
              </a:lnSpc>
              <a:spcBef>
                <a:spcPct val="20000"/>
              </a:spcBef>
              <a:spcAft>
                <a:spcPts val="600"/>
              </a:spcAft>
              <a:buFont typeface="Arial"/>
              <a:buChar char="•"/>
            </a:pPr>
            <a:r>
              <a:rPr lang="en-US" sz="2000" b="1" dirty="0">
                <a:solidFill>
                  <a:schemeClr val="accent4"/>
                </a:solidFill>
                <a:latin typeface="Arial"/>
                <a:cs typeface="Arial"/>
              </a:rPr>
              <a:t>Immunizations</a:t>
            </a:r>
          </a:p>
          <a:p>
            <a:pPr>
              <a:lnSpc>
                <a:spcPct val="100000"/>
              </a:lnSpc>
              <a:spcBef>
                <a:spcPct val="20000"/>
              </a:spcBef>
              <a:spcAft>
                <a:spcPts val="600"/>
              </a:spcAft>
              <a:buFont typeface="Arial"/>
              <a:buChar char="•"/>
            </a:pPr>
            <a:r>
              <a:rPr lang="en-US" sz="2000" b="1" dirty="0">
                <a:solidFill>
                  <a:schemeClr val="accent4"/>
                </a:solidFill>
                <a:latin typeface="Arial"/>
                <a:cs typeface="Arial"/>
              </a:rPr>
              <a:t>On-site Pharmacy, including Clinical Pharmacy Services</a:t>
            </a:r>
          </a:p>
          <a:p>
            <a:pPr lvl="1">
              <a:lnSpc>
                <a:spcPct val="100000"/>
              </a:lnSpc>
              <a:spcBef>
                <a:spcPct val="20000"/>
              </a:spcBef>
              <a:spcAft>
                <a:spcPts val="600"/>
              </a:spcAft>
              <a:buFont typeface="Arial"/>
              <a:buChar char="•"/>
            </a:pPr>
            <a:r>
              <a:rPr lang="en-US" sz="1600" b="1" dirty="0">
                <a:solidFill>
                  <a:schemeClr val="accent4"/>
                </a:solidFill>
                <a:latin typeface="Arial"/>
                <a:cs typeface="Arial"/>
              </a:rPr>
              <a:t>Pill reminder packaging,  Adherence counseling, Smoking Cessation, Assistance with Prior Authorizations for ART</a:t>
            </a:r>
          </a:p>
          <a:p>
            <a:pPr>
              <a:lnSpc>
                <a:spcPct val="100000"/>
              </a:lnSpc>
              <a:spcBef>
                <a:spcPct val="20000"/>
              </a:spcBef>
              <a:spcAft>
                <a:spcPts val="600"/>
              </a:spcAft>
              <a:buFont typeface="Arial"/>
              <a:buChar char="•"/>
            </a:pPr>
            <a:endParaRPr lang="en-US" sz="2000" dirty="0">
              <a:latin typeface="Arial"/>
              <a:cs typeface="Arial"/>
            </a:endParaRPr>
          </a:p>
          <a:p>
            <a:pPr>
              <a:lnSpc>
                <a:spcPct val="100000"/>
              </a:lnSpc>
              <a:spcBef>
                <a:spcPct val="20000"/>
              </a:spcBef>
              <a:spcAft>
                <a:spcPts val="600"/>
              </a:spcAft>
              <a:buFont typeface="Arial"/>
              <a:buChar char="•"/>
            </a:pPr>
            <a:endParaRPr lang="en-US" sz="2000" dirty="0"/>
          </a:p>
          <a:p>
            <a:pPr>
              <a:lnSpc>
                <a:spcPct val="100000"/>
              </a:lnSpc>
              <a:spcBef>
                <a:spcPct val="20000"/>
              </a:spcBef>
              <a:spcAft>
                <a:spcPts val="600"/>
              </a:spcAft>
              <a:buFont typeface="Arial"/>
              <a:buChar char="•"/>
            </a:pPr>
            <a:endParaRPr lang="en-US" sz="2000" dirty="0"/>
          </a:p>
        </p:txBody>
      </p:sp>
      <p:cxnSp>
        <p:nvCxnSpPr>
          <p:cNvPr id="5" name="Straight Arrow Connector 4">
            <a:extLst>
              <a:ext uri="{FF2B5EF4-FFF2-40B4-BE49-F238E27FC236}">
                <a16:creationId xmlns:a16="http://schemas.microsoft.com/office/drawing/2014/main" id="{5E10F2A4-234C-4466-8E62-430342B0C905}"/>
              </a:ext>
            </a:extLst>
          </p:cNvPr>
          <p:cNvCxnSpPr/>
          <p:nvPr/>
        </p:nvCxnSpPr>
        <p:spPr>
          <a:xfrm flipV="1">
            <a:off x="748603" y="1345641"/>
            <a:ext cx="4512548" cy="0"/>
          </a:xfrm>
          <a:prstGeom prst="straightConnector1">
            <a:avLst/>
          </a:prstGeom>
          <a:ln>
            <a:solidFill>
              <a:schemeClr val="accent2"/>
            </a:solidFill>
          </a:ln>
        </p:spPr>
        <p:style>
          <a:lnRef idx="3">
            <a:schemeClr val="accent3"/>
          </a:lnRef>
          <a:fillRef idx="0">
            <a:schemeClr val="accent3"/>
          </a:fillRef>
          <a:effectRef idx="2">
            <a:schemeClr val="accent3"/>
          </a:effectRef>
          <a:fontRef idx="minor">
            <a:schemeClr val="tx1"/>
          </a:fontRef>
        </p:style>
      </p:cxnSp>
      <p:pic>
        <p:nvPicPr>
          <p:cNvPr id="8" name="Picture 7" descr="Shape&#10;&#10;Description automatically generated with medium confidence">
            <a:extLst>
              <a:ext uri="{FF2B5EF4-FFF2-40B4-BE49-F238E27FC236}">
                <a16:creationId xmlns:a16="http://schemas.microsoft.com/office/drawing/2014/main" id="{49A7FAA9-09A3-424C-9BB8-231DA364560A}"/>
              </a:ext>
            </a:extLst>
          </p:cNvPr>
          <p:cNvPicPr>
            <a:picLocks noChangeAspect="1"/>
          </p:cNvPicPr>
          <p:nvPr/>
        </p:nvPicPr>
        <p:blipFill rotWithShape="1">
          <a:blip r:embed="rId3" cstate="print">
            <a:alphaModFix amt="20000"/>
            <a:extLst>
              <a:ext uri="{28A0092B-C50C-407E-A947-70E740481C1C}">
                <a14:useLocalDpi xmlns:a14="http://schemas.microsoft.com/office/drawing/2010/main" val="0"/>
              </a:ext>
            </a:extLst>
          </a:blip>
          <a:srcRect l="12670" t="8262" r="10611" b="17347"/>
          <a:stretch/>
        </p:blipFill>
        <p:spPr>
          <a:xfrm>
            <a:off x="8366934" y="289972"/>
            <a:ext cx="1344564" cy="1409473"/>
          </a:xfrm>
          <a:prstGeom prst="rect">
            <a:avLst/>
          </a:prstGeom>
        </p:spPr>
      </p:pic>
      <p:pic>
        <p:nvPicPr>
          <p:cNvPr id="9" name="Picture 6">
            <a:extLst>
              <a:ext uri="{FF2B5EF4-FFF2-40B4-BE49-F238E27FC236}">
                <a16:creationId xmlns:a16="http://schemas.microsoft.com/office/drawing/2014/main" id="{07058240-2E5F-4024-959B-8BE2FA086015}"/>
              </a:ext>
            </a:extLst>
          </p:cNvPr>
          <p:cNvPicPr>
            <a:picLocks noChangeAspect="1"/>
          </p:cNvPicPr>
          <p:nvPr/>
        </p:nvPicPr>
        <p:blipFill>
          <a:blip r:embed="rId4">
            <a:alphaModFix amt="20000"/>
          </a:blip>
          <a:stretch>
            <a:fillRect/>
          </a:stretch>
        </p:blipFill>
        <p:spPr>
          <a:xfrm rot="720000" flipH="1">
            <a:off x="9611192" y="256431"/>
            <a:ext cx="1677260" cy="2221498"/>
          </a:xfrm>
          <a:prstGeom prst="rect">
            <a:avLst/>
          </a:prstGeom>
        </p:spPr>
      </p:pic>
    </p:spTree>
    <p:extLst>
      <p:ext uri="{BB962C8B-B14F-4D97-AF65-F5344CB8AC3E}">
        <p14:creationId xmlns:p14="http://schemas.microsoft.com/office/powerpoint/2010/main" val="189680410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artisticCrisscrossEtching/>
                    </a14:imgEffect>
                  </a14:imgLayer>
                </a14:imgProps>
              </a:ext>
            </a:extLst>
          </a:blip>
          <a:stretch>
            <a:fillRect/>
          </a:stretch>
        </p:blipFill>
        <p:spPr>
          <a:xfrm>
            <a:off x="1595437" y="428625"/>
            <a:ext cx="7219999" cy="4813333"/>
          </a:xfrm>
          <a:prstGeom prst="rect">
            <a:avLst/>
          </a:prstGeom>
        </p:spPr>
      </p:pic>
      <p:sp>
        <p:nvSpPr>
          <p:cNvPr id="4" name="Title 3"/>
          <p:cNvSpPr>
            <a:spLocks noGrp="1"/>
          </p:cNvSpPr>
          <p:nvPr>
            <p:ph type="title"/>
          </p:nvPr>
        </p:nvSpPr>
        <p:spPr>
          <a:xfrm>
            <a:off x="626799" y="701615"/>
            <a:ext cx="9794912" cy="654786"/>
          </a:xfrm>
        </p:spPr>
        <p:txBody>
          <a:bodyPr vert="horz" lIns="91440" tIns="45720" rIns="91440" bIns="45720" rtlCol="0" anchor="b">
            <a:noAutofit/>
          </a:bodyPr>
          <a:lstStyle/>
          <a:p>
            <a:r>
              <a:rPr lang="en-US" sz="4400" dirty="0">
                <a:solidFill>
                  <a:schemeClr val="tx1"/>
                </a:solidFill>
                <a:latin typeface="Arial"/>
              </a:rPr>
              <a:t>Case Management</a:t>
            </a:r>
          </a:p>
        </p:txBody>
      </p:sp>
      <p:sp>
        <p:nvSpPr>
          <p:cNvPr id="10" name="Text Placeholder 5">
            <a:extLst>
              <a:ext uri="{FF2B5EF4-FFF2-40B4-BE49-F238E27FC236}">
                <a16:creationId xmlns:a16="http://schemas.microsoft.com/office/drawing/2014/main" id="{6474C540-FFA7-4CB5-9A32-D73F1F88A11F}"/>
              </a:ext>
            </a:extLst>
          </p:cNvPr>
          <p:cNvSpPr txBox="1">
            <a:spLocks/>
          </p:cNvSpPr>
          <p:nvPr/>
        </p:nvSpPr>
        <p:spPr>
          <a:xfrm>
            <a:off x="726832" y="1646969"/>
            <a:ext cx="9433168" cy="395712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ct val="20000"/>
              </a:spcBef>
              <a:spcAft>
                <a:spcPts val="600"/>
              </a:spcAft>
              <a:buClrTx/>
              <a:buSzTx/>
              <a:buFont typeface="Arial" panose="020B0604020202020204" pitchFamily="34" charset="0"/>
              <a:buNone/>
              <a:tabLst/>
              <a:defRPr/>
            </a:pPr>
            <a:endParaRPr kumimoji="0" lang="en-US" sz="1800" b="1" i="0" u="none" strike="noStrike" kern="1200" cap="none" spc="0" normalizeH="0" baseline="0" noProof="0" dirty="0">
              <a:ln>
                <a:noFill/>
              </a:ln>
              <a:solidFill>
                <a:srgbClr val="70AD47"/>
              </a:solidFill>
              <a:effectLst/>
              <a:uLnTx/>
              <a:uFillTx/>
              <a:latin typeface="Arial"/>
              <a:ea typeface="+mn-ea"/>
              <a:cs typeface="Arial"/>
            </a:endParaRP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Medical Case Management</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Early Intervention Services (Intensive Case management services)</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Adherence Counseling Services</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Transportation</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Patient education and support groups</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92D050"/>
                </a:solidFill>
                <a:effectLst/>
                <a:uLnTx/>
                <a:uFillTx/>
                <a:latin typeface="Arial"/>
                <a:ea typeface="+mn-ea"/>
                <a:cs typeface="Arial"/>
              </a:rPr>
              <a:t>Emergency Financial Assistance (Medications, Rental and Utility Assistance, Food Cards).</a:t>
            </a:r>
          </a:p>
          <a:p>
            <a:pPr marL="0" marR="0" lvl="0" indent="0" algn="l" defTabSz="914400" rtl="0" eaLnBrk="1" fontAlgn="auto" latinLnBrk="0" hangingPunct="1">
              <a:lnSpc>
                <a:spcPct val="100000"/>
              </a:lnSpc>
              <a:spcBef>
                <a:spcPct val="20000"/>
              </a:spcBef>
              <a:spcAft>
                <a:spcPts val="600"/>
              </a:spcAft>
              <a:buClrTx/>
              <a:buSzTx/>
              <a:buFont typeface="Arial"/>
              <a:buChar char="•"/>
              <a:tabLst/>
              <a:defRPr/>
            </a:pPr>
            <a:endParaRPr kumimoji="0" lang="en-US" sz="2000" b="1" i="0" u="none" strike="noStrike" kern="1200" cap="none" spc="0" normalizeH="0" baseline="0" noProof="0" dirty="0">
              <a:ln>
                <a:noFill/>
              </a:ln>
              <a:solidFill>
                <a:srgbClr val="70AD47"/>
              </a:solidFill>
              <a:effectLst/>
              <a:uLnTx/>
              <a:uFillTx/>
              <a:latin typeface="Arial"/>
              <a:ea typeface="+mn-ea"/>
              <a:cs typeface="Arial"/>
            </a:endParaRPr>
          </a:p>
        </p:txBody>
      </p:sp>
      <p:cxnSp>
        <p:nvCxnSpPr>
          <p:cNvPr id="6" name="Straight Arrow Connector 5">
            <a:extLst>
              <a:ext uri="{FF2B5EF4-FFF2-40B4-BE49-F238E27FC236}">
                <a16:creationId xmlns:a16="http://schemas.microsoft.com/office/drawing/2014/main" id="{C80819AF-48CA-40D5-960E-7126815862EC}"/>
              </a:ext>
            </a:extLst>
          </p:cNvPr>
          <p:cNvCxnSpPr>
            <a:cxnSpLocks/>
          </p:cNvCxnSpPr>
          <p:nvPr/>
        </p:nvCxnSpPr>
        <p:spPr>
          <a:xfrm>
            <a:off x="726832" y="1389185"/>
            <a:ext cx="10207868" cy="0"/>
          </a:xfrm>
          <a:prstGeom prst="straightConnector1">
            <a:avLst/>
          </a:prstGeom>
          <a:ln>
            <a:solidFill>
              <a:schemeClr val="accent2"/>
            </a:solidFill>
          </a:ln>
        </p:spPr>
        <p:style>
          <a:lnRef idx="3">
            <a:schemeClr val="accent3"/>
          </a:lnRef>
          <a:fillRef idx="0">
            <a:schemeClr val="accent3"/>
          </a:fillRef>
          <a:effectRef idx="2">
            <a:schemeClr val="accent3"/>
          </a:effectRef>
          <a:fontRef idx="minor">
            <a:schemeClr val="tx1"/>
          </a:fontRef>
        </p:style>
      </p:cxnSp>
      <p:pic>
        <p:nvPicPr>
          <p:cNvPr id="11" name="Picture 6">
            <a:extLst>
              <a:ext uri="{FF2B5EF4-FFF2-40B4-BE49-F238E27FC236}">
                <a16:creationId xmlns:a16="http://schemas.microsoft.com/office/drawing/2014/main" id="{07058240-2E5F-4024-959B-8BE2FA086015}"/>
              </a:ext>
            </a:extLst>
          </p:cNvPr>
          <p:cNvPicPr>
            <a:picLocks noChangeAspect="1"/>
          </p:cNvPicPr>
          <p:nvPr/>
        </p:nvPicPr>
        <p:blipFill>
          <a:blip r:embed="rId4">
            <a:alphaModFix amt="20000"/>
          </a:blip>
          <a:stretch>
            <a:fillRect/>
          </a:stretch>
        </p:blipFill>
        <p:spPr>
          <a:xfrm rot="720000" flipH="1">
            <a:off x="10096069" y="522737"/>
            <a:ext cx="1677260" cy="2221498"/>
          </a:xfrm>
          <a:prstGeom prst="rect">
            <a:avLst/>
          </a:prstGeom>
        </p:spPr>
      </p:pic>
      <p:pic>
        <p:nvPicPr>
          <p:cNvPr id="12" name="Picture 11" descr="Shape&#10;&#10;Description automatically generated with medium confidence">
            <a:extLst>
              <a:ext uri="{FF2B5EF4-FFF2-40B4-BE49-F238E27FC236}">
                <a16:creationId xmlns:a16="http://schemas.microsoft.com/office/drawing/2014/main" id="{49A7FAA9-09A3-424C-9BB8-231DA364560A}"/>
              </a:ext>
            </a:extLst>
          </p:cNvPr>
          <p:cNvPicPr>
            <a:picLocks noChangeAspect="1"/>
          </p:cNvPicPr>
          <p:nvPr/>
        </p:nvPicPr>
        <p:blipFill rotWithShape="1">
          <a:blip r:embed="rId5" cstate="print">
            <a:alphaModFix amt="20000"/>
            <a:extLst>
              <a:ext uri="{28A0092B-C50C-407E-A947-70E740481C1C}">
                <a14:useLocalDpi xmlns:a14="http://schemas.microsoft.com/office/drawing/2010/main" val="0"/>
              </a:ext>
            </a:extLst>
          </a:blip>
          <a:srcRect l="12670" t="8262" r="10611" b="17347"/>
          <a:stretch/>
        </p:blipFill>
        <p:spPr>
          <a:xfrm>
            <a:off x="9122395" y="411048"/>
            <a:ext cx="1344564" cy="1409473"/>
          </a:xfrm>
          <a:prstGeom prst="rect">
            <a:avLst/>
          </a:prstGeom>
        </p:spPr>
      </p:pic>
    </p:spTree>
    <p:extLst>
      <p:ext uri="{BB962C8B-B14F-4D97-AF65-F5344CB8AC3E}">
        <p14:creationId xmlns:p14="http://schemas.microsoft.com/office/powerpoint/2010/main" val="51173918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2">
            <a:extLst>
              <a:ext uri="{BEBA8EAE-BF5A-486C-A8C5-ECC9F3942E4B}">
                <a14:imgProps xmlns:a14="http://schemas.microsoft.com/office/drawing/2010/main">
                  <a14:imgLayer r:embed="rId3">
                    <a14:imgEffect>
                      <a14:artisticPencilGrayscale pencilSize="24"/>
                    </a14:imgEffect>
                  </a14:imgLayer>
                </a14:imgProps>
              </a:ext>
              <a:ext uri="{28A0092B-C50C-407E-A947-70E740481C1C}">
                <a14:useLocalDpi xmlns:a14="http://schemas.microsoft.com/office/drawing/2010/main" val="0"/>
              </a:ext>
            </a:extLst>
          </a:blip>
          <a:srcRect/>
          <a:stretch>
            <a:fillRect/>
          </a:stretch>
        </p:blipFill>
        <p:spPr bwMode="auto">
          <a:xfrm>
            <a:off x="4534678" y="1451414"/>
            <a:ext cx="7218848" cy="3771849"/>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624642" y="83976"/>
            <a:ext cx="10982640" cy="884745"/>
          </a:xfrm>
        </p:spPr>
        <p:txBody>
          <a:bodyPr vert="horz" lIns="91440" tIns="45720" rIns="91440" bIns="45720" rtlCol="0" anchor="b">
            <a:noAutofit/>
          </a:bodyPr>
          <a:lstStyle/>
          <a:p>
            <a:r>
              <a:rPr lang="en-US" sz="4400" dirty="0">
                <a:latin typeface="Arial"/>
              </a:rPr>
              <a:t>Dental and  Behavioral Health Services</a:t>
            </a:r>
          </a:p>
        </p:txBody>
      </p:sp>
      <p:sp>
        <p:nvSpPr>
          <p:cNvPr id="10" name="Text Placeholder 5">
            <a:extLst>
              <a:ext uri="{FF2B5EF4-FFF2-40B4-BE49-F238E27FC236}">
                <a16:creationId xmlns:a16="http://schemas.microsoft.com/office/drawing/2014/main" id="{6474C540-FFA7-4CB5-9A32-D73F1F88A11F}"/>
              </a:ext>
            </a:extLst>
          </p:cNvPr>
          <p:cNvSpPr txBox="1">
            <a:spLocks/>
          </p:cNvSpPr>
          <p:nvPr/>
        </p:nvSpPr>
        <p:spPr>
          <a:xfrm>
            <a:off x="1003301" y="1902007"/>
            <a:ext cx="8559800" cy="3298763"/>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127000" marR="0" lvl="0" indent="0" algn="l" defTabSz="914400" rtl="0" eaLnBrk="1" fontAlgn="auto" latinLnBrk="0" hangingPunct="1">
              <a:lnSpc>
                <a:spcPct val="100000"/>
              </a:lnSpc>
              <a:spcBef>
                <a:spcPts val="0"/>
              </a:spcBef>
              <a:spcAft>
                <a:spcPts val="0"/>
              </a:spcAft>
              <a:buClrTx/>
              <a:buSzPts val="16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Nova" panose="020B0504020202020204" pitchFamily="34" charset="0"/>
              <a:ea typeface="Assistant"/>
              <a:cs typeface="Assistant"/>
              <a:sym typeface="Assistant"/>
            </a:endParaRPr>
          </a:p>
        </p:txBody>
      </p:sp>
      <p:cxnSp>
        <p:nvCxnSpPr>
          <p:cNvPr id="6" name="Straight Arrow Connector 5">
            <a:extLst>
              <a:ext uri="{FF2B5EF4-FFF2-40B4-BE49-F238E27FC236}">
                <a16:creationId xmlns:a16="http://schemas.microsoft.com/office/drawing/2014/main" id="{B5B87F01-7F49-4417-8F16-E4017B650366}"/>
              </a:ext>
            </a:extLst>
          </p:cNvPr>
          <p:cNvCxnSpPr>
            <a:cxnSpLocks/>
          </p:cNvCxnSpPr>
          <p:nvPr/>
        </p:nvCxnSpPr>
        <p:spPr>
          <a:xfrm>
            <a:off x="726832" y="1389185"/>
            <a:ext cx="10207868" cy="0"/>
          </a:xfrm>
          <a:prstGeom prst="straightConnector1">
            <a:avLst/>
          </a:prstGeom>
          <a:ln>
            <a:solidFill>
              <a:schemeClr val="accent2"/>
            </a:solidFill>
          </a:ln>
        </p:spPr>
        <p:style>
          <a:lnRef idx="3">
            <a:schemeClr val="accent3"/>
          </a:lnRef>
          <a:fillRef idx="0">
            <a:schemeClr val="accent3"/>
          </a:fillRef>
          <a:effectRef idx="2">
            <a:schemeClr val="accent3"/>
          </a:effectRef>
          <a:fontRef idx="minor">
            <a:schemeClr val="tx1"/>
          </a:fontRef>
        </p:style>
      </p:cxnSp>
      <p:pic>
        <p:nvPicPr>
          <p:cNvPr id="11" name="Picture 6">
            <a:extLst>
              <a:ext uri="{FF2B5EF4-FFF2-40B4-BE49-F238E27FC236}">
                <a16:creationId xmlns:a16="http://schemas.microsoft.com/office/drawing/2014/main" id="{801DDAAF-23C6-4AB6-BA43-18AFA904FC07}"/>
              </a:ext>
            </a:extLst>
          </p:cNvPr>
          <p:cNvPicPr>
            <a:picLocks noChangeAspect="1"/>
          </p:cNvPicPr>
          <p:nvPr/>
        </p:nvPicPr>
        <p:blipFill>
          <a:blip r:embed="rId4">
            <a:alphaModFix amt="20000"/>
          </a:blip>
          <a:stretch>
            <a:fillRect/>
          </a:stretch>
        </p:blipFill>
        <p:spPr>
          <a:xfrm rot="720000" flipH="1">
            <a:off x="10096069" y="476657"/>
            <a:ext cx="1677260" cy="2221498"/>
          </a:xfrm>
          <a:prstGeom prst="rect">
            <a:avLst/>
          </a:prstGeom>
        </p:spPr>
      </p:pic>
      <p:pic>
        <p:nvPicPr>
          <p:cNvPr id="12" name="Picture 11" descr="Shape&#10;&#10;Description automatically generated with medium confidence">
            <a:extLst>
              <a:ext uri="{FF2B5EF4-FFF2-40B4-BE49-F238E27FC236}">
                <a16:creationId xmlns:a16="http://schemas.microsoft.com/office/drawing/2014/main" id="{1BB4CAAF-B71A-4D54-AA97-7BD6E9513598}"/>
              </a:ext>
            </a:extLst>
          </p:cNvPr>
          <p:cNvPicPr>
            <a:picLocks noChangeAspect="1"/>
          </p:cNvPicPr>
          <p:nvPr/>
        </p:nvPicPr>
        <p:blipFill rotWithShape="1">
          <a:blip r:embed="rId5" cstate="print">
            <a:alphaModFix amt="20000"/>
            <a:extLst>
              <a:ext uri="{28A0092B-C50C-407E-A947-70E740481C1C}">
                <a14:useLocalDpi xmlns:a14="http://schemas.microsoft.com/office/drawing/2010/main" val="0"/>
              </a:ext>
            </a:extLst>
          </a:blip>
          <a:srcRect l="12670" t="8262" r="10611" b="17347"/>
          <a:stretch/>
        </p:blipFill>
        <p:spPr>
          <a:xfrm>
            <a:off x="9122395" y="411048"/>
            <a:ext cx="1344564" cy="1409473"/>
          </a:xfrm>
          <a:prstGeom prst="rect">
            <a:avLst/>
          </a:prstGeom>
        </p:spPr>
      </p:pic>
      <p:sp>
        <p:nvSpPr>
          <p:cNvPr id="2" name="Rectangle 1"/>
          <p:cNvSpPr/>
          <p:nvPr/>
        </p:nvSpPr>
        <p:spPr>
          <a:xfrm>
            <a:off x="261598" y="1115784"/>
            <a:ext cx="5316033" cy="5890843"/>
          </a:xfrm>
          <a:prstGeom prst="rect">
            <a:avLst/>
          </a:prstGeom>
        </p:spPr>
        <p:txBody>
          <a:bodyPr wrap="square">
            <a:spAutoFit/>
          </a:bodyPr>
          <a:lstStyle/>
          <a:p>
            <a:pPr marL="0" marR="0" lvl="0" indent="0" algn="l" defTabSz="914400" rtl="0" eaLnBrk="1" fontAlgn="auto" latinLnBrk="0" hangingPunct="1">
              <a:lnSpc>
                <a:spcPct val="100000"/>
              </a:lnSpc>
              <a:spcBef>
                <a:spcPct val="20000"/>
              </a:spcBef>
              <a:spcAft>
                <a:spcPts val="60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a:ea typeface="+mn-ea"/>
                <a:cs typeface="Arial"/>
              </a:rPr>
              <a:t>Dental Services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FB8605"/>
                </a:solidFill>
                <a:effectLst/>
                <a:uLnTx/>
                <a:uFillTx/>
                <a:latin typeface="Arial"/>
                <a:ea typeface="+mn-ea"/>
                <a:cs typeface="Arial"/>
              </a:rPr>
              <a:t>Routine dental care including cleanings, cavities, root canals, and extractions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ct val="20000"/>
              </a:spcBef>
              <a:spcAft>
                <a:spcPts val="60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a:ea typeface="+mn-ea"/>
                <a:cs typeface="Arial"/>
              </a:rPr>
              <a:t>Behavioral Health Services</a:t>
            </a:r>
            <a:endParaRPr kumimoji="0" lang="en-US" sz="2400" b="0" i="0" u="none" strike="noStrike" kern="1200" cap="none" spc="0" normalizeH="0" baseline="0" noProof="0" dirty="0">
              <a:ln>
                <a:noFill/>
              </a:ln>
              <a:solidFill>
                <a:prstClr val="black"/>
              </a:solidFill>
              <a:effectLst/>
              <a:uLnTx/>
              <a:uFillTx/>
              <a:latin typeface="Arial"/>
              <a:ea typeface="+mn-ea"/>
              <a:cs typeface="Arial"/>
            </a:endParaRP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FB8605"/>
                </a:solidFill>
                <a:effectLst/>
                <a:uLnTx/>
                <a:uFillTx/>
                <a:latin typeface="Arial"/>
                <a:ea typeface="+mn-ea"/>
                <a:cs typeface="Arial"/>
              </a:rPr>
              <a:t>Counseling</a:t>
            </a: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FB8605"/>
                </a:solidFill>
                <a:effectLst/>
                <a:uLnTx/>
                <a:uFillTx/>
                <a:latin typeface="Arial"/>
                <a:ea typeface="+mn-ea"/>
                <a:cs typeface="Arial"/>
              </a:rPr>
              <a:t>Psychiatry</a:t>
            </a: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FB8605"/>
                </a:solidFill>
                <a:effectLst/>
                <a:uLnTx/>
                <a:uFillTx/>
                <a:latin typeface="Arial"/>
                <a:ea typeface="+mn-ea"/>
                <a:cs typeface="Arial"/>
              </a:rPr>
              <a:t>Outpatient treatment for Alcohol and Substance abuse Individual and Group Counseling</a:t>
            </a: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r>
              <a:rPr kumimoji="0" lang="en-US" sz="2000" b="1" i="0" u="none" strike="noStrike" kern="1200" cap="none" spc="0" normalizeH="0" baseline="0" noProof="0" dirty="0">
                <a:ln>
                  <a:noFill/>
                </a:ln>
                <a:solidFill>
                  <a:srgbClr val="FB8605"/>
                </a:solidFill>
                <a:effectLst/>
                <a:uLnTx/>
                <a:uFillTx/>
                <a:latin typeface="Arial"/>
                <a:ea typeface="+mn-ea"/>
                <a:cs typeface="Arial"/>
              </a:rPr>
              <a:t>Walk-in Urgent Care Behavioral Health Centers</a:t>
            </a:r>
          </a:p>
          <a:p>
            <a:pPr marL="457200" marR="0" lvl="1" indent="0" algn="l" defTabSz="914400" rtl="0" eaLnBrk="1" fontAlgn="auto" latinLnBrk="0" hangingPunct="1">
              <a:lnSpc>
                <a:spcPct val="100000"/>
              </a:lnSpc>
              <a:spcBef>
                <a:spcPct val="20000"/>
              </a:spcBef>
              <a:spcAft>
                <a:spcPts val="60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Arial"/>
            </a:endParaRPr>
          </a:p>
          <a:p>
            <a:pPr marL="457200" marR="0" lvl="1" indent="0" algn="l" defTabSz="914400" rtl="0" eaLnBrk="1" fontAlgn="auto" latinLnBrk="0" hangingPunct="1">
              <a:lnSpc>
                <a:spcPct val="100000"/>
              </a:lnSpc>
              <a:spcBef>
                <a:spcPct val="20000"/>
              </a:spcBef>
              <a:spcAft>
                <a:spcPts val="600"/>
              </a:spcAft>
              <a:buClrTx/>
              <a:buSzTx/>
              <a:buFont typeface="Arial"/>
              <a:buChar char="•"/>
              <a:tabLst/>
              <a:defRPr/>
            </a:pPr>
            <a:endParaRPr kumimoji="0" lang="en-US" sz="2000" b="0"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48944999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135734"/>
            <a:ext cx="9470539" cy="802433"/>
          </a:xfrm>
        </p:spPr>
        <p:txBody>
          <a:bodyPr>
            <a:normAutofit fontScale="90000"/>
          </a:bodyPr>
          <a:lstStyle/>
          <a:p>
            <a:r>
              <a:rPr lang="en-US" b="1" dirty="0"/>
              <a:t>Overdose and Infectious Disease Prevention (OIDP) Services</a:t>
            </a:r>
          </a:p>
        </p:txBody>
      </p:sp>
      <p:sp>
        <p:nvSpPr>
          <p:cNvPr id="4" name="Text Placeholder 3"/>
          <p:cNvSpPr>
            <a:spLocks noGrp="1"/>
          </p:cNvSpPr>
          <p:nvPr>
            <p:ph type="body" sz="half" idx="2"/>
          </p:nvPr>
        </p:nvSpPr>
        <p:spPr>
          <a:xfrm>
            <a:off x="836612" y="1146654"/>
            <a:ext cx="3932237" cy="4885298"/>
          </a:xfrm>
        </p:spPr>
        <p:txBody>
          <a:bodyPr>
            <a:noAutofit/>
          </a:bodyPr>
          <a:lstStyle/>
          <a:p>
            <a:r>
              <a:rPr lang="en-US" b="1" dirty="0"/>
              <a:t>Services include:</a:t>
            </a:r>
          </a:p>
          <a:p>
            <a:pPr marL="800100" lvl="1" indent="-342900">
              <a:buFont typeface="Arial" panose="020B0604020202020204" pitchFamily="34" charset="0"/>
              <a:buChar char="•"/>
            </a:pPr>
            <a:r>
              <a:rPr lang="en-US" dirty="0"/>
              <a:t>Needs based needle exchange</a:t>
            </a:r>
          </a:p>
          <a:p>
            <a:pPr marL="800100" lvl="1" indent="-342900">
              <a:buFont typeface="Arial" panose="020B0604020202020204" pitchFamily="34" charset="0"/>
              <a:buChar char="•"/>
            </a:pPr>
            <a:r>
              <a:rPr lang="en-US" dirty="0"/>
              <a:t>HIV Testing</a:t>
            </a:r>
          </a:p>
          <a:p>
            <a:pPr marL="800100" lvl="1" indent="-342900">
              <a:buFont typeface="Arial" panose="020B0604020202020204" pitchFamily="34" charset="0"/>
              <a:buChar char="•"/>
            </a:pPr>
            <a:r>
              <a:rPr lang="en-US" dirty="0"/>
              <a:t>Hepatitis C Testing</a:t>
            </a:r>
          </a:p>
          <a:p>
            <a:pPr marL="800100" lvl="1" indent="-342900">
              <a:buFont typeface="Arial" panose="020B0604020202020204" pitchFamily="34" charset="0"/>
              <a:buChar char="•"/>
            </a:pPr>
            <a:r>
              <a:rPr lang="en-US" dirty="0"/>
              <a:t>Safe syringe kits</a:t>
            </a:r>
          </a:p>
          <a:p>
            <a:pPr marL="800100" lvl="1" indent="-342900">
              <a:buFont typeface="Arial" panose="020B0604020202020204" pitchFamily="34" charset="0"/>
              <a:buChar char="•"/>
            </a:pPr>
            <a:r>
              <a:rPr lang="en-US" dirty="0"/>
              <a:t>Safe smoking kits</a:t>
            </a:r>
          </a:p>
          <a:p>
            <a:pPr marL="800100" lvl="1" indent="-342900">
              <a:buFont typeface="Arial" panose="020B0604020202020204" pitchFamily="34" charset="0"/>
              <a:buChar char="•"/>
            </a:pPr>
            <a:r>
              <a:rPr lang="en-US" dirty="0"/>
              <a:t>Safe sex kits</a:t>
            </a:r>
          </a:p>
          <a:p>
            <a:pPr marL="800100" lvl="1" indent="-342900">
              <a:buFont typeface="Arial" panose="020B0604020202020204" pitchFamily="34" charset="0"/>
              <a:buChar char="•"/>
            </a:pPr>
            <a:r>
              <a:rPr lang="en-US" dirty="0"/>
              <a:t>Fentanyl Test strips</a:t>
            </a:r>
          </a:p>
          <a:p>
            <a:pPr marL="800100" lvl="1" indent="-342900">
              <a:buFont typeface="Arial" panose="020B0604020202020204" pitchFamily="34" charset="0"/>
              <a:buChar char="•"/>
            </a:pPr>
            <a:r>
              <a:rPr lang="en-US" dirty="0"/>
              <a:t>Drug Test strips (Xylazine, </a:t>
            </a:r>
            <a:r>
              <a:rPr lang="en-US" dirty="0" err="1"/>
              <a:t>Nitazine</a:t>
            </a:r>
            <a:r>
              <a:rPr lang="en-US" dirty="0"/>
              <a:t>,</a:t>
            </a:r>
            <a:r>
              <a:rPr lang="en-US" b="1" dirty="0"/>
              <a:t> </a:t>
            </a:r>
            <a:r>
              <a:rPr lang="en-US" dirty="0"/>
              <a:t>Medetomidine, Methamphetamine)</a:t>
            </a:r>
          </a:p>
          <a:p>
            <a:pPr marL="800100" lvl="1" indent="-342900">
              <a:buFont typeface="Arial" panose="020B0604020202020204" pitchFamily="34" charset="0"/>
              <a:buChar char="•"/>
            </a:pPr>
            <a:r>
              <a:rPr lang="en-US" dirty="0" err="1"/>
              <a:t>Narcan</a:t>
            </a:r>
            <a:r>
              <a:rPr lang="en-US" dirty="0"/>
              <a:t> kits</a:t>
            </a:r>
          </a:p>
          <a:p>
            <a:pPr marL="800100" lvl="1" indent="-342900">
              <a:buFont typeface="Arial" panose="020B0604020202020204" pitchFamily="34" charset="0"/>
              <a:buChar char="•"/>
            </a:pPr>
            <a:r>
              <a:rPr lang="en-US" dirty="0"/>
              <a:t>Outreach Nursing</a:t>
            </a:r>
          </a:p>
          <a:p>
            <a:pPr marL="800100" lvl="1" indent="-342900">
              <a:buFont typeface="Arial" panose="020B0604020202020204" pitchFamily="34" charset="0"/>
              <a:buChar char="•"/>
            </a:pPr>
            <a:r>
              <a:rPr lang="en-US" dirty="0"/>
              <a:t>Harm Reduction Vending machines</a:t>
            </a:r>
          </a:p>
          <a:p>
            <a:pPr marL="800100" lvl="1" indent="-342900">
              <a:buFont typeface="Arial" panose="020B0604020202020204" pitchFamily="34" charset="0"/>
              <a:buChar char="•"/>
            </a:pPr>
            <a:r>
              <a:rPr lang="en-US" dirty="0"/>
              <a:t>Home STI kits</a:t>
            </a:r>
          </a:p>
          <a:p>
            <a:pPr marL="800100" lvl="1" indent="-342900">
              <a:buFont typeface="Arial" panose="020B0604020202020204" pitchFamily="34" charset="0"/>
              <a:buChar char="•"/>
            </a:pPr>
            <a:r>
              <a:rPr lang="en-US" dirty="0"/>
              <a:t>Home HIV test kits</a:t>
            </a:r>
          </a:p>
          <a:p>
            <a:pPr marL="800100" lvl="1" indent="-342900">
              <a:buFont typeface="Arial" panose="020B0604020202020204" pitchFamily="34" charset="0"/>
              <a:buChar char="•"/>
            </a:pPr>
            <a:r>
              <a:rPr lang="en-US" dirty="0"/>
              <a:t>Peer Support</a:t>
            </a:r>
          </a:p>
        </p:txBody>
      </p:sp>
      <p:pic>
        <p:nvPicPr>
          <p:cNvPr id="3074" name="Picture 2" descr="See the source image"/>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rcRect/>
          <a:stretch>
            <a:fillRect/>
          </a:stretch>
        </p:blipFill>
        <p:spPr bwMode="auto">
          <a:xfrm>
            <a:off x="5183188" y="1465287"/>
            <a:ext cx="6172200" cy="3917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hape&#10;&#10;Description automatically generated with medium confidence">
            <a:extLst>
              <a:ext uri="{FF2B5EF4-FFF2-40B4-BE49-F238E27FC236}">
                <a16:creationId xmlns:a16="http://schemas.microsoft.com/office/drawing/2014/main" id="{355A2F64-2B38-4873-A1F8-FAB6B2A76C2A}"/>
              </a:ext>
            </a:extLst>
          </p:cNvPr>
          <p:cNvPicPr>
            <a:picLocks noChangeAspect="1"/>
          </p:cNvPicPr>
          <p:nvPr/>
        </p:nvPicPr>
        <p:blipFill rotWithShape="1">
          <a:blip r:embed="rId4" cstate="print">
            <a:alphaModFix amt="20000"/>
            <a:extLst>
              <a:ext uri="{28A0092B-C50C-407E-A947-70E740481C1C}">
                <a14:useLocalDpi xmlns:a14="http://schemas.microsoft.com/office/drawing/2010/main" val="0"/>
              </a:ext>
            </a:extLst>
          </a:blip>
          <a:srcRect l="12670" t="8262" r="10611" b="17347"/>
          <a:stretch/>
        </p:blipFill>
        <p:spPr>
          <a:xfrm>
            <a:off x="9122395" y="411048"/>
            <a:ext cx="1344564" cy="1409473"/>
          </a:xfrm>
          <a:prstGeom prst="rect">
            <a:avLst/>
          </a:prstGeom>
        </p:spPr>
      </p:pic>
      <p:pic>
        <p:nvPicPr>
          <p:cNvPr id="9" name="Picture 6">
            <a:extLst>
              <a:ext uri="{FF2B5EF4-FFF2-40B4-BE49-F238E27FC236}">
                <a16:creationId xmlns:a16="http://schemas.microsoft.com/office/drawing/2014/main" id="{6BF6A460-50D4-4680-8583-A6C97CCE7608}"/>
              </a:ext>
            </a:extLst>
          </p:cNvPr>
          <p:cNvPicPr>
            <a:picLocks noChangeAspect="1"/>
          </p:cNvPicPr>
          <p:nvPr/>
        </p:nvPicPr>
        <p:blipFill>
          <a:blip r:embed="rId5">
            <a:alphaModFix amt="20000"/>
          </a:blip>
          <a:stretch>
            <a:fillRect/>
          </a:stretch>
        </p:blipFill>
        <p:spPr>
          <a:xfrm rot="720000" flipH="1">
            <a:off x="10096069" y="476657"/>
            <a:ext cx="1677260" cy="2221498"/>
          </a:xfrm>
          <a:prstGeom prst="rect">
            <a:avLst/>
          </a:prstGeom>
        </p:spPr>
      </p:pic>
    </p:spTree>
    <p:extLst>
      <p:ext uri="{BB962C8B-B14F-4D97-AF65-F5344CB8AC3E}">
        <p14:creationId xmlns:p14="http://schemas.microsoft.com/office/powerpoint/2010/main" val="197808954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09796" y="628950"/>
            <a:ext cx="5574170" cy="5907021"/>
          </a:xfrm>
        </p:spPr>
        <p:txBody>
          <a:bodyPr>
            <a:normAutofit/>
          </a:bodyPr>
          <a:lstStyle/>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EF21AA22-B15E-0FAA-DB02-A22E764E54E6}"/>
              </a:ext>
            </a:extLst>
          </p:cNvPr>
          <p:cNvSpPr>
            <a:spLocks noGrp="1"/>
          </p:cNvSpPr>
          <p:nvPr>
            <p:ph type="ftr" sz="quarter" idx="11"/>
          </p:nvPr>
        </p:nvSpPr>
        <p:spPr>
          <a:xfrm>
            <a:off x="5560481" y="6271751"/>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The Centers Ryan White Provider Services Presentation 3/26/2026</a:t>
            </a:r>
          </a:p>
        </p:txBody>
      </p:sp>
      <p:sp>
        <p:nvSpPr>
          <p:cNvPr id="12" name="TextBox 11">
            <a:extLst>
              <a:ext uri="{FF2B5EF4-FFF2-40B4-BE49-F238E27FC236}">
                <a16:creationId xmlns:a16="http://schemas.microsoft.com/office/drawing/2014/main" id="{15EDFDC5-E417-596E-2A55-EA648D2BCDAF}"/>
              </a:ext>
            </a:extLst>
          </p:cNvPr>
          <p:cNvSpPr txBox="1"/>
          <p:nvPr/>
        </p:nvSpPr>
        <p:spPr>
          <a:xfrm>
            <a:off x="570656" y="167285"/>
            <a:ext cx="47469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HIGHLIGHTS</a:t>
            </a:r>
          </a:p>
        </p:txBody>
      </p:sp>
      <p:sp>
        <p:nvSpPr>
          <p:cNvPr id="13" name="TextBox 12">
            <a:extLst>
              <a:ext uri="{FF2B5EF4-FFF2-40B4-BE49-F238E27FC236}">
                <a16:creationId xmlns:a16="http://schemas.microsoft.com/office/drawing/2014/main" id="{3FF11B26-37CA-A060-9822-D66DF04CDFE1}"/>
              </a:ext>
            </a:extLst>
          </p:cNvPr>
          <p:cNvSpPr txBox="1"/>
          <p:nvPr/>
        </p:nvSpPr>
        <p:spPr>
          <a:xfrm>
            <a:off x="6249861" y="403686"/>
            <a:ext cx="319642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WHAT’S NEW</a:t>
            </a:r>
          </a:p>
        </p:txBody>
      </p:sp>
      <p:sp>
        <p:nvSpPr>
          <p:cNvPr id="16" name="TextBox 15">
            <a:extLst>
              <a:ext uri="{FF2B5EF4-FFF2-40B4-BE49-F238E27FC236}">
                <a16:creationId xmlns:a16="http://schemas.microsoft.com/office/drawing/2014/main" id="{26B0679F-535E-9DD3-A702-A5554093518E}"/>
              </a:ext>
            </a:extLst>
          </p:cNvPr>
          <p:cNvSpPr txBox="1"/>
          <p:nvPr/>
        </p:nvSpPr>
        <p:spPr>
          <a:xfrm>
            <a:off x="5560481" y="905762"/>
            <a:ext cx="4344063" cy="507831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 collaboration of The ADAMHS Board, The Centers and Cuyahoga County, a new Behavioral Health Crisis Receiving Center (CRC) will be opening in Fall of 2026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CRC will provide services such as urgent care, medication refills, de-escalation, triage, assessment, observation, treatment, coordination, linkage to services, and the management of both voluntary and involuntary clients, in addition to other services.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CRC will also develop a robust referral network to route patients on discharge to appropriate in-patient, out-patient, or community services and will work with local hospital partners to assist them in training physicians in behavioral health crisis treatment.</a:t>
            </a:r>
          </a:p>
        </p:txBody>
      </p:sp>
      <p:sp>
        <p:nvSpPr>
          <p:cNvPr id="17" name="TextBox 16">
            <a:extLst>
              <a:ext uri="{FF2B5EF4-FFF2-40B4-BE49-F238E27FC236}">
                <a16:creationId xmlns:a16="http://schemas.microsoft.com/office/drawing/2014/main" id="{C2B4F9E8-36BC-1E1F-2E53-048D61129F9B}"/>
              </a:ext>
            </a:extLst>
          </p:cNvPr>
          <p:cNvSpPr txBox="1"/>
          <p:nvPr/>
        </p:nvSpPr>
        <p:spPr>
          <a:xfrm>
            <a:off x="309795" y="537793"/>
            <a:ext cx="5268650"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HIV medical services offered at 4 sites: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Centers- Uptown: 12201 Euclid Avenue, Cleveland</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Centers- West: 3929 Rocky River Drive,</a:t>
            </a:r>
            <a:b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Cleveland</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Centers- Gordon Square: 5209 Detroit Avenue, Cleveland</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Centers- East: 4400 Euclid Avenue, Cleveland</a:t>
            </a: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For Appointments call(216)325-WELL</a:t>
            </a:r>
            <a:b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Provider training and Care Coordination:</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Bimonthly HIV case review for Primary care providers, Case Managers and Nursing.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Referrals and Linkage: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Referral form for direct linkage to services. Contact Adriana Whelan at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Adriana.Whelan@thecentersohio.org</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for more information.</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Patient Advisory Committee: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Where: 4400 Euclid Avenue, Mandel Conference Room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When: 2nd Tuesday of each month 12:00pm – 1:30pm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RSVP: Option 1: Scan the QR Code and complete the form Option 2: Call 216-435-1454 </a:t>
            </a:r>
          </a:p>
        </p:txBody>
      </p:sp>
      <p:pic>
        <p:nvPicPr>
          <p:cNvPr id="1026" name="Picture 2" descr="May be an image of hospital">
            <a:extLst>
              <a:ext uri="{FF2B5EF4-FFF2-40B4-BE49-F238E27FC236}">
                <a16:creationId xmlns:a16="http://schemas.microsoft.com/office/drawing/2014/main" id="{EB62D61F-C476-54C0-5AF7-533AFD512F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9779453" y="375414"/>
            <a:ext cx="2174033" cy="21740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6351A2C-B70A-56E4-DEE7-971042ECBE6A}"/>
              </a:ext>
            </a:extLst>
          </p:cNvPr>
          <p:cNvPicPr>
            <a:picLocks noChangeAspect="1"/>
          </p:cNvPicPr>
          <p:nvPr/>
        </p:nvPicPr>
        <p:blipFill>
          <a:blip r:embed="rId4"/>
          <a:stretch>
            <a:fillRect/>
          </a:stretch>
        </p:blipFill>
        <p:spPr>
          <a:xfrm>
            <a:off x="3339929" y="5680385"/>
            <a:ext cx="990148" cy="1097329"/>
          </a:xfrm>
          <a:prstGeom prst="rect">
            <a:avLst/>
          </a:prstGeom>
        </p:spPr>
      </p:pic>
    </p:spTree>
    <p:extLst>
      <p:ext uri="{BB962C8B-B14F-4D97-AF65-F5344CB8AC3E}">
        <p14:creationId xmlns:p14="http://schemas.microsoft.com/office/powerpoint/2010/main" val="16442104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HIV RYAN WHITE &amp; OIDP STAFF</a:t>
            </a:r>
          </a:p>
        </p:txBody>
      </p:sp>
      <p:pic>
        <p:nvPicPr>
          <p:cNvPr id="1026" name="Picture 2" descr="Image result for images of medical management"/>
          <p:cNvPicPr>
            <a:picLocks noChangeAspect="1" noChangeArrowheads="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Lst>
          </a:blip>
          <a:srcRect/>
          <a:stretch>
            <a:fillRect/>
          </a:stretch>
        </p:blipFill>
        <p:spPr bwMode="auto">
          <a:xfrm>
            <a:off x="838200" y="1857375"/>
            <a:ext cx="2105025" cy="15402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linical support images"/>
          <p:cNvPicPr>
            <a:picLocks noChangeAspect="1" noChangeArrowheads="1"/>
          </p:cNvPicPr>
          <p:nvPr/>
        </p:nvPicPr>
        <p:blipFill>
          <a:blip r:embed="rId4">
            <a:extLst>
              <a:ext uri="{BEBA8EAE-BF5A-486C-A8C5-ECC9F3942E4B}">
                <a14:imgProps xmlns:a14="http://schemas.microsoft.com/office/drawing/2010/main">
                  <a14:imgLayer r:embed="rId5">
                    <a14:imgEffect>
                      <a14:artisticPencilGrayscale/>
                    </a14:imgEffect>
                  </a14:imgLayer>
                </a14:imgProps>
              </a:ext>
              <a:ext uri="{28A0092B-C50C-407E-A947-70E740481C1C}">
                <a14:useLocalDpi xmlns:a14="http://schemas.microsoft.com/office/drawing/2010/main" val="0"/>
              </a:ext>
            </a:extLst>
          </a:blip>
          <a:srcRect/>
          <a:stretch>
            <a:fillRect/>
          </a:stretch>
        </p:blipFill>
        <p:spPr bwMode="auto">
          <a:xfrm>
            <a:off x="3606945" y="1770256"/>
            <a:ext cx="16383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cstate="print">
            <a:extLst>
              <a:ext uri="{BEBA8EAE-BF5A-486C-A8C5-ECC9F3942E4B}">
                <a14:imgProps xmlns:a14="http://schemas.microsoft.com/office/drawing/2010/main">
                  <a14:imgLayer r:embed="rId7">
                    <a14:imgEffect>
                      <a14:artisticPhotocopy/>
                    </a14:imgEffect>
                  </a14:imgLayer>
                </a14:imgProps>
              </a:ext>
              <a:ext uri="{28A0092B-C50C-407E-A947-70E740481C1C}">
                <a14:useLocalDpi xmlns:a14="http://schemas.microsoft.com/office/drawing/2010/main" val="0"/>
              </a:ext>
            </a:extLst>
          </a:blip>
          <a:stretch>
            <a:fillRect/>
          </a:stretch>
        </p:blipFill>
        <p:spPr>
          <a:xfrm>
            <a:off x="8901834" y="1770256"/>
            <a:ext cx="2451966" cy="1350184"/>
          </a:xfrm>
          <a:prstGeom prst="rect">
            <a:avLst/>
          </a:prstGeom>
        </p:spPr>
      </p:pic>
      <p:pic>
        <p:nvPicPr>
          <p:cNvPr id="1030" name="Picture 6" descr="Image result for Administrative support images"/>
          <p:cNvPicPr>
            <a:picLocks noChangeAspect="1" noChangeArrowheads="1"/>
          </p:cNvPicPr>
          <p:nvPr/>
        </p:nvPicPr>
        <p:blipFill>
          <a:blip r:embed="rId8">
            <a:extLst>
              <a:ext uri="{BEBA8EAE-BF5A-486C-A8C5-ECC9F3942E4B}">
                <a14:imgProps xmlns:a14="http://schemas.microsoft.com/office/drawing/2010/main">
                  <a14:imgLayer r:embed="rId9">
                    <a14:imgEffect>
                      <a14:artisticPencilGrayscale/>
                    </a14:imgEffect>
                  </a14:imgLayer>
                </a14:imgProps>
              </a:ext>
              <a:ext uri="{28A0092B-C50C-407E-A947-70E740481C1C}">
                <a14:useLocalDpi xmlns:a14="http://schemas.microsoft.com/office/drawing/2010/main" val="0"/>
              </a:ext>
            </a:extLst>
          </a:blip>
          <a:srcRect/>
          <a:stretch>
            <a:fillRect/>
          </a:stretch>
        </p:blipFill>
        <p:spPr bwMode="auto">
          <a:xfrm>
            <a:off x="5961639" y="1770256"/>
            <a:ext cx="2276475"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0349" y="3395047"/>
            <a:ext cx="24607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HIV Medical Management</a:t>
            </a:r>
          </a:p>
        </p:txBody>
      </p:sp>
      <p:sp>
        <p:nvSpPr>
          <p:cNvPr id="6" name="TextBox 5"/>
          <p:cNvSpPr txBox="1"/>
          <p:nvPr/>
        </p:nvSpPr>
        <p:spPr>
          <a:xfrm>
            <a:off x="3452233" y="3395047"/>
            <a:ext cx="26437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Clinical and Ancillary Support</a:t>
            </a:r>
          </a:p>
        </p:txBody>
      </p:sp>
      <p:sp>
        <p:nvSpPr>
          <p:cNvPr id="7" name="TextBox 6"/>
          <p:cNvSpPr txBox="1"/>
          <p:nvPr/>
        </p:nvSpPr>
        <p:spPr>
          <a:xfrm>
            <a:off x="6203489" y="3439902"/>
            <a:ext cx="32926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Fiscal and Quality Management</a:t>
            </a:r>
          </a:p>
        </p:txBody>
      </p:sp>
      <p:sp>
        <p:nvSpPr>
          <p:cNvPr id="8" name="TextBox 7"/>
          <p:cNvSpPr txBox="1"/>
          <p:nvPr/>
        </p:nvSpPr>
        <p:spPr>
          <a:xfrm>
            <a:off x="9134973" y="3175383"/>
            <a:ext cx="269123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OIDP Team</a:t>
            </a:r>
          </a:p>
        </p:txBody>
      </p:sp>
      <p:sp>
        <p:nvSpPr>
          <p:cNvPr id="9" name="TextBox 8"/>
          <p:cNvSpPr txBox="1"/>
          <p:nvPr/>
        </p:nvSpPr>
        <p:spPr>
          <a:xfrm>
            <a:off x="660348" y="3778456"/>
            <a:ext cx="2282877" cy="2062103"/>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-Adriana Whelan, ND, CNP, AAHIVS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Medical Director of HIV Services and OIDP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-Falandia Milligan, CNP Dorothy </a:t>
            </a:r>
            <a:r>
              <a:rPr kumimoji="0" lang="en-US" sz="1600" b="0" i="1" u="none" strike="noStrike" kern="1200" cap="none" spc="0" normalizeH="0" baseline="0" noProof="0" dirty="0" err="1">
                <a:ln>
                  <a:noFill/>
                </a:ln>
                <a:solidFill>
                  <a:prstClr val="black"/>
                </a:solidFill>
                <a:effectLst/>
                <a:uLnTx/>
                <a:uFillTx/>
                <a:latin typeface="Calibri" panose="020F0502020204030204"/>
                <a:ea typeface="+mn-ea"/>
                <a:cs typeface="Arial" panose="020B0604020202020204" pitchFamily="34" charset="0"/>
              </a:rPr>
              <a:t>Rimmelin</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MD -Sibley Strader, MD -Pamela Graham, CNP</a:t>
            </a:r>
          </a:p>
        </p:txBody>
      </p:sp>
      <p:sp>
        <p:nvSpPr>
          <p:cNvPr id="10" name="TextBox 9"/>
          <p:cNvSpPr txBox="1"/>
          <p:nvPr/>
        </p:nvSpPr>
        <p:spPr>
          <a:xfrm>
            <a:off x="3538679" y="3733601"/>
            <a:ext cx="2354694" cy="1846659"/>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-Naimah O’Neal, MSM, LSW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-Thomas Hayes,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LISW-S</a:t>
            </a:r>
            <a:endPar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-Sarah Snider, </a:t>
            </a:r>
            <a:r>
              <a:rPr kumimoji="0" lang="en-US" sz="1600" b="0" i="0" u="none" strike="noStrike" kern="1200" cap="none" spc="0" normalizeH="0" baseline="0" noProof="0" dirty="0" err="1">
                <a:ln>
                  <a:noFill/>
                </a:ln>
                <a:solidFill>
                  <a:prstClr val="black"/>
                </a:solidFill>
                <a:effectLst/>
                <a:uLnTx/>
                <a:uFillTx/>
                <a:latin typeface="Calibri Light" panose="020F0302020204030204" pitchFamily="34" charset="0"/>
                <a:ea typeface="+mn-ea"/>
                <a:cs typeface="Calibri Light" panose="020F0302020204030204" pitchFamily="34" charset="0"/>
              </a:rPr>
              <a:t>PharmD</a:t>
            </a:r>
            <a:endPar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-Rhys Wilson, BSN, RN, Outreach Nurse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11" name="TextBox 10"/>
          <p:cNvSpPr txBox="1"/>
          <p:nvPr/>
        </p:nvSpPr>
        <p:spPr>
          <a:xfrm>
            <a:off x="6294407" y="3733601"/>
            <a:ext cx="2607427" cy="2062103"/>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-Stephanie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Ristau</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HIV Program Business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-Fatima Warren, VP Health Center Operations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Shonta</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Burton, MPA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Manager, Healthcare Compliance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9178415" y="3564324"/>
            <a:ext cx="2691235" cy="1600438"/>
          </a:xfrm>
          <a:prstGeom prst="rect">
            <a:avLst/>
          </a:prstGeom>
          <a:solidFill>
            <a:schemeClr val="tx2">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-Nicholas Shaffer, Program Manager of OIDP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-Outreach Specialists: Chico Lewis, Zenja Harris, Karen Nieves, Evelyn Velez.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-Peer Specialists: Denies Sweat, Nicholas DeFranco, Alicia Johnson.</a:t>
            </a:r>
          </a:p>
        </p:txBody>
      </p:sp>
    </p:spTree>
    <p:extLst>
      <p:ext uri="{BB962C8B-B14F-4D97-AF65-F5344CB8AC3E}">
        <p14:creationId xmlns:p14="http://schemas.microsoft.com/office/powerpoint/2010/main" val="235100115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1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Up Next…</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4" name="Picture 3"/>
          <p:cNvPicPr>
            <a:picLocks noChangeAspect="1"/>
          </p:cNvPicPr>
          <p:nvPr/>
        </p:nvPicPr>
        <p:blipFill>
          <a:blip r:embed="rId4"/>
          <a:stretch>
            <a:fillRect/>
          </a:stretch>
        </p:blipFill>
        <p:spPr>
          <a:xfrm>
            <a:off x="3957859" y="2631234"/>
            <a:ext cx="4876591" cy="1453126"/>
          </a:xfrm>
          <a:prstGeom prst="rect">
            <a:avLst/>
          </a:prstGeom>
        </p:spPr>
      </p:pic>
    </p:spTree>
    <p:extLst>
      <p:ext uri="{BB962C8B-B14F-4D97-AF65-F5344CB8AC3E}">
        <p14:creationId xmlns:p14="http://schemas.microsoft.com/office/powerpoint/2010/main" val="40337933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6A02-B8F6-D94B-A16C-E05D4C7F929A}"/>
              </a:ext>
            </a:extLst>
          </p:cNvPr>
          <p:cNvSpPr>
            <a:spLocks noGrp="1"/>
          </p:cNvSpPr>
          <p:nvPr>
            <p:ph type="title"/>
          </p:nvPr>
        </p:nvSpPr>
        <p:spPr>
          <a:xfrm>
            <a:off x="472440" y="1085872"/>
            <a:ext cx="6294783" cy="1339429"/>
          </a:xfrm>
        </p:spPr>
        <p:txBody>
          <a:bodyPr/>
          <a:lstStyle/>
          <a:p>
            <a:r>
              <a:rPr lang="en-US" dirty="0"/>
              <a:t>John T. Carey Special Immunology Unit</a:t>
            </a:r>
          </a:p>
        </p:txBody>
      </p:sp>
      <p:sp>
        <p:nvSpPr>
          <p:cNvPr id="3" name="Text Placeholder 2">
            <a:extLst>
              <a:ext uri="{FF2B5EF4-FFF2-40B4-BE49-F238E27FC236}">
                <a16:creationId xmlns:a16="http://schemas.microsoft.com/office/drawing/2014/main" id="{7D346896-1357-E04A-9386-B22041EBC57F}"/>
              </a:ext>
            </a:extLst>
          </p:cNvPr>
          <p:cNvSpPr>
            <a:spLocks noGrp="1"/>
          </p:cNvSpPr>
          <p:nvPr>
            <p:ph type="body" sz="quarter" idx="10"/>
          </p:nvPr>
        </p:nvSpPr>
        <p:spPr>
          <a:xfrm>
            <a:off x="472440" y="2954200"/>
            <a:ext cx="5623560" cy="331902"/>
          </a:xfrm>
        </p:spPr>
        <p:txBody>
          <a:bodyPr/>
          <a:lstStyle/>
          <a:p>
            <a:r>
              <a:rPr lang="en-US" dirty="0"/>
              <a:t>Cleveland, OH 44106</a:t>
            </a:r>
          </a:p>
        </p:txBody>
      </p:sp>
      <p:sp>
        <p:nvSpPr>
          <p:cNvPr id="4" name="Text Placeholder 3">
            <a:extLst>
              <a:ext uri="{FF2B5EF4-FFF2-40B4-BE49-F238E27FC236}">
                <a16:creationId xmlns:a16="http://schemas.microsoft.com/office/drawing/2014/main" id="{9AAE6733-41F5-B843-911A-A66686DE6D12}"/>
              </a:ext>
            </a:extLst>
          </p:cNvPr>
          <p:cNvSpPr>
            <a:spLocks noGrp="1"/>
          </p:cNvSpPr>
          <p:nvPr>
            <p:ph type="body" sz="quarter" idx="11"/>
          </p:nvPr>
        </p:nvSpPr>
        <p:spPr>
          <a:xfrm>
            <a:off x="472440" y="2569993"/>
            <a:ext cx="5623560" cy="331902"/>
          </a:xfrm>
        </p:spPr>
        <p:txBody>
          <a:bodyPr/>
          <a:lstStyle/>
          <a:p>
            <a:r>
              <a:rPr lang="en-US" dirty="0"/>
              <a:t>2061 Cornell Rd.</a:t>
            </a:r>
          </a:p>
        </p:txBody>
      </p:sp>
      <p:pic>
        <p:nvPicPr>
          <p:cNvPr id="20" name="Picture 3">
            <a:extLst>
              <a:ext uri="{FF2B5EF4-FFF2-40B4-BE49-F238E27FC236}">
                <a16:creationId xmlns:a16="http://schemas.microsoft.com/office/drawing/2014/main" id="{CABDCD21-25AF-8EDD-0F34-DE14D2B23B05}"/>
              </a:ext>
            </a:extLst>
          </p:cNvPr>
          <p:cNvPicPr>
            <a:picLocks noChangeAspect="1"/>
          </p:cNvPicPr>
          <p:nvPr/>
        </p:nvPicPr>
        <p:blipFill>
          <a:blip r:embed="rId2">
            <a:extLst>
              <a:ext uri="{28A0092B-C50C-407E-A947-70E740481C1C}">
                <a14:useLocalDpi xmlns:a14="http://schemas.microsoft.com/office/drawing/2010/main" val="0"/>
              </a:ext>
            </a:extLst>
          </a:blip>
          <a:srcRect l="2916" t="1666" b="12361"/>
          <a:stretch>
            <a:fillRect/>
          </a:stretch>
        </p:blipFill>
        <p:spPr bwMode="auto">
          <a:xfrm>
            <a:off x="6305822" y="1637211"/>
            <a:ext cx="5624922" cy="37342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Text Placeholder 2">
            <a:extLst>
              <a:ext uri="{FF2B5EF4-FFF2-40B4-BE49-F238E27FC236}">
                <a16:creationId xmlns:a16="http://schemas.microsoft.com/office/drawing/2014/main" id="{6BC63272-ED24-F5B9-2D45-5EB0726732A5}"/>
              </a:ext>
            </a:extLst>
          </p:cNvPr>
          <p:cNvSpPr txBox="1">
            <a:spLocks/>
          </p:cNvSpPr>
          <p:nvPr/>
        </p:nvSpPr>
        <p:spPr>
          <a:xfrm>
            <a:off x="472440" y="3338407"/>
            <a:ext cx="5623560" cy="331902"/>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216-844-7890</a:t>
            </a:r>
          </a:p>
        </p:txBody>
      </p:sp>
    </p:spTree>
    <p:extLst>
      <p:ext uri="{BB962C8B-B14F-4D97-AF65-F5344CB8AC3E}">
        <p14:creationId xmlns:p14="http://schemas.microsoft.com/office/powerpoint/2010/main" val="3273204591"/>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0ACC91-7CE3-6961-C1A5-EC9A51226251}"/>
              </a:ext>
            </a:extLst>
          </p:cNvPr>
          <p:cNvSpPr>
            <a:spLocks noGrp="1"/>
          </p:cNvSpPr>
          <p:nvPr>
            <p:ph type="ctrTitle"/>
          </p:nvPr>
        </p:nvSpPr>
        <p:spPr/>
        <p:txBody>
          <a:bodyPr/>
          <a:lstStyle/>
          <a:p>
            <a:r>
              <a:rPr lang="en-US" dirty="0"/>
              <a:t>Who We Are </a:t>
            </a:r>
          </a:p>
        </p:txBody>
      </p:sp>
      <p:sp>
        <p:nvSpPr>
          <p:cNvPr id="4" name="Text Placeholder 3">
            <a:extLst>
              <a:ext uri="{FF2B5EF4-FFF2-40B4-BE49-F238E27FC236}">
                <a16:creationId xmlns:a16="http://schemas.microsoft.com/office/drawing/2014/main" id="{F5725C44-23B3-0D0F-8ED6-2691936ED427}"/>
              </a:ext>
            </a:extLst>
          </p:cNvPr>
          <p:cNvSpPr>
            <a:spLocks noGrp="1"/>
          </p:cNvSpPr>
          <p:nvPr>
            <p:ph type="body" sz="quarter" idx="12"/>
          </p:nvPr>
        </p:nvSpPr>
        <p:spPr>
          <a:xfrm>
            <a:off x="533400" y="1306513"/>
            <a:ext cx="11138407" cy="1195147"/>
          </a:xfrm>
        </p:spPr>
        <p:txBody>
          <a:bodyPr/>
          <a:lstStyle/>
          <a:p>
            <a:r>
              <a:rPr lang="en-US" b="1" dirty="0"/>
              <a:t>Our Mission</a:t>
            </a:r>
            <a:r>
              <a:rPr lang="en-US" dirty="0"/>
              <a:t>:</a:t>
            </a:r>
          </a:p>
          <a:p>
            <a:pPr>
              <a:lnSpc>
                <a:spcPct val="120000"/>
              </a:lnSpc>
            </a:pPr>
            <a:r>
              <a:rPr lang="en-US" altLang="en-US" dirty="0"/>
              <a:t>Provide expert comprehensive and compassionate care to all people living with HIV regardless of ability to pay, while furthering progress in the fight against HIV through education and research. </a:t>
            </a:r>
          </a:p>
          <a:p>
            <a:endParaRPr lang="en-US" dirty="0"/>
          </a:p>
        </p:txBody>
      </p:sp>
      <p:sp>
        <p:nvSpPr>
          <p:cNvPr id="2" name="Text Placeholder 3">
            <a:extLst>
              <a:ext uri="{FF2B5EF4-FFF2-40B4-BE49-F238E27FC236}">
                <a16:creationId xmlns:a16="http://schemas.microsoft.com/office/drawing/2014/main" id="{B5F05CDB-C853-206B-59B5-2CB27E0315B4}"/>
              </a:ext>
            </a:extLst>
          </p:cNvPr>
          <p:cNvSpPr txBox="1">
            <a:spLocks/>
          </p:cNvSpPr>
          <p:nvPr/>
        </p:nvSpPr>
        <p:spPr>
          <a:xfrm>
            <a:off x="533401" y="2780574"/>
            <a:ext cx="11138407" cy="1713783"/>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b="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b="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a:ea typeface="+mn-ea"/>
                <a:cs typeface="+mn-cs"/>
              </a:rPr>
              <a:t>Outpatient Ambulatory Health Services</a:t>
            </a: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The SIU operates with an interdisciplinary approach to patient care where every patient has their own doctor, nurse and social worker.  Patients see one of our 10 Infectious Disease Specialists. </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We also have an OB-GYN and Sleep Specialist </a:t>
            </a:r>
            <a:r>
              <a:rPr kumimoji="0" lang="en-US" altLang="en-US" sz="1800" b="0" i="0" u="none" strike="noStrike" kern="1200" cap="none" spc="0" normalizeH="0" baseline="0" noProof="0">
                <a:ln>
                  <a:noFill/>
                </a:ln>
                <a:solidFill>
                  <a:srgbClr val="000000"/>
                </a:solidFill>
                <a:effectLst/>
                <a:uLnTx/>
                <a:uFillTx/>
                <a:latin typeface="Arial" panose="020B0604020202020204"/>
                <a:ea typeface="+mn-ea"/>
                <a:cs typeface="Arial" panose="020B0604020202020204" pitchFamily="34" charset="0"/>
              </a:rPr>
              <a:t>who see </a:t>
            </a:r>
            <a:r>
              <a:rPr kumimoji="0" lang="en-US" altLang="en-US" sz="1800" b="0" i="0" u="none" strike="noStrike" kern="1200" cap="none" spc="0" normalizeH="0" baseline="0" noProof="0" dirty="0">
                <a:ln>
                  <a:noFill/>
                </a:ln>
                <a:solidFill>
                  <a:srgbClr val="000000"/>
                </a:solidFill>
                <a:effectLst/>
                <a:uLnTx/>
                <a:uFillTx/>
                <a:latin typeface="Arial" panose="020B0604020202020204"/>
                <a:ea typeface="+mn-ea"/>
                <a:cs typeface="Arial" panose="020B0604020202020204" pitchFamily="34" charset="0"/>
              </a:rPr>
              <a:t>patients on designated clinic days.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20132129"/>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CF0B0E-8FE1-72A8-4508-6BBE52667D0A}"/>
              </a:ext>
            </a:extLst>
          </p:cNvPr>
          <p:cNvSpPr>
            <a:spLocks noGrp="1"/>
          </p:cNvSpPr>
          <p:nvPr>
            <p:ph type="ctrTitle"/>
          </p:nvPr>
        </p:nvSpPr>
        <p:spPr/>
        <p:txBody>
          <a:bodyPr/>
          <a:lstStyle/>
          <a:p>
            <a:r>
              <a:rPr lang="en-US" dirty="0"/>
              <a:t>Nurses</a:t>
            </a:r>
          </a:p>
        </p:txBody>
      </p:sp>
      <p:sp>
        <p:nvSpPr>
          <p:cNvPr id="6" name="Text Placeholder 5">
            <a:extLst>
              <a:ext uri="{FF2B5EF4-FFF2-40B4-BE49-F238E27FC236}">
                <a16:creationId xmlns:a16="http://schemas.microsoft.com/office/drawing/2014/main" id="{FCE56355-6DAC-05B6-8A08-9B181B1F8B20}"/>
              </a:ext>
            </a:extLst>
          </p:cNvPr>
          <p:cNvSpPr>
            <a:spLocks noGrp="1"/>
          </p:cNvSpPr>
          <p:nvPr>
            <p:ph type="body" sz="quarter" idx="12"/>
          </p:nvPr>
        </p:nvSpPr>
        <p:spPr>
          <a:xfrm>
            <a:off x="523854" y="2346384"/>
            <a:ext cx="11138407" cy="4175185"/>
          </a:xfrm>
        </p:spPr>
        <p:txBody>
          <a:bodyPr numCol="1"/>
          <a:lstStyle/>
          <a:p>
            <a:pPr algn="ctr"/>
            <a:r>
              <a:rPr lang="en-US" sz="2000" b="1" dirty="0">
                <a:ea typeface="MS PGothic"/>
                <a:cs typeface="Arial"/>
              </a:rPr>
              <a:t>Main contact: 216-844-7890</a:t>
            </a:r>
          </a:p>
          <a:p>
            <a:pPr algn="ctr"/>
            <a:r>
              <a:rPr lang="en-US" altLang="en-US" sz="1600" b="1" dirty="0">
                <a:ea typeface="MS PGothic"/>
                <a:cs typeface="Arial"/>
              </a:rPr>
              <a:t/>
            </a:r>
            <a:br>
              <a:rPr lang="en-US" altLang="en-US" sz="1600" b="1" dirty="0">
                <a:ea typeface="MS PGothic"/>
                <a:cs typeface="Arial"/>
              </a:rPr>
            </a:br>
            <a:r>
              <a:rPr lang="en-US" altLang="en-US" sz="1600" b="1" dirty="0">
                <a:ea typeface="MS PGothic"/>
                <a:cs typeface="Arial"/>
              </a:rPr>
              <a:t>Sheila Garven, RN (Team #1)</a:t>
            </a:r>
            <a:br>
              <a:rPr lang="en-US" altLang="en-US" sz="1600" b="1" dirty="0">
                <a:ea typeface="MS PGothic"/>
                <a:cs typeface="Arial"/>
              </a:rPr>
            </a:br>
            <a:r>
              <a:rPr lang="en-US" altLang="en-US" sz="1600" i="1" dirty="0">
                <a:ea typeface="MS PGothic"/>
                <a:cs typeface="Arial"/>
              </a:rPr>
              <a:t>Providers: Gripshover, Caster</a:t>
            </a:r>
            <a:endParaRPr lang="en-US" sz="1600" dirty="0">
              <a:ea typeface="MS PGothic"/>
              <a:cs typeface="Arial"/>
            </a:endParaRPr>
          </a:p>
          <a:p>
            <a:pPr algn="ctr"/>
            <a:r>
              <a:rPr lang="en-US" sz="1600" b="1" dirty="0">
                <a:ea typeface="MS PGothic"/>
                <a:cs typeface="Arial"/>
              </a:rPr>
              <a:t/>
            </a:r>
            <a:br>
              <a:rPr lang="en-US" sz="1600" b="1" dirty="0">
                <a:ea typeface="MS PGothic"/>
                <a:cs typeface="Arial"/>
              </a:rPr>
            </a:br>
            <a:r>
              <a:rPr lang="en-US" sz="1600" b="1" dirty="0">
                <a:ea typeface="MS PGothic"/>
                <a:cs typeface="Arial"/>
              </a:rPr>
              <a:t>Julie </a:t>
            </a:r>
            <a:r>
              <a:rPr lang="en-US" sz="1600" b="1" dirty="0" err="1">
                <a:ea typeface="MS PGothic"/>
                <a:cs typeface="Arial"/>
              </a:rPr>
              <a:t>Cervenek</a:t>
            </a:r>
            <a:r>
              <a:rPr lang="en-US" sz="1600" b="1" dirty="0">
                <a:ea typeface="MS PGothic"/>
                <a:cs typeface="Arial"/>
              </a:rPr>
              <a:t>, RN (Team #2)</a:t>
            </a:r>
            <a:br>
              <a:rPr lang="en-US" sz="1600" b="1" dirty="0">
                <a:ea typeface="MS PGothic"/>
                <a:cs typeface="Arial"/>
              </a:rPr>
            </a:br>
            <a:r>
              <a:rPr lang="en-US" sz="1600" i="1" dirty="0">
                <a:ea typeface="MS PGothic"/>
                <a:cs typeface="Arial"/>
              </a:rPr>
              <a:t>Providers: Conrad (</a:t>
            </a:r>
            <a:r>
              <a:rPr lang="en-US" sz="1600" i="1" dirty="0" err="1">
                <a:ea typeface="MS PGothic"/>
                <a:cs typeface="Arial"/>
              </a:rPr>
              <a:t>PrEP</a:t>
            </a:r>
            <a:r>
              <a:rPr lang="en-US" sz="1600" i="1" dirty="0">
                <a:ea typeface="MS PGothic"/>
                <a:cs typeface="Arial"/>
              </a:rPr>
              <a:t> and care), Bartolomeo, Subauste, Yendewa</a:t>
            </a:r>
            <a:endParaRPr lang="en-US" sz="1600" dirty="0"/>
          </a:p>
          <a:p>
            <a:pPr algn="ctr"/>
            <a:r>
              <a:rPr lang="en-US" altLang="en-US" sz="1600" b="1" dirty="0">
                <a:ea typeface="MS PGothic"/>
                <a:cs typeface="Arial"/>
              </a:rPr>
              <a:t/>
            </a:r>
            <a:br>
              <a:rPr lang="en-US" altLang="en-US" sz="1600" b="1" dirty="0">
                <a:ea typeface="MS PGothic"/>
                <a:cs typeface="Arial"/>
              </a:rPr>
            </a:br>
            <a:r>
              <a:rPr lang="en-US" altLang="en-US" sz="1600" b="1" dirty="0">
                <a:ea typeface="MS PGothic"/>
                <a:cs typeface="Arial"/>
              </a:rPr>
              <a:t>Trisha Walton, RN (Team #3)</a:t>
            </a:r>
            <a:br>
              <a:rPr lang="en-US" altLang="en-US" sz="1600" b="1" dirty="0">
                <a:ea typeface="MS PGothic"/>
                <a:cs typeface="Arial"/>
              </a:rPr>
            </a:br>
            <a:r>
              <a:rPr lang="en-US" altLang="en-US" sz="1600" i="1" dirty="0">
                <a:ea typeface="MS PGothic"/>
                <a:cs typeface="Arial"/>
              </a:rPr>
              <a:t>Providers: </a:t>
            </a:r>
            <a:r>
              <a:rPr lang="en-US" altLang="en-US" sz="1600" i="1" dirty="0" err="1">
                <a:ea typeface="MS PGothic"/>
                <a:cs typeface="Arial"/>
              </a:rPr>
              <a:t>Lisgaris</a:t>
            </a:r>
            <a:r>
              <a:rPr lang="en-US" altLang="en-US" sz="1600" i="1" dirty="0">
                <a:ea typeface="MS PGothic"/>
                <a:cs typeface="Arial"/>
              </a:rPr>
              <a:t>, Fulton, </a:t>
            </a:r>
            <a:r>
              <a:rPr lang="en-US" altLang="en-US" sz="1600" i="1" dirty="0" err="1">
                <a:ea typeface="MS PGothic"/>
                <a:cs typeface="Arial"/>
              </a:rPr>
              <a:t>Chengsupanimit</a:t>
            </a:r>
            <a:endParaRPr lang="en-US" altLang="en-US" sz="1600" b="1" dirty="0">
              <a:ea typeface="MS PGothic"/>
              <a:cs typeface="Arial"/>
            </a:endParaRPr>
          </a:p>
          <a:p>
            <a:pPr algn="ctr"/>
            <a:r>
              <a:rPr lang="en-US" altLang="en-US" sz="1600" b="1" dirty="0">
                <a:ea typeface="MS PGothic"/>
                <a:cs typeface="Arial"/>
              </a:rPr>
              <a:t/>
            </a:r>
            <a:br>
              <a:rPr lang="en-US" altLang="en-US" sz="1600" b="1" dirty="0">
                <a:ea typeface="MS PGothic"/>
                <a:cs typeface="Arial"/>
              </a:rPr>
            </a:br>
            <a:r>
              <a:rPr lang="en-US" altLang="en-US" sz="1600" b="1" dirty="0">
                <a:ea typeface="MS PGothic"/>
                <a:cs typeface="Arial"/>
              </a:rPr>
              <a:t>Isabel Yuzon Hilliard, ND, RN (team #4)</a:t>
            </a:r>
            <a:br>
              <a:rPr lang="en-US" altLang="en-US" sz="1600" b="1" dirty="0">
                <a:ea typeface="MS PGothic"/>
                <a:cs typeface="Arial"/>
              </a:rPr>
            </a:br>
            <a:r>
              <a:rPr lang="en-US" altLang="en-US" sz="1600" i="1" dirty="0">
                <a:ea typeface="MS PGothic"/>
                <a:cs typeface="Arial"/>
              </a:rPr>
              <a:t>Providers: McComsey, OBGYN</a:t>
            </a:r>
            <a:endParaRPr lang="en-US" altLang="en-US" sz="1600" b="1" dirty="0">
              <a:ea typeface="MS PGothic"/>
              <a:cs typeface="Arial"/>
            </a:endParaRPr>
          </a:p>
          <a:p>
            <a:endParaRPr lang="en-US" dirty="0"/>
          </a:p>
        </p:txBody>
      </p:sp>
      <p:sp>
        <p:nvSpPr>
          <p:cNvPr id="2" name="Rectangle 3">
            <a:extLst>
              <a:ext uri="{FF2B5EF4-FFF2-40B4-BE49-F238E27FC236}">
                <a16:creationId xmlns:a16="http://schemas.microsoft.com/office/drawing/2014/main" id="{23C9476A-B416-B4C1-8076-7E406C59BFF1}"/>
              </a:ext>
            </a:extLst>
          </p:cNvPr>
          <p:cNvSpPr txBox="1">
            <a:spLocks noChangeArrowheads="1"/>
          </p:cNvSpPr>
          <p:nvPr/>
        </p:nvSpPr>
        <p:spPr bwMode="auto">
          <a:xfrm>
            <a:off x="520192" y="1152507"/>
            <a:ext cx="11151616" cy="8053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Wingdings 2" panose="05020102010507070707" pitchFamily="18" charset="2"/>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S PGothic"/>
                <a:cs typeface="+mn-cs"/>
              </a:rPr>
              <a:t>Nurses at the SIU educate patients on the disease, direct patients to necessary resources, and communicate with other disciplines inside and outside of the SIU to establish, coordinate, and maintain continuity of care. </a:t>
            </a:r>
          </a:p>
          <a:p>
            <a:pPr marL="0" marR="0" lvl="0" indent="0" algn="l" defTabSz="914400" rtl="0" eaLnBrk="1" fontAlgn="auto" latinLnBrk="0" hangingPunct="1">
              <a:lnSpc>
                <a:spcPct val="90000"/>
              </a:lnSpc>
              <a:spcBef>
                <a:spcPts val="1000"/>
              </a:spcBef>
              <a:spcAft>
                <a:spcPts val="0"/>
              </a:spcAft>
              <a:buClrTx/>
              <a:buSzTx/>
              <a:buFont typeface="Wingdings 2" panose="05020102010507070707" pitchFamily="18" charset="2"/>
              <a:buNone/>
              <a:tabLst/>
              <a:defRPr/>
            </a:pPr>
            <a:endParaRPr kumimoji="0" lang="en-US" altLang="en-US" sz="1400" b="0" i="0" u="none" strike="noStrike" kern="1200" cap="none" spc="0" normalizeH="0" baseline="0" noProof="0" dirty="0">
              <a:ln>
                <a:noFill/>
              </a:ln>
              <a:solidFill>
                <a:srgbClr val="000000"/>
              </a:solidFill>
              <a:effectLst/>
              <a:uLnTx/>
              <a:uFillTx/>
              <a:latin typeface="Frutiger LT Std 45 Light" panose="020B0402020204020204" pitchFamily="34" charset="0"/>
              <a:ea typeface="+mn-ea"/>
              <a:cs typeface="+mn-cs"/>
            </a:endParaRPr>
          </a:p>
        </p:txBody>
      </p:sp>
    </p:spTree>
    <p:extLst>
      <p:ext uri="{BB962C8B-B14F-4D97-AF65-F5344CB8AC3E}">
        <p14:creationId xmlns:p14="http://schemas.microsoft.com/office/powerpoint/2010/main" val="3969020438"/>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D34141-2E4F-68C6-26A4-D82BD5730A37}"/>
              </a:ext>
            </a:extLst>
          </p:cNvPr>
          <p:cNvSpPr>
            <a:spLocks noGrp="1"/>
          </p:cNvSpPr>
          <p:nvPr>
            <p:ph type="ctrTitle"/>
          </p:nvPr>
        </p:nvSpPr>
        <p:spPr/>
        <p:txBody>
          <a:bodyPr/>
          <a:lstStyle/>
          <a:p>
            <a:r>
              <a:rPr lang="en-US" dirty="0"/>
              <a:t>Medical Case Management</a:t>
            </a:r>
          </a:p>
        </p:txBody>
      </p:sp>
      <p:sp>
        <p:nvSpPr>
          <p:cNvPr id="2" name="Rectangle 4">
            <a:extLst>
              <a:ext uri="{FF2B5EF4-FFF2-40B4-BE49-F238E27FC236}">
                <a16:creationId xmlns:a16="http://schemas.microsoft.com/office/drawing/2014/main" id="{6BBC0501-714D-9394-1EDC-069CAEBC3DDA}"/>
              </a:ext>
            </a:extLst>
          </p:cNvPr>
          <p:cNvSpPr>
            <a:spLocks noChangeArrowheads="1"/>
          </p:cNvSpPr>
          <p:nvPr/>
        </p:nvSpPr>
        <p:spPr bwMode="auto">
          <a:xfrm>
            <a:off x="533401" y="2036671"/>
            <a:ext cx="10974237" cy="4240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99981" numCol="1"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Elizabeth Habat, LISW-S</a:t>
            </a:r>
            <a:b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216-844-5316</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Providers: Gripshover</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endPar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Amy Horning, LISW-S</a:t>
            </a:r>
            <a:b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216-844-3407</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Providers: Conrad, Yendewa, </a:t>
            </a:r>
            <a:r>
              <a:rPr kumimoji="0" lang="en-US" altLang="en-US" sz="1400" b="0" i="1"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mn-cs"/>
              </a:rPr>
              <a:t>Chengsupanimit</a:t>
            </a: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endPar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MJ Lawrence, LISW-S</a:t>
            </a:r>
            <a:b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216-844-7224</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Providers: Bartolomeo, </a:t>
            </a:r>
            <a:r>
              <a:rPr kumimoji="0" lang="en-US" altLang="en-US" sz="1400" b="0" i="1"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mn-cs"/>
              </a:rPr>
              <a:t>Lisgaris</a:t>
            </a: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Subauste, Caster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Armina Popa, LSW</a:t>
            </a:r>
            <a:b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216-844-7926</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Part D (under 24 years old)</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endPar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Siyue Xu, LISW</a:t>
            </a:r>
            <a:br>
              <a:rPr kumimoji="0" lang="en-US" altLang="en-US" sz="14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216-844-2653</a:t>
            </a:r>
            <a:b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Providers: Fulton, McComsey</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 name="TextBox 5">
            <a:extLst>
              <a:ext uri="{FF2B5EF4-FFF2-40B4-BE49-F238E27FC236}">
                <a16:creationId xmlns:a16="http://schemas.microsoft.com/office/drawing/2014/main" id="{2EB1D131-27D1-BA4B-30C2-F9A8A0CBBB4F}"/>
              </a:ext>
            </a:extLst>
          </p:cNvPr>
          <p:cNvSpPr txBox="1"/>
          <p:nvPr/>
        </p:nvSpPr>
        <p:spPr>
          <a:xfrm>
            <a:off x="533401" y="1165233"/>
            <a:ext cx="11119314" cy="656077"/>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S PGothic"/>
                <a:cs typeface="+mn-cs"/>
              </a:rPr>
              <a:t>Social Workers at the SIU offer emotional support, short-term counseling, referrals, and links to community resources. They also assist with insurance and medication issues, and help coordinate Medical Transportation, when eligible. </a:t>
            </a:r>
          </a:p>
        </p:txBody>
      </p:sp>
    </p:spTree>
    <p:extLst>
      <p:ext uri="{BB962C8B-B14F-4D97-AF65-F5344CB8AC3E}">
        <p14:creationId xmlns:p14="http://schemas.microsoft.com/office/powerpoint/2010/main" val="2424728977"/>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D08F-7F32-8E77-9C58-25799EDFBABD}"/>
              </a:ext>
            </a:extLst>
          </p:cNvPr>
          <p:cNvSpPr>
            <a:spLocks noGrp="1"/>
          </p:cNvSpPr>
          <p:nvPr>
            <p:ph type="ctrTitle"/>
          </p:nvPr>
        </p:nvSpPr>
        <p:spPr>
          <a:xfrm>
            <a:off x="533401" y="277700"/>
            <a:ext cx="11119314" cy="693655"/>
          </a:xfrm>
        </p:spPr>
        <p:txBody>
          <a:bodyPr/>
          <a:lstStyle/>
          <a:p>
            <a:r>
              <a:rPr lang="en-US" dirty="0"/>
              <a:t>Mental Health Counselor</a:t>
            </a:r>
          </a:p>
        </p:txBody>
      </p:sp>
      <p:sp>
        <p:nvSpPr>
          <p:cNvPr id="4" name="Rectangle 1">
            <a:extLst>
              <a:ext uri="{FF2B5EF4-FFF2-40B4-BE49-F238E27FC236}">
                <a16:creationId xmlns:a16="http://schemas.microsoft.com/office/drawing/2014/main" id="{9D2EE98B-36BA-77F3-E775-BD40D46545EF}"/>
              </a:ext>
            </a:extLst>
          </p:cNvPr>
          <p:cNvSpPr>
            <a:spLocks noChangeArrowheads="1"/>
          </p:cNvSpPr>
          <p:nvPr/>
        </p:nvSpPr>
        <p:spPr bwMode="auto">
          <a:xfrm>
            <a:off x="533401" y="817938"/>
            <a:ext cx="11119314" cy="110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For patients who need more than the short-term counseling provided by the social work team, the SIU offers an on-site mental health therapist.  </a:t>
            </a: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Kathryn Raven, LPCC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216-844-6034</a:t>
            </a:r>
          </a:p>
        </p:txBody>
      </p:sp>
      <p:sp>
        <p:nvSpPr>
          <p:cNvPr id="5" name="Title 1">
            <a:extLst>
              <a:ext uri="{FF2B5EF4-FFF2-40B4-BE49-F238E27FC236}">
                <a16:creationId xmlns:a16="http://schemas.microsoft.com/office/drawing/2014/main" id="{1BF8BF4D-AB2A-F654-43B9-A84E03757B76}"/>
              </a:ext>
            </a:extLst>
          </p:cNvPr>
          <p:cNvSpPr txBox="1">
            <a:spLocks/>
          </p:cNvSpPr>
          <p:nvPr/>
        </p:nvSpPr>
        <p:spPr>
          <a:xfrm>
            <a:off x="533401" y="2061227"/>
            <a:ext cx="11119314" cy="69365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2800" b="1" i="0" kern="1200">
                <a:solidFill>
                  <a:srgbClr val="C61D23"/>
                </a:solidFill>
                <a:latin typeface="+mj-lt"/>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C61D23"/>
                </a:solidFill>
                <a:effectLst/>
                <a:uLnTx/>
                <a:uFillTx/>
                <a:latin typeface="Arial" panose="020B0604020202020204"/>
                <a:ea typeface="+mj-ea"/>
                <a:cs typeface="Arial" panose="020B0604020202020204" pitchFamily="34" charset="0"/>
              </a:rPr>
              <a:t>Dietitian</a:t>
            </a:r>
          </a:p>
        </p:txBody>
      </p:sp>
      <p:sp>
        <p:nvSpPr>
          <p:cNvPr id="6" name="Rectangle 3">
            <a:extLst>
              <a:ext uri="{FF2B5EF4-FFF2-40B4-BE49-F238E27FC236}">
                <a16:creationId xmlns:a16="http://schemas.microsoft.com/office/drawing/2014/main" id="{C9FC61A2-F2F2-7B40-4E6D-487A6FBACD6F}"/>
              </a:ext>
            </a:extLst>
          </p:cNvPr>
          <p:cNvSpPr txBox="1">
            <a:spLocks noChangeArrowheads="1"/>
          </p:cNvSpPr>
          <p:nvPr/>
        </p:nvSpPr>
        <p:spPr bwMode="auto">
          <a:xfrm>
            <a:off x="533401" y="2629175"/>
            <a:ext cx="10542916" cy="79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S PGothic"/>
                <a:cs typeface="Arial"/>
              </a:rPr>
              <a:t>The dietitian assesses nutrition, educates patients on tailored food choices, conducts body composition tests, and advises on dietary and herbal supplements.</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0" marR="0" lvl="0" indent="0" algn="l" defTabSz="914400" rtl="0" eaLnBrk="1" fontAlgn="auto" latinLnBrk="0" hangingPunct="1">
              <a:lnSpc>
                <a:spcPct val="120000"/>
              </a:lnSpc>
              <a:spcBef>
                <a:spcPct val="20000"/>
              </a:spcBef>
              <a:spcAft>
                <a:spcPts val="0"/>
              </a:spcAft>
              <a:buClrTx/>
              <a:buSzTx/>
              <a:buFont typeface="Wingdings 2" panose="05020102010507070707" pitchFamily="18" charset="2"/>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a:endParaRPr>
          </a:p>
        </p:txBody>
      </p:sp>
      <p:sp>
        <p:nvSpPr>
          <p:cNvPr id="7" name="Rectangle 2">
            <a:extLst>
              <a:ext uri="{FF2B5EF4-FFF2-40B4-BE49-F238E27FC236}">
                <a16:creationId xmlns:a16="http://schemas.microsoft.com/office/drawing/2014/main" id="{D3814D9B-E9CB-4A27-1EFE-66D599F9C26B}"/>
              </a:ext>
            </a:extLst>
          </p:cNvPr>
          <p:cNvSpPr>
            <a:spLocks noChangeArrowheads="1"/>
          </p:cNvSpPr>
          <p:nvPr/>
        </p:nvSpPr>
        <p:spPr bwMode="auto">
          <a:xfrm>
            <a:off x="533401" y="3256161"/>
            <a:ext cx="111193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Aaron Fletcher, MS, RD, LD</a:t>
            </a:r>
            <a:r>
              <a:rPr kumimoji="0" lang="en-US" altLang="en-US" sz="16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r>
            <a:br>
              <a:rPr kumimoji="0" lang="en-US" altLang="en-US" sz="16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216-844-2463</a:t>
            </a:r>
          </a:p>
        </p:txBody>
      </p:sp>
      <p:sp>
        <p:nvSpPr>
          <p:cNvPr id="8" name="Title 1">
            <a:extLst>
              <a:ext uri="{FF2B5EF4-FFF2-40B4-BE49-F238E27FC236}">
                <a16:creationId xmlns:a16="http://schemas.microsoft.com/office/drawing/2014/main" id="{88204E14-8F2B-B73D-D806-8D5EF9896874}"/>
              </a:ext>
            </a:extLst>
          </p:cNvPr>
          <p:cNvSpPr txBox="1">
            <a:spLocks/>
          </p:cNvSpPr>
          <p:nvPr/>
        </p:nvSpPr>
        <p:spPr>
          <a:xfrm>
            <a:off x="533401" y="3973941"/>
            <a:ext cx="11119314" cy="69365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2800" b="1" i="0" kern="1200">
                <a:solidFill>
                  <a:srgbClr val="C61D23"/>
                </a:solidFill>
                <a:latin typeface="+mj-lt"/>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C61D23"/>
                </a:solidFill>
                <a:effectLst/>
                <a:uLnTx/>
                <a:uFillTx/>
                <a:latin typeface="Arial" panose="020B0604020202020204"/>
                <a:ea typeface="+mj-ea"/>
                <a:cs typeface="Arial" panose="020B0604020202020204" pitchFamily="34" charset="0"/>
              </a:rPr>
              <a:t>Pharmacy</a:t>
            </a:r>
          </a:p>
        </p:txBody>
      </p:sp>
      <p:sp>
        <p:nvSpPr>
          <p:cNvPr id="9" name="Rectangle 3">
            <a:extLst>
              <a:ext uri="{FF2B5EF4-FFF2-40B4-BE49-F238E27FC236}">
                <a16:creationId xmlns:a16="http://schemas.microsoft.com/office/drawing/2014/main" id="{81FAA76D-A802-EEF3-E3D8-E5B551A61718}"/>
              </a:ext>
            </a:extLst>
          </p:cNvPr>
          <p:cNvSpPr txBox="1">
            <a:spLocks noChangeArrowheads="1"/>
          </p:cNvSpPr>
          <p:nvPr/>
        </p:nvSpPr>
        <p:spPr bwMode="auto">
          <a:xfrm>
            <a:off x="533401" y="4502040"/>
            <a:ext cx="10542916" cy="55304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40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a:ea typeface="MS PGothic"/>
                <a:cs typeface="+mn-cs"/>
              </a:rPr>
              <a:t>The pharmacy team works with patients to optimize medication adherence while providing information concerning all aspects of a medication regimen. </a:t>
            </a: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Frutiger LT Std 45 Light" panose="020B0402020204020204" pitchFamily="34" charset="0"/>
              <a:ea typeface="+mn-ea"/>
              <a:cs typeface="+mn-cs"/>
            </a:endParaRPr>
          </a:p>
        </p:txBody>
      </p:sp>
      <p:sp>
        <p:nvSpPr>
          <p:cNvPr id="10" name="Rectangle 4">
            <a:extLst>
              <a:ext uri="{FF2B5EF4-FFF2-40B4-BE49-F238E27FC236}">
                <a16:creationId xmlns:a16="http://schemas.microsoft.com/office/drawing/2014/main" id="{BF403143-D840-082B-C067-DE881FE24A78}"/>
              </a:ext>
            </a:extLst>
          </p:cNvPr>
          <p:cNvSpPr>
            <a:spLocks noChangeArrowheads="1"/>
          </p:cNvSpPr>
          <p:nvPr/>
        </p:nvSpPr>
        <p:spPr bwMode="auto">
          <a:xfrm>
            <a:off x="821600" y="4986626"/>
            <a:ext cx="10542916" cy="1593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99981"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Nan Wang, PharmD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216-283-4927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Mary VanMeter, </a:t>
            </a:r>
            <a:r>
              <a:rPr kumimoji="0" lang="en-US" altLang="en-US" sz="1600" b="1"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mn-cs"/>
              </a:rPr>
              <a:t>CPhT</a:t>
            </a:r>
            <a:endPar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216-844-2309</a:t>
            </a:r>
            <a:r>
              <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r>
            <a:br>
              <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075152437"/>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D8701-BF5F-8A4A-0DD9-9952A29BCF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A42F4-FA90-D49A-EBB1-AE6EE4AE2B8B}"/>
              </a:ext>
            </a:extLst>
          </p:cNvPr>
          <p:cNvSpPr>
            <a:spLocks noGrp="1"/>
          </p:cNvSpPr>
          <p:nvPr>
            <p:ph type="ctrTitle"/>
          </p:nvPr>
        </p:nvSpPr>
        <p:spPr>
          <a:xfrm>
            <a:off x="533401" y="277700"/>
            <a:ext cx="11119314" cy="693655"/>
          </a:xfrm>
        </p:spPr>
        <p:txBody>
          <a:bodyPr/>
          <a:lstStyle/>
          <a:p>
            <a:r>
              <a:rPr lang="en-US" dirty="0"/>
              <a:t>Early Intervention Specialist</a:t>
            </a:r>
          </a:p>
        </p:txBody>
      </p:sp>
      <p:sp>
        <p:nvSpPr>
          <p:cNvPr id="4" name="Rectangle 1">
            <a:extLst>
              <a:ext uri="{FF2B5EF4-FFF2-40B4-BE49-F238E27FC236}">
                <a16:creationId xmlns:a16="http://schemas.microsoft.com/office/drawing/2014/main" id="{833636D9-E3EB-07CF-0812-6CBAAF768DEA}"/>
              </a:ext>
            </a:extLst>
          </p:cNvPr>
          <p:cNvSpPr>
            <a:spLocks noChangeArrowheads="1"/>
          </p:cNvSpPr>
          <p:nvPr/>
        </p:nvSpPr>
        <p:spPr bwMode="auto">
          <a:xfrm>
            <a:off x="533401" y="817938"/>
            <a:ext cx="11119314" cy="110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The EIS helps link new patients to care and assists with engaging those who may have fallen out of care.</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Cielle Brady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216-844-5383</a:t>
            </a:r>
          </a:p>
        </p:txBody>
      </p:sp>
      <p:sp>
        <p:nvSpPr>
          <p:cNvPr id="5" name="Title 1">
            <a:extLst>
              <a:ext uri="{FF2B5EF4-FFF2-40B4-BE49-F238E27FC236}">
                <a16:creationId xmlns:a16="http://schemas.microsoft.com/office/drawing/2014/main" id="{4BF7A704-F6BC-98F0-5DD7-E8F87580CB21}"/>
              </a:ext>
            </a:extLst>
          </p:cNvPr>
          <p:cNvSpPr txBox="1">
            <a:spLocks/>
          </p:cNvSpPr>
          <p:nvPr/>
        </p:nvSpPr>
        <p:spPr>
          <a:xfrm>
            <a:off x="533401" y="2061227"/>
            <a:ext cx="11119314" cy="69365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2800" b="1" i="0" kern="1200">
                <a:solidFill>
                  <a:srgbClr val="C61D23"/>
                </a:solidFill>
                <a:latin typeface="+mj-lt"/>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C61D23"/>
                </a:solidFill>
                <a:effectLst/>
                <a:uLnTx/>
                <a:uFillTx/>
                <a:latin typeface="Arial" panose="020B0604020202020204"/>
                <a:ea typeface="+mj-ea"/>
                <a:cs typeface="Arial" panose="020B0604020202020204" pitchFamily="34" charset="0"/>
              </a:rPr>
              <a:t>Community Health Worker</a:t>
            </a:r>
          </a:p>
        </p:txBody>
      </p:sp>
      <p:sp>
        <p:nvSpPr>
          <p:cNvPr id="6" name="Rectangle 3">
            <a:extLst>
              <a:ext uri="{FF2B5EF4-FFF2-40B4-BE49-F238E27FC236}">
                <a16:creationId xmlns:a16="http://schemas.microsoft.com/office/drawing/2014/main" id="{07C52756-F1C5-8FED-9A90-F0F9D712BFE4}"/>
              </a:ext>
            </a:extLst>
          </p:cNvPr>
          <p:cNvSpPr txBox="1">
            <a:spLocks noChangeArrowheads="1"/>
          </p:cNvSpPr>
          <p:nvPr/>
        </p:nvSpPr>
        <p:spPr bwMode="auto">
          <a:xfrm>
            <a:off x="533401" y="2629175"/>
            <a:ext cx="10542916" cy="79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S PGothic"/>
                <a:cs typeface="Arial"/>
              </a:rPr>
              <a:t>The Community Health Worker helps patients find resources, navigate care, address any adherence barriers, and participates in community outreach activities.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a:p>
            <a:pPr marL="0" marR="0" lvl="0" indent="0" algn="l" defTabSz="914400" rtl="0" eaLnBrk="1" fontAlgn="auto" latinLnBrk="0" hangingPunct="1">
              <a:lnSpc>
                <a:spcPct val="120000"/>
              </a:lnSpc>
              <a:spcBef>
                <a:spcPct val="20000"/>
              </a:spcBef>
              <a:spcAft>
                <a:spcPts val="0"/>
              </a:spcAft>
              <a:buClrTx/>
              <a:buSzTx/>
              <a:buFont typeface="Wingdings 2" panose="05020102010507070707" pitchFamily="18" charset="2"/>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a:endParaRPr>
          </a:p>
        </p:txBody>
      </p:sp>
      <p:sp>
        <p:nvSpPr>
          <p:cNvPr id="7" name="Rectangle 2">
            <a:extLst>
              <a:ext uri="{FF2B5EF4-FFF2-40B4-BE49-F238E27FC236}">
                <a16:creationId xmlns:a16="http://schemas.microsoft.com/office/drawing/2014/main" id="{951CCF6C-5374-BF44-B51C-B12A1EF094C9}"/>
              </a:ext>
            </a:extLst>
          </p:cNvPr>
          <p:cNvSpPr>
            <a:spLocks noChangeArrowheads="1"/>
          </p:cNvSpPr>
          <p:nvPr/>
        </p:nvSpPr>
        <p:spPr bwMode="auto">
          <a:xfrm>
            <a:off x="533401" y="3256161"/>
            <a:ext cx="111193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Tizita Evans</a:t>
            </a:r>
            <a:r>
              <a:rPr kumimoji="0" lang="en-US" altLang="en-US" sz="16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r>
            <a:br>
              <a:rPr kumimoji="0" lang="en-US" altLang="en-US" sz="16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216-844-3563</a:t>
            </a:r>
          </a:p>
        </p:txBody>
      </p:sp>
      <p:sp>
        <p:nvSpPr>
          <p:cNvPr id="8" name="Title 1">
            <a:extLst>
              <a:ext uri="{FF2B5EF4-FFF2-40B4-BE49-F238E27FC236}">
                <a16:creationId xmlns:a16="http://schemas.microsoft.com/office/drawing/2014/main" id="{3FE5546C-9AC0-0EA2-FFCE-CBF1D36DC5DF}"/>
              </a:ext>
            </a:extLst>
          </p:cNvPr>
          <p:cNvSpPr txBox="1">
            <a:spLocks/>
          </p:cNvSpPr>
          <p:nvPr/>
        </p:nvSpPr>
        <p:spPr>
          <a:xfrm>
            <a:off x="533401" y="3973941"/>
            <a:ext cx="11119314" cy="693655"/>
          </a:xfrm>
          <a:prstGeom prst="rect">
            <a:avLst/>
          </a:prstGeom>
        </p:spPr>
        <p:txBody>
          <a:bodyPr vert="horz" lIns="91440" tIns="45720" rIns="91440" bIns="45720" rtlCol="0" anchor="t">
            <a:normAutofit/>
          </a:bodyPr>
          <a:lstStyle>
            <a:lvl1pPr algn="l" defTabSz="914400" rtl="0" eaLnBrk="1" latinLnBrk="0" hangingPunct="1">
              <a:lnSpc>
                <a:spcPct val="100000"/>
              </a:lnSpc>
              <a:spcBef>
                <a:spcPct val="0"/>
              </a:spcBef>
              <a:buNone/>
              <a:defRPr sz="2800" b="1" i="0" kern="1200">
                <a:solidFill>
                  <a:srgbClr val="C61D23"/>
                </a:solidFill>
                <a:latin typeface="+mj-lt"/>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err="1">
                <a:ln>
                  <a:noFill/>
                </a:ln>
                <a:solidFill>
                  <a:srgbClr val="C61D23"/>
                </a:solidFill>
                <a:effectLst/>
                <a:uLnTx/>
                <a:uFillTx/>
                <a:latin typeface="Arial" panose="020B0604020202020204"/>
                <a:ea typeface="+mj-ea"/>
                <a:cs typeface="Arial" panose="020B0604020202020204" pitchFamily="34" charset="0"/>
              </a:rPr>
              <a:t>PrEP</a:t>
            </a:r>
            <a:r>
              <a:rPr kumimoji="0" lang="en-US" sz="2800" b="1" i="0" u="none" strike="noStrike" kern="1200" cap="none" spc="0" normalizeH="0" baseline="0" noProof="0" dirty="0">
                <a:ln>
                  <a:noFill/>
                </a:ln>
                <a:solidFill>
                  <a:srgbClr val="C61D23"/>
                </a:solidFill>
                <a:effectLst/>
                <a:uLnTx/>
                <a:uFillTx/>
                <a:latin typeface="Arial" panose="020B0604020202020204"/>
                <a:ea typeface="+mj-ea"/>
                <a:cs typeface="Arial" panose="020B0604020202020204" pitchFamily="34" charset="0"/>
              </a:rPr>
              <a:t> Navigator</a:t>
            </a:r>
          </a:p>
        </p:txBody>
      </p:sp>
      <p:sp>
        <p:nvSpPr>
          <p:cNvPr id="9" name="Rectangle 3">
            <a:extLst>
              <a:ext uri="{FF2B5EF4-FFF2-40B4-BE49-F238E27FC236}">
                <a16:creationId xmlns:a16="http://schemas.microsoft.com/office/drawing/2014/main" id="{FE142517-2979-881A-D225-F3AA80F02747}"/>
              </a:ext>
            </a:extLst>
          </p:cNvPr>
          <p:cNvSpPr txBox="1">
            <a:spLocks noChangeArrowheads="1"/>
          </p:cNvSpPr>
          <p:nvPr/>
        </p:nvSpPr>
        <p:spPr bwMode="auto">
          <a:xfrm>
            <a:off x="533401" y="4502040"/>
            <a:ext cx="10542916" cy="79457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4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 </a:t>
            </a:r>
            <a:r>
              <a:rPr kumimoji="0" lang="en-US" sz="1400" b="0" i="0" u="none" strike="noStrike" kern="1200" cap="none" spc="0" normalizeH="0" baseline="0" noProof="0" dirty="0" err="1">
                <a:ln>
                  <a:noFill/>
                </a:ln>
                <a:solidFill>
                  <a:srgbClr val="000000"/>
                </a:solidFill>
                <a:effectLst/>
                <a:uLnTx/>
                <a:uFillTx/>
                <a:latin typeface="Arial" panose="020B0604020202020204"/>
                <a:ea typeface="+mn-ea"/>
                <a:cs typeface="+mn-cs"/>
              </a:rPr>
              <a:t>PrEP</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 Navigator (funded through ODH Part B) assists </a:t>
            </a:r>
            <a:r>
              <a:rPr kumimoji="0" lang="en-US" sz="1400" b="0" i="0" u="none" strike="noStrike" kern="1200" cap="none" spc="0" normalizeH="0" baseline="0" noProof="0" dirty="0" err="1">
                <a:ln>
                  <a:noFill/>
                </a:ln>
                <a:solidFill>
                  <a:srgbClr val="000000"/>
                </a:solidFill>
                <a:effectLst/>
                <a:uLnTx/>
                <a:uFillTx/>
                <a:latin typeface="Arial" panose="020B0604020202020204"/>
                <a:ea typeface="+mn-ea"/>
                <a:cs typeface="+mn-cs"/>
              </a:rPr>
              <a:t>PrEP</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 patients with navigating access to care and plays a key role in promoting HIV prevention efforts in the community.</a:t>
            </a:r>
            <a:endParaRPr kumimoji="0" lang="en-US" alt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Rectangle 4">
            <a:extLst>
              <a:ext uri="{FF2B5EF4-FFF2-40B4-BE49-F238E27FC236}">
                <a16:creationId xmlns:a16="http://schemas.microsoft.com/office/drawing/2014/main" id="{7D4B931A-3326-33E0-020B-4EDC7867B29F}"/>
              </a:ext>
            </a:extLst>
          </p:cNvPr>
          <p:cNvSpPr>
            <a:spLocks noChangeArrowheads="1"/>
          </p:cNvSpPr>
          <p:nvPr/>
        </p:nvSpPr>
        <p:spPr bwMode="auto">
          <a:xfrm>
            <a:off x="533401" y="5090621"/>
            <a:ext cx="11119314" cy="131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99981"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Chaz Mitchell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216-286-7737 (286-PREP)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a:r>
            <a:br>
              <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endParaRPr kumimoji="0" lang="en-US" altLang="en-US" sz="1400" b="1" i="1"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100353539"/>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B13C1-9B10-A790-F95D-67D17F5389B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CCCAFD8-A81D-4E32-40EE-764E8AB7E94B}"/>
              </a:ext>
            </a:extLst>
          </p:cNvPr>
          <p:cNvSpPr>
            <a:spLocks noGrp="1"/>
          </p:cNvSpPr>
          <p:nvPr>
            <p:ph type="ctrTitle"/>
          </p:nvPr>
        </p:nvSpPr>
        <p:spPr>
          <a:xfrm>
            <a:off x="533401" y="622753"/>
            <a:ext cx="11119314" cy="693655"/>
          </a:xfrm>
        </p:spPr>
        <p:txBody>
          <a:bodyPr/>
          <a:lstStyle/>
          <a:p>
            <a:r>
              <a:rPr lang="en-US" dirty="0"/>
              <a:t>Other Support Staff</a:t>
            </a:r>
          </a:p>
        </p:txBody>
      </p:sp>
      <p:sp>
        <p:nvSpPr>
          <p:cNvPr id="6" name="Text Placeholder 5">
            <a:extLst>
              <a:ext uri="{FF2B5EF4-FFF2-40B4-BE49-F238E27FC236}">
                <a16:creationId xmlns:a16="http://schemas.microsoft.com/office/drawing/2014/main" id="{207231D8-CA4C-7087-AA86-68979D70487C}"/>
              </a:ext>
            </a:extLst>
          </p:cNvPr>
          <p:cNvSpPr>
            <a:spLocks noGrp="1"/>
          </p:cNvSpPr>
          <p:nvPr>
            <p:ph type="body" sz="quarter" idx="12"/>
          </p:nvPr>
        </p:nvSpPr>
        <p:spPr>
          <a:xfrm>
            <a:off x="533401" y="1918606"/>
            <a:ext cx="11138407" cy="2751828"/>
          </a:xfrm>
        </p:spPr>
        <p:txBody>
          <a:bodyPr numCol="1">
            <a:normAutofit lnSpcReduction="10000"/>
          </a:bodyPr>
          <a:lstStyle/>
          <a:p>
            <a:r>
              <a:rPr lang="en-US" b="1" dirty="0"/>
              <a:t>Gerrye Brown</a:t>
            </a:r>
            <a:r>
              <a:rPr lang="en-US" dirty="0"/>
              <a:t>, Financial Coordinator – 216-844-5317</a:t>
            </a:r>
          </a:p>
          <a:p>
            <a:r>
              <a:rPr lang="en-US" b="1" dirty="0"/>
              <a:t>Robert Greathouse</a:t>
            </a:r>
            <a:r>
              <a:rPr lang="en-US" dirty="0"/>
              <a:t>, Data/RW Clerk – 216-844-5359</a:t>
            </a:r>
          </a:p>
          <a:p>
            <a:r>
              <a:rPr lang="en-US" b="1" dirty="0" err="1"/>
              <a:t>Jacyona</a:t>
            </a:r>
            <a:r>
              <a:rPr lang="en-US" b="1" dirty="0"/>
              <a:t> Banks</a:t>
            </a:r>
            <a:r>
              <a:rPr lang="en-US" dirty="0"/>
              <a:t>, Medical Assistant</a:t>
            </a:r>
          </a:p>
          <a:p>
            <a:r>
              <a:rPr lang="en-US" b="1" dirty="0"/>
              <a:t>Kate Burnett-Bruckman</a:t>
            </a:r>
            <a:r>
              <a:rPr lang="en-US" dirty="0"/>
              <a:t>, Quality Manager</a:t>
            </a:r>
          </a:p>
          <a:p>
            <a:r>
              <a:rPr lang="en-US" b="1" dirty="0"/>
              <a:t>Michelle Kucia</a:t>
            </a:r>
            <a:r>
              <a:rPr lang="en-US" dirty="0"/>
              <a:t>, Program Director</a:t>
            </a:r>
          </a:p>
          <a:p>
            <a:r>
              <a:rPr lang="en-US" b="1" dirty="0"/>
              <a:t>Mariyah Hullett</a:t>
            </a:r>
            <a:r>
              <a:rPr lang="en-US" dirty="0"/>
              <a:t>, Front Desk</a:t>
            </a:r>
          </a:p>
          <a:p>
            <a:r>
              <a:rPr lang="en-US" b="1" dirty="0"/>
              <a:t>Angela Isom</a:t>
            </a:r>
            <a:r>
              <a:rPr lang="en-US" dirty="0"/>
              <a:t>, Finance Specialist</a:t>
            </a:r>
          </a:p>
        </p:txBody>
      </p:sp>
    </p:spTree>
    <p:extLst>
      <p:ext uri="{BB962C8B-B14F-4D97-AF65-F5344CB8AC3E}">
        <p14:creationId xmlns:p14="http://schemas.microsoft.com/office/powerpoint/2010/main" val="28622427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8CD4FC-9C12-132F-5D5D-255E6AC01F18}"/>
              </a:ext>
            </a:extLst>
          </p:cNvPr>
          <p:cNvSpPr>
            <a:spLocks noGrp="1"/>
          </p:cNvSpPr>
          <p:nvPr>
            <p:ph type="ctrTitle"/>
          </p:nvPr>
        </p:nvSpPr>
        <p:spPr/>
        <p:txBody>
          <a:bodyPr/>
          <a:lstStyle/>
          <a:p>
            <a:r>
              <a:rPr lang="en-US" dirty="0"/>
              <a:t>Services Provided</a:t>
            </a:r>
          </a:p>
        </p:txBody>
      </p:sp>
      <p:sp>
        <p:nvSpPr>
          <p:cNvPr id="2" name="Rectangle 1">
            <a:extLst>
              <a:ext uri="{FF2B5EF4-FFF2-40B4-BE49-F238E27FC236}">
                <a16:creationId xmlns:a16="http://schemas.microsoft.com/office/drawing/2014/main" id="{CFC0D894-C632-9EFE-1BB3-9F5EC7A4D0CD}"/>
              </a:ext>
            </a:extLst>
          </p:cNvPr>
          <p:cNvSpPr/>
          <p:nvPr/>
        </p:nvSpPr>
        <p:spPr>
          <a:xfrm>
            <a:off x="533400" y="1456378"/>
            <a:ext cx="11119315" cy="2907334"/>
          </a:xfrm>
          <a:prstGeom prst="rect">
            <a:avLst/>
          </a:prstGeom>
        </p:spPr>
        <p:txBody>
          <a:bodyPr wrap="square" lIns="91440" tIns="45720" rIns="91440" bIns="45720" numCol="2" anchor="t">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Outpatient Ambulatory Health Services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Medical Case Management</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Mental Health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Medical Case Management- Behavioral Health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Psychosocial Support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Medical Nutrition Therapy</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Oral Health</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a:ea typeface="Calibri"/>
                <a:cs typeface="Calibri"/>
              </a:rPr>
              <a:t>Prevention and Early Intervention Services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Emergency Financial Assistance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Medical Transportation</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Rapid Start Services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Non-Medical Case Management</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endParaRPr>
          </a:p>
        </p:txBody>
      </p:sp>
    </p:spTree>
    <p:extLst>
      <p:ext uri="{BB962C8B-B14F-4D97-AF65-F5344CB8AC3E}">
        <p14:creationId xmlns:p14="http://schemas.microsoft.com/office/powerpoint/2010/main" val="364800252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5E72B-92BF-DA08-C6DA-8F409370C6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90140C-7752-FE2C-18FB-252DF6F00976}"/>
              </a:ext>
            </a:extLst>
          </p:cNvPr>
          <p:cNvSpPr>
            <a:spLocks noGrp="1"/>
          </p:cNvSpPr>
          <p:nvPr>
            <p:ph type="ctrTitle"/>
          </p:nvPr>
        </p:nvSpPr>
        <p:spPr>
          <a:xfrm>
            <a:off x="533399" y="816847"/>
            <a:ext cx="11119315" cy="693655"/>
          </a:xfrm>
        </p:spPr>
        <p:txBody>
          <a:bodyPr/>
          <a:lstStyle/>
          <a:p>
            <a:r>
              <a:rPr lang="en-US" dirty="0"/>
              <a:t>Oral Health</a:t>
            </a:r>
          </a:p>
        </p:txBody>
      </p:sp>
      <p:sp>
        <p:nvSpPr>
          <p:cNvPr id="3" name="Content Placeholder 2">
            <a:extLst>
              <a:ext uri="{FF2B5EF4-FFF2-40B4-BE49-F238E27FC236}">
                <a16:creationId xmlns:a16="http://schemas.microsoft.com/office/drawing/2014/main" id="{D19B0298-FA25-76F2-B720-898CAAD2243A}"/>
              </a:ext>
            </a:extLst>
          </p:cNvPr>
          <p:cNvSpPr txBox="1">
            <a:spLocks/>
          </p:cNvSpPr>
          <p:nvPr/>
        </p:nvSpPr>
        <p:spPr>
          <a:xfrm>
            <a:off x="533399" y="1784500"/>
            <a:ext cx="11119314" cy="2942775"/>
          </a:xfrm>
          <a:prstGeom prst="rect">
            <a:avLst/>
          </a:prstGeom>
        </p:spPr>
        <p:txBody>
          <a:bodyPr lIns="91440" tIns="45720" rIns="91440" bIns="4572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Oral health care is provided by Case Western Reserve University's AEGD residency program, offering cleanings, X-rays, fillings, crowns, extractions, dentures, and other restorative services. Referrals to oral surgery are made as needed.</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**You do NOT have to be an SIU patient to access Oral Health services**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000000"/>
              </a:solidFill>
              <a:effectLst/>
              <a:uLnTx/>
              <a:uFillTx/>
              <a:latin typeface="Arial" panose="020B0604020202020204"/>
              <a:ea typeface="MS PGothic"/>
              <a:cs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CWRU AEGD Clinic</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216-368-8730</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9601 Chester Rd.</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a:ea typeface="+mn-ea"/>
                <a:cs typeface="+mn-cs"/>
              </a:rPr>
              <a:t>Cleveland, OH 44106</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0000"/>
              </a:solidFill>
              <a:effectLst/>
              <a:uLnTx/>
              <a:uFillTx/>
              <a:latin typeface="Frutiger LT Std 45 Light" panose="020B0402020204020204" pitchFamily="34" charset="0"/>
              <a:ea typeface="+mn-ea"/>
              <a:cs typeface="+mn-cs"/>
            </a:endParaRPr>
          </a:p>
        </p:txBody>
      </p:sp>
    </p:spTree>
    <p:extLst>
      <p:ext uri="{BB962C8B-B14F-4D97-AF65-F5344CB8AC3E}">
        <p14:creationId xmlns:p14="http://schemas.microsoft.com/office/powerpoint/2010/main" val="21523608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FF2F9-9C99-404F-775D-2FF7C1D759C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49E952-1DD8-2C9F-3A89-E828606B43FB}"/>
              </a:ext>
            </a:extLst>
          </p:cNvPr>
          <p:cNvSpPr>
            <a:spLocks noGrp="1"/>
          </p:cNvSpPr>
          <p:nvPr>
            <p:ph type="ctrTitle"/>
          </p:nvPr>
        </p:nvSpPr>
        <p:spPr>
          <a:xfrm>
            <a:off x="533398" y="448574"/>
            <a:ext cx="11119315" cy="693655"/>
          </a:xfrm>
        </p:spPr>
        <p:txBody>
          <a:bodyPr/>
          <a:lstStyle/>
          <a:p>
            <a:r>
              <a:rPr lang="en-US" dirty="0"/>
              <a:t>Support Groups</a:t>
            </a:r>
          </a:p>
        </p:txBody>
      </p:sp>
      <p:sp>
        <p:nvSpPr>
          <p:cNvPr id="3" name="Content Placeholder 2">
            <a:extLst>
              <a:ext uri="{FF2B5EF4-FFF2-40B4-BE49-F238E27FC236}">
                <a16:creationId xmlns:a16="http://schemas.microsoft.com/office/drawing/2014/main" id="{0FC47B15-3EFC-B0C4-3FEA-EF85A34313BC}"/>
              </a:ext>
            </a:extLst>
          </p:cNvPr>
          <p:cNvSpPr txBox="1">
            <a:spLocks/>
          </p:cNvSpPr>
          <p:nvPr/>
        </p:nvSpPr>
        <p:spPr>
          <a:xfrm>
            <a:off x="533399" y="1173192"/>
            <a:ext cx="11119314" cy="4542579"/>
          </a:xfrm>
          <a:prstGeom prst="rect">
            <a:avLst/>
          </a:prstGeom>
        </p:spPr>
        <p:txBody>
          <a:bodyPr lIns="91440" tIns="45720" rIns="91440" bIns="45720" anchor="t">
            <a:normAutofit fontScale="2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altLang="en-US" sz="5600" b="1" i="0" u="sng" strike="noStrike" kern="1200" cap="none" spc="0" normalizeH="0" baseline="0" noProof="0" dirty="0">
                <a:ln>
                  <a:noFill/>
                </a:ln>
                <a:solidFill>
                  <a:srgbClr val="000000"/>
                </a:solidFill>
                <a:effectLst/>
                <a:uLnTx/>
                <a:uFillTx/>
                <a:latin typeface="Arial" panose="020B0604020202020204"/>
                <a:ea typeface="MS PGothic"/>
                <a:cs typeface="+mn-cs"/>
              </a:rPr>
              <a:t>Women’s group</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1</a:t>
            </a:r>
            <a:r>
              <a:rPr kumimoji="0" lang="en-US" altLang="en-US" sz="5600" b="0" i="0" u="none" strike="noStrike" kern="1200" cap="none" spc="0" normalizeH="0" baseline="30000" noProof="0" dirty="0">
                <a:ln>
                  <a:noFill/>
                </a:ln>
                <a:solidFill>
                  <a:srgbClr val="000000"/>
                </a:solidFill>
                <a:effectLst/>
                <a:uLnTx/>
                <a:uFillTx/>
                <a:latin typeface="Arial" panose="020B0604020202020204"/>
                <a:ea typeface="MS PGothic"/>
                <a:cs typeface="+mn-cs"/>
              </a:rPr>
              <a:t>st</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Thursday of the month at from 1-3pm</a:t>
            </a:r>
            <a:b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Contact: </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Linda Xu </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216-844-2653</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altLang="en-US" sz="5600" b="1" i="0" u="sng" strike="noStrike" kern="1200" cap="none" spc="0" normalizeH="0" baseline="0" noProof="0" dirty="0">
                <a:ln>
                  <a:noFill/>
                </a:ln>
                <a:solidFill>
                  <a:srgbClr val="000000"/>
                </a:solidFill>
                <a:effectLst/>
                <a:uLnTx/>
                <a:uFillTx/>
                <a:latin typeface="Arial" panose="020B0604020202020204"/>
                <a:ea typeface="MS PGothic"/>
                <a:cs typeface="+mn-cs"/>
              </a:rPr>
              <a:t>Youth Group</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for patients ages 18-24; 4</a:t>
            </a:r>
            <a:r>
              <a:rPr kumimoji="0" lang="en-US" altLang="en-US" sz="5600" b="0" i="0" u="none" strike="noStrike" kern="1200" cap="none" spc="0" normalizeH="0" baseline="30000" noProof="0" dirty="0">
                <a:ln>
                  <a:noFill/>
                </a:ln>
                <a:solidFill>
                  <a:srgbClr val="000000"/>
                </a:solidFill>
                <a:effectLst/>
                <a:uLnTx/>
                <a:uFillTx/>
                <a:latin typeface="Arial" panose="020B0604020202020204"/>
                <a:ea typeface="MS PGothic"/>
                <a:cs typeface="+mn-cs"/>
              </a:rPr>
              <a:t>th</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Thursday of the month from 3-5pm</a:t>
            </a:r>
            <a:b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Contact: </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Armina Popa</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216-844-7926</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altLang="en-US" sz="5600" b="1" i="0" u="sng" strike="noStrike" kern="1200" cap="none" spc="0" normalizeH="0" baseline="0" noProof="0" dirty="0">
                <a:ln>
                  <a:noFill/>
                </a:ln>
                <a:solidFill>
                  <a:srgbClr val="000000"/>
                </a:solidFill>
                <a:effectLst/>
                <a:uLnTx/>
                <a:uFillTx/>
                <a:latin typeface="Arial" panose="020B0604020202020204"/>
                <a:ea typeface="MS PGothic"/>
                <a:cs typeface="+mn-cs"/>
              </a:rPr>
              <a:t>Yoga Group</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Floor or chair Yoga held every 2</a:t>
            </a:r>
            <a:r>
              <a:rPr kumimoji="0" lang="en-US" altLang="en-US" sz="5600" b="0" i="0" u="none" strike="noStrike" kern="1200" cap="none" spc="0" normalizeH="0" baseline="30000" noProof="0" dirty="0">
                <a:ln>
                  <a:noFill/>
                </a:ln>
                <a:solidFill>
                  <a:srgbClr val="000000"/>
                </a:solidFill>
                <a:effectLst/>
                <a:uLnTx/>
                <a:uFillTx/>
                <a:latin typeface="Arial" panose="020B0604020202020204"/>
                <a:ea typeface="MS PGothic"/>
                <a:cs typeface="+mn-cs"/>
              </a:rPr>
              <a:t>nd</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and 4</a:t>
            </a:r>
            <a:r>
              <a:rPr kumimoji="0" lang="en-US" altLang="en-US" sz="5600" b="0" i="0" u="none" strike="noStrike" kern="1200" cap="none" spc="0" normalizeH="0" baseline="30000" noProof="0" dirty="0">
                <a:ln>
                  <a:noFill/>
                </a:ln>
                <a:solidFill>
                  <a:srgbClr val="000000"/>
                </a:solidFill>
                <a:effectLst/>
                <a:uLnTx/>
                <a:uFillTx/>
                <a:latin typeface="Arial" panose="020B0604020202020204"/>
                <a:ea typeface="MS PGothic"/>
                <a:cs typeface="+mn-cs"/>
              </a:rPr>
              <a:t>th</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Wednesday of the month </a:t>
            </a:r>
            <a:r>
              <a:rPr kumimoji="0" lang="en-US" altLang="en-US" sz="5600" b="0" i="0" u="none" strike="noStrike" kern="1200" cap="none" spc="0" normalizeH="0" baseline="0" noProof="0">
                <a:ln>
                  <a:noFill/>
                </a:ln>
                <a:solidFill>
                  <a:srgbClr val="000000"/>
                </a:solidFill>
                <a:effectLst/>
                <a:uLnTx/>
                <a:uFillTx/>
                <a:latin typeface="Arial" panose="020B0604020202020204"/>
                <a:ea typeface="MS PGothic"/>
                <a:cs typeface="+mn-cs"/>
              </a:rPr>
              <a:t>from 4:30-5:30pm</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a:r>
            <a:b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Contact: </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Armina Popa</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216-844-7926</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altLang="en-US" sz="5600" b="1" i="0" u="sng" strike="noStrike" kern="1200" cap="none" spc="0" normalizeH="0" baseline="0" noProof="0" dirty="0">
                <a:ln>
                  <a:noFill/>
                </a:ln>
                <a:solidFill>
                  <a:srgbClr val="000000"/>
                </a:solidFill>
                <a:effectLst/>
                <a:uLnTx/>
                <a:uFillTx/>
                <a:latin typeface="Arial" panose="020B0604020202020204"/>
                <a:ea typeface="MS PGothic"/>
                <a:cs typeface="+mn-cs"/>
              </a:rPr>
              <a:t>Patient Advisory Group</a:t>
            </a:r>
            <a: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t>: Focus group of SIU patients for improvements and suggestions for the clinic</a:t>
            </a:r>
            <a:br>
              <a:rPr kumimoji="0" lang="en-US" altLang="en-US" sz="5600" b="0" i="0"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Contact: </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Amy Horning</a:t>
            </a:r>
            <a:b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br>
            <a:r>
              <a:rPr kumimoji="0" lang="en-US" altLang="en-US" sz="4800" b="0" i="1" u="none" strike="noStrike" kern="1200" cap="none" spc="0" normalizeH="0" baseline="0" noProof="0" dirty="0">
                <a:ln>
                  <a:noFill/>
                </a:ln>
                <a:solidFill>
                  <a:srgbClr val="000000"/>
                </a:solidFill>
                <a:effectLst/>
                <a:uLnTx/>
                <a:uFillTx/>
                <a:latin typeface="Arial" panose="020B0604020202020204"/>
                <a:ea typeface="MS PGothic"/>
                <a:cs typeface="+mn-cs"/>
              </a:rPr>
              <a:t>216-844-3407</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a:ea typeface="MS PGothic"/>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0000"/>
              </a:solidFill>
              <a:effectLst/>
              <a:uLnTx/>
              <a:uFillTx/>
              <a:latin typeface="Frutiger LT Std 45 Light" panose="020B0402020204020204" pitchFamily="34" charset="0"/>
              <a:ea typeface="+mn-ea"/>
              <a:cs typeface="+mn-cs"/>
            </a:endParaRPr>
          </a:p>
        </p:txBody>
      </p:sp>
    </p:spTree>
    <p:extLst>
      <p:ext uri="{BB962C8B-B14F-4D97-AF65-F5344CB8AC3E}">
        <p14:creationId xmlns:p14="http://schemas.microsoft.com/office/powerpoint/2010/main" val="207459193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5B0F5-B44B-7B2E-50AD-2F74B3D4FE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97E69D-1FD0-4D66-FEC7-4DF83B8CE668}"/>
              </a:ext>
            </a:extLst>
          </p:cNvPr>
          <p:cNvSpPr>
            <a:spLocks noGrp="1"/>
          </p:cNvSpPr>
          <p:nvPr>
            <p:ph type="ctrTitle"/>
          </p:nvPr>
        </p:nvSpPr>
        <p:spPr/>
        <p:txBody>
          <a:bodyPr/>
          <a:lstStyle/>
          <a:p>
            <a:r>
              <a:rPr lang="en-US" dirty="0"/>
              <a:t>End the Epidemic</a:t>
            </a:r>
          </a:p>
        </p:txBody>
      </p:sp>
      <p:sp>
        <p:nvSpPr>
          <p:cNvPr id="2" name="Rectangle 1">
            <a:extLst>
              <a:ext uri="{FF2B5EF4-FFF2-40B4-BE49-F238E27FC236}">
                <a16:creationId xmlns:a16="http://schemas.microsoft.com/office/drawing/2014/main" id="{F1D0B168-AA65-A4A1-9738-01E00FD2074A}"/>
              </a:ext>
            </a:extLst>
          </p:cNvPr>
          <p:cNvSpPr/>
          <p:nvPr/>
        </p:nvSpPr>
        <p:spPr>
          <a:xfrm>
            <a:off x="533400" y="1456378"/>
            <a:ext cx="11119315" cy="1296637"/>
          </a:xfrm>
          <a:prstGeom prst="rect">
            <a:avLst/>
          </a:prstGeom>
        </p:spPr>
        <p:txBody>
          <a:bodyPr wrap="square" lIns="91440" tIns="45720" rIns="91440" bIns="45720" numCol="2" anchor="t">
            <a:spAutoFit/>
          </a:bodyPr>
          <a:lstStyle/>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Rapid Start/OAHS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Medical Transportation</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Behavioral Health MCM</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Emergency Financial Assistance</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mn-cs"/>
              </a:rPr>
              <a:t>EIS</a:t>
            </a:r>
            <a:endParaRPr kumimoji="0" lang="en-US" sz="2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endParaRPr>
          </a:p>
        </p:txBody>
      </p:sp>
      <p:sp>
        <p:nvSpPr>
          <p:cNvPr id="5" name="Title 4">
            <a:extLst>
              <a:ext uri="{FF2B5EF4-FFF2-40B4-BE49-F238E27FC236}">
                <a16:creationId xmlns:a16="http://schemas.microsoft.com/office/drawing/2014/main" id="{370E5469-0072-ECBC-F2D5-AF7661C951EB}"/>
              </a:ext>
            </a:extLst>
          </p:cNvPr>
          <p:cNvSpPr txBox="1">
            <a:spLocks/>
          </p:cNvSpPr>
          <p:nvPr/>
        </p:nvSpPr>
        <p:spPr>
          <a:xfrm>
            <a:off x="536342" y="3429000"/>
            <a:ext cx="11119315" cy="693655"/>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800" b="1" i="0" kern="1200">
                <a:solidFill>
                  <a:srgbClr val="C61D23"/>
                </a:solidFill>
                <a:latin typeface="+mj-lt"/>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C61D23"/>
                </a:solidFill>
                <a:effectLst/>
                <a:uLnTx/>
                <a:uFillTx/>
                <a:latin typeface="Arial" panose="020B0604020202020204"/>
                <a:ea typeface="+mj-ea"/>
                <a:cs typeface="Arial" panose="020B0604020202020204" pitchFamily="34" charset="0"/>
              </a:rPr>
              <a:t>EHE – Behavioral Health MCM</a:t>
            </a:r>
          </a:p>
        </p:txBody>
      </p:sp>
      <p:sp>
        <p:nvSpPr>
          <p:cNvPr id="3" name="Rectangle 2">
            <a:extLst>
              <a:ext uri="{FF2B5EF4-FFF2-40B4-BE49-F238E27FC236}">
                <a16:creationId xmlns:a16="http://schemas.microsoft.com/office/drawing/2014/main" id="{A11C0633-E3C0-731A-60E1-7CE34FDE1A47}"/>
              </a:ext>
            </a:extLst>
          </p:cNvPr>
          <p:cNvSpPr>
            <a:spLocks noChangeArrowheads="1"/>
          </p:cNvSpPr>
          <p:nvPr/>
        </p:nvSpPr>
        <p:spPr bwMode="auto">
          <a:xfrm>
            <a:off x="533397" y="4341193"/>
            <a:ext cx="11119315" cy="124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S PGothic"/>
                <a:cs typeface="Arial"/>
              </a:rPr>
              <a:t>The SIU adopted a Collaborative Care model for behavioral health in October 2020, integrating a Primary Care Physician (PCP), Case Manager, and consulting Psychiatrist. Case Managers review patients with the Psychiatrist, who provides medication recommendations to the PCP, ensuring psychiatric expertise without extra appointments.</a:t>
            </a:r>
            <a:endParaRPr kumimoji="0" lang="en-US" sz="1800" b="0" i="0" u="none" strike="noStrike" kern="1200" cap="none" spc="0" normalizeH="0" baseline="0" noProof="0" dirty="0">
              <a:ln>
                <a:noFill/>
              </a:ln>
              <a:solidFill>
                <a:srgbClr val="000000"/>
              </a:solidFill>
              <a:effectLst/>
              <a:uLnTx/>
              <a:uFillTx/>
              <a:latin typeface="Arial"/>
              <a:ea typeface="MS PGothic"/>
              <a:cs typeface="Arial"/>
            </a:endParaRP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9079420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20154-B5B6-06CA-9873-AE25EE8225C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74048CA-847A-CF0E-C28B-044DF91F08AB}"/>
              </a:ext>
            </a:extLst>
          </p:cNvPr>
          <p:cNvSpPr>
            <a:spLocks noGrp="1"/>
          </p:cNvSpPr>
          <p:nvPr>
            <p:ph type="ctrTitle"/>
          </p:nvPr>
        </p:nvSpPr>
        <p:spPr>
          <a:xfrm>
            <a:off x="533399" y="816847"/>
            <a:ext cx="11119315" cy="693655"/>
          </a:xfrm>
        </p:spPr>
        <p:txBody>
          <a:bodyPr/>
          <a:lstStyle/>
          <a:p>
            <a:r>
              <a:rPr lang="en-US" dirty="0" err="1">
                <a:latin typeface="+mn-lt"/>
              </a:rPr>
              <a:t>PrEP</a:t>
            </a:r>
            <a:endParaRPr lang="en-US" dirty="0">
              <a:latin typeface="+mn-lt"/>
            </a:endParaRPr>
          </a:p>
        </p:txBody>
      </p:sp>
      <p:sp>
        <p:nvSpPr>
          <p:cNvPr id="2" name="Rectangle 3">
            <a:extLst>
              <a:ext uri="{FF2B5EF4-FFF2-40B4-BE49-F238E27FC236}">
                <a16:creationId xmlns:a16="http://schemas.microsoft.com/office/drawing/2014/main" id="{F06691CD-5F90-7AF4-E3C7-EF1F848351B2}"/>
              </a:ext>
            </a:extLst>
          </p:cNvPr>
          <p:cNvSpPr txBox="1">
            <a:spLocks noChangeArrowheads="1"/>
          </p:cNvSpPr>
          <p:nvPr/>
        </p:nvSpPr>
        <p:spPr>
          <a:xfrm>
            <a:off x="533399" y="2483995"/>
            <a:ext cx="9621313" cy="242443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Services available include:</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Consultation with HIV/ID practitioner </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HIV testing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Prescription of </a:t>
            </a:r>
            <a:r>
              <a:rPr kumimoji="0" lang="en-US" sz="1400" b="0" i="0" u="none" strike="noStrike" kern="1200" cap="none" spc="0" normalizeH="0" baseline="0" noProof="0" dirty="0" err="1">
                <a:ln>
                  <a:noFill/>
                </a:ln>
                <a:solidFill>
                  <a:srgbClr val="000000"/>
                </a:solidFill>
                <a:effectLst/>
                <a:uLnTx/>
                <a:uFillTx/>
                <a:latin typeface="Arial" panose="020B0604020202020204"/>
                <a:ea typeface="+mn-ea"/>
                <a:cs typeface="+mn-cs"/>
              </a:rPr>
              <a:t>PrEP</a:t>
            </a: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 medication and lab monitoring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Vaccines for Hepatitis A and B, and HPV as indicated</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Individual risk reduction counseling</a:t>
            </a:r>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Financial assistance through PAPI</a:t>
            </a:r>
          </a:p>
          <a:p>
            <a:pPr marL="0" marR="0" lvl="0" indent="0" algn="l" defTabSz="914400" rtl="0" eaLnBrk="1" fontAlgn="auto" latinLnBrk="0" hangingPunct="1">
              <a:lnSpc>
                <a:spcPct val="90000"/>
              </a:lnSpc>
              <a:spcBef>
                <a:spcPts val="1000"/>
              </a:spcBef>
              <a:spcAft>
                <a:spcPts val="0"/>
              </a:spcAft>
              <a:buClrTx/>
              <a:buSzTx/>
              <a:buFont typeface="Wingdings 2" pitchFamily="18" charset="2"/>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 name="Rectangle 4">
            <a:extLst>
              <a:ext uri="{FF2B5EF4-FFF2-40B4-BE49-F238E27FC236}">
                <a16:creationId xmlns:a16="http://schemas.microsoft.com/office/drawing/2014/main" id="{99E89284-257D-22C4-B35E-59D4BFF7DE12}"/>
              </a:ext>
            </a:extLst>
          </p:cNvPr>
          <p:cNvSpPr>
            <a:spLocks noChangeArrowheads="1"/>
          </p:cNvSpPr>
          <p:nvPr/>
        </p:nvSpPr>
        <p:spPr bwMode="auto">
          <a:xfrm>
            <a:off x="1104898" y="3499639"/>
            <a:ext cx="8671361"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bIns="99981"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600" b="1" i="1"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7" name="TextBox 1">
            <a:extLst>
              <a:ext uri="{FF2B5EF4-FFF2-40B4-BE49-F238E27FC236}">
                <a16:creationId xmlns:a16="http://schemas.microsoft.com/office/drawing/2014/main" id="{5E80F23D-A7B5-0F01-98F5-9678775ACE44}"/>
              </a:ext>
            </a:extLst>
          </p:cNvPr>
          <p:cNvSpPr txBox="1">
            <a:spLocks noChangeArrowheads="1"/>
          </p:cNvSpPr>
          <p:nvPr/>
        </p:nvSpPr>
        <p:spPr bwMode="auto">
          <a:xfrm>
            <a:off x="533399" y="1510502"/>
            <a:ext cx="11119315" cy="79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Arial" panose="020B0604020202020204" pitchFamily="34" charset="0"/>
              </a:rPr>
              <a:t>The SIU offers </a:t>
            </a:r>
            <a:r>
              <a:rPr kumimoji="0" lang="en-US" altLang="en-US" sz="2000" b="0" i="0" u="none" strike="noStrike" kern="1200" cap="none" spc="0" normalizeH="0" baseline="0" noProof="0" dirty="0" err="1">
                <a:ln>
                  <a:noFill/>
                </a:ln>
                <a:solidFill>
                  <a:srgbClr val="000000"/>
                </a:solidFill>
                <a:effectLst/>
                <a:uLnTx/>
                <a:uFillTx/>
                <a:latin typeface="Arial" panose="020B0604020202020204"/>
                <a:ea typeface="MS PGothic" panose="020B0600070205080204" pitchFamily="34" charset="-128"/>
                <a:cs typeface="Arial" panose="020B0604020202020204" pitchFamily="34" charset="0"/>
              </a:rPr>
              <a:t>PrEP</a:t>
            </a: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Arial" panose="020B0604020202020204" pitchFamily="34" charset="0"/>
              </a:rPr>
              <a:t> as a prevention option for those who are at high risk of getting HIV.  Funding for </a:t>
            </a:r>
            <a:r>
              <a:rPr kumimoji="0" lang="en-US" altLang="en-US" sz="2000" b="0" i="0" u="none" strike="noStrike" kern="1200" cap="none" spc="0" normalizeH="0" baseline="0" noProof="0" dirty="0" err="1">
                <a:ln>
                  <a:noFill/>
                </a:ln>
                <a:solidFill>
                  <a:srgbClr val="000000"/>
                </a:solidFill>
                <a:effectLst/>
                <a:uLnTx/>
                <a:uFillTx/>
                <a:latin typeface="Arial" panose="020B0604020202020204"/>
                <a:ea typeface="MS PGothic" panose="020B0600070205080204" pitchFamily="34" charset="-128"/>
                <a:cs typeface="Arial" panose="020B0604020202020204" pitchFamily="34" charset="0"/>
              </a:rPr>
              <a:t>PrEP</a:t>
            </a:r>
            <a:r>
              <a:rPr kumimoji="0" lang="en-US" altLang="en-US" sz="20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Arial" panose="020B0604020202020204" pitchFamily="34" charset="0"/>
              </a:rPr>
              <a:t> navigation is through ODH Part B. </a:t>
            </a:r>
          </a:p>
        </p:txBody>
      </p:sp>
      <p:sp>
        <p:nvSpPr>
          <p:cNvPr id="9" name="TextBox 2">
            <a:extLst>
              <a:ext uri="{FF2B5EF4-FFF2-40B4-BE49-F238E27FC236}">
                <a16:creationId xmlns:a16="http://schemas.microsoft.com/office/drawing/2014/main" id="{DA6642DC-2BE3-A020-D7DD-40C7AA0E5A73}"/>
              </a:ext>
            </a:extLst>
          </p:cNvPr>
          <p:cNvSpPr txBox="1">
            <a:spLocks noChangeArrowheads="1"/>
          </p:cNvSpPr>
          <p:nvPr/>
        </p:nvSpPr>
        <p:spPr bwMode="auto">
          <a:xfrm>
            <a:off x="2758227" y="4895936"/>
            <a:ext cx="6669658" cy="134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Contact:</a:t>
            </a:r>
            <a:b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Chaz Mitchell, </a:t>
            </a:r>
            <a:r>
              <a:rPr kumimoji="0" lang="en-US" altLang="en-US" sz="1400" b="0" i="0" u="none" strike="noStrike" kern="1200" cap="none" spc="0" normalizeH="0" baseline="0" noProof="0" dirty="0" err="1">
                <a:ln>
                  <a:noFill/>
                </a:ln>
                <a:solidFill>
                  <a:srgbClr val="000000"/>
                </a:solidFill>
                <a:effectLst/>
                <a:uLnTx/>
                <a:uFillTx/>
                <a:latin typeface="Arial" panose="020B0604020202020204" pitchFamily="34" charset="0"/>
                <a:ea typeface="MS PGothic" panose="020B0600070205080204" pitchFamily="34" charset="-128"/>
                <a:cs typeface="+mn-cs"/>
              </a:rPr>
              <a:t>PrEP</a:t>
            </a: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 Navigator</a:t>
            </a:r>
            <a:b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216-286-7737</a:t>
            </a:r>
            <a:b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b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Prep@uhhospitals.org</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25717760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66B81-4FCD-002B-B9F6-D6C8993D96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3AD78D-1555-B6D4-5A72-15A8C6E9F729}"/>
              </a:ext>
            </a:extLst>
          </p:cNvPr>
          <p:cNvSpPr>
            <a:spLocks noGrp="1"/>
          </p:cNvSpPr>
          <p:nvPr>
            <p:ph type="ctrTitle"/>
          </p:nvPr>
        </p:nvSpPr>
        <p:spPr>
          <a:xfrm>
            <a:off x="533399" y="816847"/>
            <a:ext cx="11119315" cy="693655"/>
          </a:xfrm>
        </p:spPr>
        <p:txBody>
          <a:bodyPr/>
          <a:lstStyle/>
          <a:p>
            <a:r>
              <a:rPr lang="en-US" dirty="0">
                <a:latin typeface="+mn-lt"/>
              </a:rPr>
              <a:t>HIV Testing</a:t>
            </a:r>
          </a:p>
        </p:txBody>
      </p:sp>
      <p:sp>
        <p:nvSpPr>
          <p:cNvPr id="3" name="Rectangle 3">
            <a:extLst>
              <a:ext uri="{FF2B5EF4-FFF2-40B4-BE49-F238E27FC236}">
                <a16:creationId xmlns:a16="http://schemas.microsoft.com/office/drawing/2014/main" id="{2347276C-C0E3-B5C0-0DC1-3B7EDB5A1ADF}"/>
              </a:ext>
            </a:extLst>
          </p:cNvPr>
          <p:cNvSpPr txBox="1">
            <a:spLocks noChangeArrowheads="1"/>
          </p:cNvSpPr>
          <p:nvPr/>
        </p:nvSpPr>
        <p:spPr bwMode="auto">
          <a:xfrm>
            <a:off x="533398" y="1812427"/>
            <a:ext cx="11119315" cy="306149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The SIU offers free anonymous and confidential HIV testing four days a week. Trained staff members are available to counsel individuals before and after test results and to discuss risk reduction including </a:t>
            </a:r>
            <a:r>
              <a:rPr kumimoji="0" lang="en-US" altLang="en-US" sz="1600" b="0" i="0" u="none" strike="noStrike" kern="1200" cap="none" spc="0" normalizeH="0" baseline="0" noProof="0" dirty="0" err="1">
                <a:ln>
                  <a:noFill/>
                </a:ln>
                <a:solidFill>
                  <a:srgbClr val="000000"/>
                </a:solidFill>
                <a:effectLst/>
                <a:uLnTx/>
                <a:uFillTx/>
                <a:latin typeface="Arial" panose="020B0604020202020204"/>
                <a:ea typeface="+mn-ea"/>
                <a:cs typeface="+mn-cs"/>
              </a:rPr>
              <a:t>PrEP</a:t>
            </a: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 referral. </a:t>
            </a:r>
          </a:p>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**Not RW Funded**</a:t>
            </a:r>
          </a:p>
          <a:p>
            <a:pPr marL="0" marR="0" lvl="0" indent="0" algn="l" defTabSz="914400" rtl="0" eaLnBrk="1" fontAlgn="auto" latinLnBrk="0" hangingPunct="1">
              <a:lnSpc>
                <a:spcPct val="90000"/>
              </a:lnSpc>
              <a:spcBef>
                <a:spcPts val="1000"/>
              </a:spcBef>
              <a:spcAft>
                <a:spcPts val="0"/>
              </a:spcAft>
              <a:buClrTx/>
              <a:buSzTx/>
              <a:buFontTx/>
              <a:buNone/>
              <a:tabLst/>
              <a:defRPr/>
            </a:pPr>
            <a:endPar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en-US" sz="1600" b="0" i="0" u="sng" strike="noStrike" kern="1200" cap="none" spc="0" normalizeH="0" baseline="0" noProof="0" dirty="0">
                <a:ln>
                  <a:noFill/>
                </a:ln>
                <a:solidFill>
                  <a:srgbClr val="000000"/>
                </a:solidFill>
                <a:effectLst/>
                <a:uLnTx/>
                <a:uFillTx/>
                <a:latin typeface="Arial" panose="020B0604020202020204"/>
                <a:ea typeface="+mn-ea"/>
                <a:cs typeface="+mn-cs"/>
              </a:rPr>
              <a:t>Testing Hours</a:t>
            </a: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n-ea"/>
                <a:cs typeface="+mn-cs"/>
              </a:rPr>
              <a:t>Monday – Thursday</a:t>
            </a: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 8 a.m. – 4 p.m. </a:t>
            </a:r>
            <a:b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br>
            <a:endPar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n-ea"/>
                <a:cs typeface="+mn-cs"/>
              </a:rPr>
              <a:t>Call 216-844-5316 to schedule</a:t>
            </a:r>
            <a:endPar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2909537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9DCD3-DE00-4FE2-1A3C-1A075E752B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C957D5-C739-8096-3F9B-7F76B0D17C57}"/>
              </a:ext>
            </a:extLst>
          </p:cNvPr>
          <p:cNvSpPr>
            <a:spLocks noGrp="1"/>
          </p:cNvSpPr>
          <p:nvPr>
            <p:ph type="ctrTitle"/>
          </p:nvPr>
        </p:nvSpPr>
        <p:spPr>
          <a:xfrm>
            <a:off x="533399" y="816847"/>
            <a:ext cx="11119315" cy="693655"/>
          </a:xfrm>
        </p:spPr>
        <p:txBody>
          <a:bodyPr/>
          <a:lstStyle/>
          <a:p>
            <a:r>
              <a:rPr lang="en-US" dirty="0">
                <a:latin typeface="+mn-lt"/>
              </a:rPr>
              <a:t>Clinical Trials</a:t>
            </a:r>
          </a:p>
        </p:txBody>
      </p:sp>
      <p:sp>
        <p:nvSpPr>
          <p:cNvPr id="2" name="Rectangle 3">
            <a:extLst>
              <a:ext uri="{FF2B5EF4-FFF2-40B4-BE49-F238E27FC236}">
                <a16:creationId xmlns:a16="http://schemas.microsoft.com/office/drawing/2014/main" id="{780C0715-FE9E-AAF1-622D-F9565359A6F0}"/>
              </a:ext>
            </a:extLst>
          </p:cNvPr>
          <p:cNvSpPr txBox="1">
            <a:spLocks noChangeArrowheads="1"/>
          </p:cNvSpPr>
          <p:nvPr/>
        </p:nvSpPr>
        <p:spPr bwMode="auto">
          <a:xfrm>
            <a:off x="536342" y="2118152"/>
            <a:ext cx="11119315" cy="201939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Frutiger LT Std 45 Light" panose="020B0402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Tx/>
              <a:buSzTx/>
              <a:buFont typeface="Wingdings 2" panose="05020102010507070707" pitchFamily="18" charset="2"/>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S PGothic"/>
                <a:cs typeface="+mn-cs"/>
              </a:rPr>
              <a:t>The Case Western Reserve University/University Hospitals AIDS Clinical Trials Unit (ACTU) is a founding unit of the AIDS Clinical Trials Group, the world’s largest network of AIDS-related treatment clinical trials. In addition, UH has an active HIV Metabolic Research Unit.</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S PGothic"/>
                <a:cs typeface="+mn-cs"/>
              </a:rPr>
              <a:t>Both research units shares space with the SIU, facilitating easy participation for interested patients.</a:t>
            </a:r>
          </a:p>
          <a:p>
            <a:pPr marL="0" marR="0" lvl="0" indent="0" algn="l" defTabSz="914400" rtl="0" eaLnBrk="1" fontAlgn="auto" latinLnBrk="0" hangingPunct="1">
              <a:lnSpc>
                <a:spcPct val="120000"/>
              </a:lnSpc>
              <a:spcBef>
                <a:spcPts val="1000"/>
              </a:spcBef>
              <a:spcAft>
                <a:spcPts val="0"/>
              </a:spcAft>
              <a:buClrTx/>
              <a:buSzTx/>
              <a:buFont typeface="Wingdings 2" panose="05020102010507070707" pitchFamily="18" charset="2"/>
              <a:buNone/>
              <a:tabLst/>
              <a:defRPr/>
            </a:pPr>
            <a:r>
              <a:rPr kumimoji="0" lang="en-US" altLang="en-US" sz="1600" b="0" i="0" u="none" strike="noStrike" kern="1200" cap="none" spc="0" normalizeH="0" baseline="0" noProof="0" dirty="0">
                <a:ln>
                  <a:noFill/>
                </a:ln>
                <a:solidFill>
                  <a:srgbClr val="000000"/>
                </a:solidFill>
                <a:effectLst/>
                <a:uLnTx/>
                <a:uFillTx/>
                <a:latin typeface="Arial" panose="020B0604020202020204"/>
                <a:ea typeface="+mn-ea"/>
                <a:cs typeface="+mn-cs"/>
              </a:rPr>
              <a:t>Since its beginning, more than 1,800 people have volunteered to participate in HIV treatment trials at the Unit. </a:t>
            </a:r>
          </a:p>
        </p:txBody>
      </p:sp>
    </p:spTree>
    <p:extLst>
      <p:ext uri="{BB962C8B-B14F-4D97-AF65-F5344CB8AC3E}">
        <p14:creationId xmlns:p14="http://schemas.microsoft.com/office/powerpoint/2010/main" val="264199601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A5BABD-AE60-ADFB-34ED-368A03A3E235}"/>
              </a:ext>
            </a:extLst>
          </p:cNvPr>
          <p:cNvSpPr>
            <a:spLocks noGrp="1"/>
          </p:cNvSpPr>
          <p:nvPr>
            <p:ph type="ctrTitle"/>
          </p:nvPr>
        </p:nvSpPr>
        <p:spPr/>
        <p:txBody>
          <a:bodyPr/>
          <a:lstStyle/>
          <a:p>
            <a:r>
              <a:rPr lang="en-US" dirty="0"/>
              <a:t>2025 Data</a:t>
            </a:r>
          </a:p>
        </p:txBody>
      </p:sp>
      <p:sp>
        <p:nvSpPr>
          <p:cNvPr id="5" name="TextBox 4">
            <a:extLst>
              <a:ext uri="{FF2B5EF4-FFF2-40B4-BE49-F238E27FC236}">
                <a16:creationId xmlns:a16="http://schemas.microsoft.com/office/drawing/2014/main" id="{76E25991-3E53-5EDD-CA30-DCC782D2BE6A}"/>
              </a:ext>
            </a:extLst>
          </p:cNvPr>
          <p:cNvSpPr txBox="1"/>
          <p:nvPr/>
        </p:nvSpPr>
        <p:spPr>
          <a:xfrm>
            <a:off x="533401" y="1152506"/>
            <a:ext cx="109483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In 2025, we had 1,143 patient who had at least one OAHS service</a:t>
            </a:r>
          </a:p>
        </p:txBody>
      </p:sp>
      <p:graphicFrame>
        <p:nvGraphicFramePr>
          <p:cNvPr id="16" name="Chart 15">
            <a:extLst>
              <a:ext uri="{FF2B5EF4-FFF2-40B4-BE49-F238E27FC236}">
                <a16:creationId xmlns:a16="http://schemas.microsoft.com/office/drawing/2014/main" id="{1D648480-5F4A-BB77-29DB-701C7C6ED487}"/>
              </a:ext>
            </a:extLst>
          </p:cNvPr>
          <p:cNvGraphicFramePr/>
          <p:nvPr>
            <p:extLst/>
          </p:nvPr>
        </p:nvGraphicFramePr>
        <p:xfrm>
          <a:off x="636129" y="2106681"/>
          <a:ext cx="3055189" cy="31209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a:extLst>
              <a:ext uri="{FF2B5EF4-FFF2-40B4-BE49-F238E27FC236}">
                <a16:creationId xmlns:a16="http://schemas.microsoft.com/office/drawing/2014/main" id="{1B232E78-28E8-685E-532F-A6B905311C88}"/>
              </a:ext>
            </a:extLst>
          </p:cNvPr>
          <p:cNvGraphicFramePr/>
          <p:nvPr>
            <p:extLst/>
          </p:nvPr>
        </p:nvGraphicFramePr>
        <p:xfrm>
          <a:off x="4708517" y="2149813"/>
          <a:ext cx="2769080" cy="31209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Chart 17">
            <a:extLst>
              <a:ext uri="{FF2B5EF4-FFF2-40B4-BE49-F238E27FC236}">
                <a16:creationId xmlns:a16="http://schemas.microsoft.com/office/drawing/2014/main" id="{3945F615-1DB3-C2E0-86DA-7C85FA618549}"/>
              </a:ext>
            </a:extLst>
          </p:cNvPr>
          <p:cNvGraphicFramePr/>
          <p:nvPr>
            <p:extLst/>
          </p:nvPr>
        </p:nvGraphicFramePr>
        <p:xfrm>
          <a:off x="8358209" y="2106681"/>
          <a:ext cx="3053750" cy="312092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942856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5AFA3-1654-CCB7-9ABC-8B3D958E2385}"/>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56209974-ADD2-B736-C513-08768ECCBFBF}"/>
              </a:ext>
            </a:extLst>
          </p:cNvPr>
          <p:cNvGraphicFramePr/>
          <p:nvPr>
            <p:extLst/>
          </p:nvPr>
        </p:nvGraphicFramePr>
        <p:xfrm>
          <a:off x="1032945" y="1000664"/>
          <a:ext cx="4315433" cy="444260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A69B7456-C7F7-CA4B-C9C6-6337121D775F}"/>
              </a:ext>
            </a:extLst>
          </p:cNvPr>
          <p:cNvGraphicFramePr/>
          <p:nvPr>
            <p:extLst/>
          </p:nvPr>
        </p:nvGraphicFramePr>
        <p:xfrm>
          <a:off x="6930537" y="1000665"/>
          <a:ext cx="4194014" cy="44426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838038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B376E3-EF70-FF49-F956-42EBE2C7F175}"/>
              </a:ext>
            </a:extLst>
          </p:cNvPr>
          <p:cNvSpPr>
            <a:spLocks noGrp="1"/>
          </p:cNvSpPr>
          <p:nvPr>
            <p:ph type="ctrTitle"/>
          </p:nvPr>
        </p:nvSpPr>
        <p:spPr/>
        <p:txBody>
          <a:bodyPr/>
          <a:lstStyle/>
          <a:p>
            <a:r>
              <a:rPr lang="en-US" dirty="0"/>
              <a:t>Highlights – Outreach Events in 2025</a:t>
            </a:r>
          </a:p>
        </p:txBody>
      </p:sp>
      <p:pic>
        <p:nvPicPr>
          <p:cNvPr id="4" name="Picture 3">
            <a:extLst>
              <a:ext uri="{FF2B5EF4-FFF2-40B4-BE49-F238E27FC236}">
                <a16:creationId xmlns:a16="http://schemas.microsoft.com/office/drawing/2014/main" id="{A565EE87-BAF2-FB69-3F43-EA198297C9EF}"/>
              </a:ext>
            </a:extLst>
          </p:cNvPr>
          <p:cNvPicPr>
            <a:picLocks noChangeAspect="1"/>
          </p:cNvPicPr>
          <p:nvPr/>
        </p:nvPicPr>
        <p:blipFill>
          <a:blip r:embed="rId2"/>
          <a:stretch>
            <a:fillRect/>
          </a:stretch>
        </p:blipFill>
        <p:spPr>
          <a:xfrm>
            <a:off x="6563777" y="3871741"/>
            <a:ext cx="2361069" cy="1835219"/>
          </a:xfrm>
          <a:prstGeom prst="rect">
            <a:avLst/>
          </a:prstGeom>
        </p:spPr>
      </p:pic>
      <p:pic>
        <p:nvPicPr>
          <p:cNvPr id="6" name="Picture 5">
            <a:extLst>
              <a:ext uri="{FF2B5EF4-FFF2-40B4-BE49-F238E27FC236}">
                <a16:creationId xmlns:a16="http://schemas.microsoft.com/office/drawing/2014/main" id="{C1C78779-02AD-D95D-B2C3-30D3B4C2F054}"/>
              </a:ext>
            </a:extLst>
          </p:cNvPr>
          <p:cNvPicPr>
            <a:picLocks noChangeAspect="1"/>
          </p:cNvPicPr>
          <p:nvPr/>
        </p:nvPicPr>
        <p:blipFill>
          <a:blip r:embed="rId3"/>
          <a:stretch>
            <a:fillRect/>
          </a:stretch>
        </p:blipFill>
        <p:spPr>
          <a:xfrm>
            <a:off x="2820135" y="3995834"/>
            <a:ext cx="3062052" cy="1809518"/>
          </a:xfrm>
          <a:prstGeom prst="rect">
            <a:avLst/>
          </a:prstGeom>
        </p:spPr>
      </p:pic>
      <p:pic>
        <p:nvPicPr>
          <p:cNvPr id="8" name="Picture 7">
            <a:extLst>
              <a:ext uri="{FF2B5EF4-FFF2-40B4-BE49-F238E27FC236}">
                <a16:creationId xmlns:a16="http://schemas.microsoft.com/office/drawing/2014/main" id="{E3FA35B4-C331-1085-7307-891FA22B1B98}"/>
              </a:ext>
            </a:extLst>
          </p:cNvPr>
          <p:cNvPicPr>
            <a:picLocks noChangeAspect="1"/>
          </p:cNvPicPr>
          <p:nvPr/>
        </p:nvPicPr>
        <p:blipFill>
          <a:blip r:embed="rId4"/>
          <a:stretch>
            <a:fillRect/>
          </a:stretch>
        </p:blipFill>
        <p:spPr>
          <a:xfrm>
            <a:off x="9652005" y="1428225"/>
            <a:ext cx="2124576" cy="1449171"/>
          </a:xfrm>
          <a:prstGeom prst="rect">
            <a:avLst/>
          </a:prstGeom>
        </p:spPr>
      </p:pic>
      <p:pic>
        <p:nvPicPr>
          <p:cNvPr id="10" name="Picture 9">
            <a:extLst>
              <a:ext uri="{FF2B5EF4-FFF2-40B4-BE49-F238E27FC236}">
                <a16:creationId xmlns:a16="http://schemas.microsoft.com/office/drawing/2014/main" id="{C058E3DC-DF62-BAC4-20D4-813B1308633D}"/>
              </a:ext>
            </a:extLst>
          </p:cNvPr>
          <p:cNvPicPr>
            <a:picLocks noChangeAspect="1"/>
          </p:cNvPicPr>
          <p:nvPr/>
        </p:nvPicPr>
        <p:blipFill>
          <a:blip r:embed="rId5"/>
          <a:srcRect l="3811"/>
          <a:stretch>
            <a:fillRect/>
          </a:stretch>
        </p:blipFill>
        <p:spPr>
          <a:xfrm>
            <a:off x="452794" y="3732849"/>
            <a:ext cx="1276187" cy="1737576"/>
          </a:xfrm>
          <a:prstGeom prst="rect">
            <a:avLst/>
          </a:prstGeom>
        </p:spPr>
      </p:pic>
      <p:pic>
        <p:nvPicPr>
          <p:cNvPr id="12" name="Picture 11">
            <a:extLst>
              <a:ext uri="{FF2B5EF4-FFF2-40B4-BE49-F238E27FC236}">
                <a16:creationId xmlns:a16="http://schemas.microsoft.com/office/drawing/2014/main" id="{47A51AB7-57F3-E838-D789-FFB552C6E967}"/>
              </a:ext>
            </a:extLst>
          </p:cNvPr>
          <p:cNvPicPr>
            <a:picLocks noChangeAspect="1"/>
          </p:cNvPicPr>
          <p:nvPr/>
        </p:nvPicPr>
        <p:blipFill>
          <a:blip r:embed="rId6"/>
          <a:stretch>
            <a:fillRect/>
          </a:stretch>
        </p:blipFill>
        <p:spPr>
          <a:xfrm>
            <a:off x="9200993" y="3482551"/>
            <a:ext cx="2100982" cy="2238173"/>
          </a:xfrm>
          <a:prstGeom prst="rect">
            <a:avLst/>
          </a:prstGeom>
        </p:spPr>
      </p:pic>
      <p:sp>
        <p:nvSpPr>
          <p:cNvPr id="14" name="TextBox 13">
            <a:extLst>
              <a:ext uri="{FF2B5EF4-FFF2-40B4-BE49-F238E27FC236}">
                <a16:creationId xmlns:a16="http://schemas.microsoft.com/office/drawing/2014/main" id="{95E41925-233B-37E7-9582-9CBDD227462F}"/>
              </a:ext>
            </a:extLst>
          </p:cNvPr>
          <p:cNvSpPr txBox="1"/>
          <p:nvPr/>
        </p:nvSpPr>
        <p:spPr>
          <a:xfrm>
            <a:off x="6563374" y="5751727"/>
            <a:ext cx="472294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Our </a:t>
            </a:r>
            <a:r>
              <a:rPr kumimoji="0" lang="en-US" sz="1600" b="0" i="0" u="none" strike="noStrike" kern="1200" cap="none" spc="0" normalizeH="0" baseline="0" noProof="0" dirty="0" err="1">
                <a:ln>
                  <a:noFill/>
                </a:ln>
                <a:solidFill>
                  <a:srgbClr val="000000"/>
                </a:solidFill>
                <a:effectLst/>
                <a:uLnTx/>
                <a:uFillTx/>
                <a:latin typeface="Arial" panose="020B0604020202020204"/>
                <a:ea typeface="+mn-ea"/>
                <a:cs typeface="+mn-cs"/>
              </a:rPr>
              <a:t>PrEP</a:t>
            </a: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 Navigator tables at 3 local libraries each month (Shaker, MLK, and Garfield)</a:t>
            </a:r>
          </a:p>
        </p:txBody>
      </p:sp>
      <p:sp>
        <p:nvSpPr>
          <p:cNvPr id="15" name="TextBox 14">
            <a:extLst>
              <a:ext uri="{FF2B5EF4-FFF2-40B4-BE49-F238E27FC236}">
                <a16:creationId xmlns:a16="http://schemas.microsoft.com/office/drawing/2014/main" id="{3F865718-95F5-2087-4077-0288350AD0E2}"/>
              </a:ext>
            </a:extLst>
          </p:cNvPr>
          <p:cNvSpPr txBox="1"/>
          <p:nvPr/>
        </p:nvSpPr>
        <p:spPr>
          <a:xfrm>
            <a:off x="7996796" y="2888293"/>
            <a:ext cx="3122544"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CLE Pride</a:t>
            </a:r>
          </a:p>
        </p:txBody>
      </p:sp>
      <p:sp>
        <p:nvSpPr>
          <p:cNvPr id="16" name="TextBox 15">
            <a:extLst>
              <a:ext uri="{FF2B5EF4-FFF2-40B4-BE49-F238E27FC236}">
                <a16:creationId xmlns:a16="http://schemas.microsoft.com/office/drawing/2014/main" id="{7F41C045-2CE7-3BD6-6043-53233869D43B}"/>
              </a:ext>
            </a:extLst>
          </p:cNvPr>
          <p:cNvSpPr txBox="1"/>
          <p:nvPr/>
        </p:nvSpPr>
        <p:spPr>
          <a:xfrm>
            <a:off x="2420522" y="5813288"/>
            <a:ext cx="386127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HIV/Prevention at a local church</a:t>
            </a:r>
          </a:p>
        </p:txBody>
      </p:sp>
      <p:sp>
        <p:nvSpPr>
          <p:cNvPr id="17" name="TextBox 16">
            <a:extLst>
              <a:ext uri="{FF2B5EF4-FFF2-40B4-BE49-F238E27FC236}">
                <a16:creationId xmlns:a16="http://schemas.microsoft.com/office/drawing/2014/main" id="{B392D5F5-6B85-AAAE-ED56-7DF3CAD86EE6}"/>
              </a:ext>
            </a:extLst>
          </p:cNvPr>
          <p:cNvSpPr txBox="1"/>
          <p:nvPr/>
        </p:nvSpPr>
        <p:spPr>
          <a:xfrm>
            <a:off x="334654" y="5445350"/>
            <a:ext cx="180469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Summer Health Fair with Kings and Queens</a:t>
            </a:r>
          </a:p>
        </p:txBody>
      </p:sp>
      <p:pic>
        <p:nvPicPr>
          <p:cNvPr id="19" name="Picture 18">
            <a:extLst>
              <a:ext uri="{FF2B5EF4-FFF2-40B4-BE49-F238E27FC236}">
                <a16:creationId xmlns:a16="http://schemas.microsoft.com/office/drawing/2014/main" id="{F7F597E9-478D-F755-4107-35AFFD7CE80F}"/>
              </a:ext>
            </a:extLst>
          </p:cNvPr>
          <p:cNvPicPr>
            <a:picLocks noChangeAspect="1"/>
          </p:cNvPicPr>
          <p:nvPr/>
        </p:nvPicPr>
        <p:blipFill>
          <a:blip r:embed="rId7"/>
          <a:stretch>
            <a:fillRect/>
          </a:stretch>
        </p:blipFill>
        <p:spPr>
          <a:xfrm>
            <a:off x="4083923" y="1190506"/>
            <a:ext cx="1963505" cy="2238173"/>
          </a:xfrm>
          <a:prstGeom prst="rect">
            <a:avLst/>
          </a:prstGeom>
        </p:spPr>
      </p:pic>
      <p:sp>
        <p:nvSpPr>
          <p:cNvPr id="20" name="TextBox 19">
            <a:extLst>
              <a:ext uri="{FF2B5EF4-FFF2-40B4-BE49-F238E27FC236}">
                <a16:creationId xmlns:a16="http://schemas.microsoft.com/office/drawing/2014/main" id="{B1B9B860-8F31-DFCE-174D-C14BE00E43A8}"/>
              </a:ext>
            </a:extLst>
          </p:cNvPr>
          <p:cNvSpPr txBox="1"/>
          <p:nvPr/>
        </p:nvSpPr>
        <p:spPr>
          <a:xfrm>
            <a:off x="3504403" y="3384794"/>
            <a:ext cx="312254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Cleveland Heights Pride</a:t>
            </a:r>
          </a:p>
        </p:txBody>
      </p:sp>
      <p:pic>
        <p:nvPicPr>
          <p:cNvPr id="22" name="Picture 21">
            <a:extLst>
              <a:ext uri="{FF2B5EF4-FFF2-40B4-BE49-F238E27FC236}">
                <a16:creationId xmlns:a16="http://schemas.microsoft.com/office/drawing/2014/main" id="{34B9F20D-07D1-2183-D7B7-B83E299549D9}"/>
              </a:ext>
            </a:extLst>
          </p:cNvPr>
          <p:cNvPicPr>
            <a:picLocks noChangeAspect="1"/>
          </p:cNvPicPr>
          <p:nvPr/>
        </p:nvPicPr>
        <p:blipFill>
          <a:blip r:embed="rId8"/>
          <a:stretch>
            <a:fillRect/>
          </a:stretch>
        </p:blipFill>
        <p:spPr>
          <a:xfrm>
            <a:off x="1391525" y="1198442"/>
            <a:ext cx="1718094" cy="2186352"/>
          </a:xfrm>
          <a:prstGeom prst="rect">
            <a:avLst/>
          </a:prstGeom>
        </p:spPr>
      </p:pic>
      <p:pic>
        <p:nvPicPr>
          <p:cNvPr id="24" name="Picture 23">
            <a:extLst>
              <a:ext uri="{FF2B5EF4-FFF2-40B4-BE49-F238E27FC236}">
                <a16:creationId xmlns:a16="http://schemas.microsoft.com/office/drawing/2014/main" id="{08725915-9E14-BF39-C188-19BBC4A2DD95}"/>
              </a:ext>
            </a:extLst>
          </p:cNvPr>
          <p:cNvPicPr>
            <a:picLocks noChangeAspect="1"/>
          </p:cNvPicPr>
          <p:nvPr/>
        </p:nvPicPr>
        <p:blipFill>
          <a:blip r:embed="rId9"/>
          <a:stretch>
            <a:fillRect/>
          </a:stretch>
        </p:blipFill>
        <p:spPr>
          <a:xfrm>
            <a:off x="6746615" y="1089952"/>
            <a:ext cx="2811453" cy="1787444"/>
          </a:xfrm>
          <a:prstGeom prst="rect">
            <a:avLst/>
          </a:prstGeom>
        </p:spPr>
      </p:pic>
      <p:sp>
        <p:nvSpPr>
          <p:cNvPr id="25" name="TextBox 24">
            <a:extLst>
              <a:ext uri="{FF2B5EF4-FFF2-40B4-BE49-F238E27FC236}">
                <a16:creationId xmlns:a16="http://schemas.microsoft.com/office/drawing/2014/main" id="{092D2A1D-FF45-F4D8-3946-FA239DA45DF6}"/>
              </a:ext>
            </a:extLst>
          </p:cNvPr>
          <p:cNvSpPr txBox="1"/>
          <p:nvPr/>
        </p:nvSpPr>
        <p:spPr>
          <a:xfrm>
            <a:off x="1052424" y="3346567"/>
            <a:ext cx="25514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a:ea typeface="+mn-ea"/>
                <a:cs typeface="+mn-cs"/>
              </a:rPr>
              <a:t>Men’s Health and Wellness Expo</a:t>
            </a:r>
          </a:p>
        </p:txBody>
      </p:sp>
    </p:spTree>
    <p:extLst>
      <p:ext uri="{BB962C8B-B14F-4D97-AF65-F5344CB8AC3E}">
        <p14:creationId xmlns:p14="http://schemas.microsoft.com/office/powerpoint/2010/main" val="183053940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49B819C-A644-07F4-B8BD-EBF423DD6D7F}"/>
              </a:ext>
            </a:extLst>
          </p:cNvPr>
          <p:cNvPicPr>
            <a:picLocks noGrp="1" noChangeAspect="1"/>
          </p:cNvPicPr>
          <p:nvPr>
            <p:ph sz="quarter" idx="12"/>
          </p:nvPr>
        </p:nvPicPr>
        <p:blipFill rotWithShape="1">
          <a:blip r:embed="rId2"/>
          <a:srcRect l="-1" t="10776" r="-1" b="-27"/>
          <a:stretch/>
        </p:blipFill>
        <p:spPr>
          <a:xfrm>
            <a:off x="198726" y="234563"/>
            <a:ext cx="11794548" cy="5655157"/>
          </a:xfrm>
        </p:spPr>
      </p:pic>
      <p:sp>
        <p:nvSpPr>
          <p:cNvPr id="2" name="TextBox 1">
            <a:extLst>
              <a:ext uri="{FF2B5EF4-FFF2-40B4-BE49-F238E27FC236}">
                <a16:creationId xmlns:a16="http://schemas.microsoft.com/office/drawing/2014/main" id="{C02A229E-8843-8E14-961B-00143E83F0BC}"/>
              </a:ext>
            </a:extLst>
          </p:cNvPr>
          <p:cNvSpPr txBox="1"/>
          <p:nvPr/>
        </p:nvSpPr>
        <p:spPr>
          <a:xfrm>
            <a:off x="652732" y="3817189"/>
            <a:ext cx="10886536"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FFFFFF"/>
                </a:solidFill>
                <a:effectLst/>
                <a:uLnTx/>
                <a:uFillTx/>
                <a:latin typeface="Arial" panose="020B0604020202020204"/>
                <a:ea typeface="+mn-ea"/>
                <a:cs typeface="+mn-cs"/>
              </a:rPr>
              <a:t>Questions?</a:t>
            </a:r>
          </a:p>
        </p:txBody>
      </p:sp>
    </p:spTree>
    <p:extLst>
      <p:ext uri="{BB962C8B-B14F-4D97-AF65-F5344CB8AC3E}">
        <p14:creationId xmlns:p14="http://schemas.microsoft.com/office/powerpoint/2010/main" val="308871508"/>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grpSp>
        <p:nvGrpSpPr>
          <p:cNvPr id="214" name="Google Shape;214;p29"/>
          <p:cNvGrpSpPr/>
          <p:nvPr/>
        </p:nvGrpSpPr>
        <p:grpSpPr>
          <a:xfrm>
            <a:off x="0" y="-144666"/>
            <a:ext cx="907608" cy="7002521"/>
            <a:chOff x="0" y="-57150"/>
            <a:chExt cx="1159241" cy="2766483"/>
          </a:xfrm>
        </p:grpSpPr>
        <p:sp>
          <p:nvSpPr>
            <p:cNvPr id="215" name="Google Shape;215;p29"/>
            <p:cNvSpPr/>
            <p:nvPr/>
          </p:nvSpPr>
          <p:spPr>
            <a:xfrm>
              <a:off x="0" y="0"/>
              <a:ext cx="1159241" cy="2709333"/>
            </a:xfrm>
            <a:custGeom>
              <a:avLst/>
              <a:gdLst/>
              <a:ahLst/>
              <a:cxnLst/>
              <a:rect l="l" t="t" r="r" b="b"/>
              <a:pathLst>
                <a:path w="1159241" h="2709333" extrusionOk="0">
                  <a:moveTo>
                    <a:pt x="0" y="0"/>
                  </a:moveTo>
                  <a:lnTo>
                    <a:pt x="1159241" y="0"/>
                  </a:lnTo>
                  <a:lnTo>
                    <a:pt x="1159241" y="2709333"/>
                  </a:lnTo>
                  <a:lnTo>
                    <a:pt x="0" y="2709333"/>
                  </a:lnTo>
                  <a:close/>
                </a:path>
              </a:pathLst>
            </a:custGeom>
            <a:solidFill>
              <a:srgbClr val="00564A"/>
            </a:solidFill>
            <a:ln>
              <a:noFill/>
            </a:ln>
          </p:spPr>
        </p:sp>
        <p:sp>
          <p:nvSpPr>
            <p:cNvPr id="216" name="Google Shape;216;p29"/>
            <p:cNvSpPr txBox="1"/>
            <p:nvPr/>
          </p:nvSpPr>
          <p:spPr>
            <a:xfrm>
              <a:off x="0" y="-57150"/>
              <a:ext cx="1159241" cy="2766483"/>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51944"/>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223" name="Google Shape;223;p29"/>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7" name="Google Shape;217;p29"/>
          <p:cNvSpPr txBox="1"/>
          <p:nvPr/>
        </p:nvSpPr>
        <p:spPr>
          <a:xfrm>
            <a:off x="1383400" y="848101"/>
            <a:ext cx="6286363" cy="755143"/>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4992"/>
              </a:lnSpc>
              <a:spcBef>
                <a:spcPts val="0"/>
              </a:spcBef>
              <a:spcAft>
                <a:spcPts val="0"/>
              </a:spcAft>
              <a:buClrTx/>
              <a:buSzTx/>
              <a:buFontTx/>
              <a:buNone/>
              <a:tabLst/>
              <a:defRPr/>
            </a:pPr>
            <a:r>
              <a:rPr kumimoji="0" lang="en" sz="4267" b="1" i="0" u="none" strike="noStrike" kern="1200" cap="none" spc="0" normalizeH="0" baseline="0" noProof="0" dirty="0" smtClean="0">
                <a:ln>
                  <a:noFill/>
                </a:ln>
                <a:solidFill>
                  <a:srgbClr val="00564A"/>
                </a:solidFill>
                <a:effectLst/>
                <a:uLnTx/>
                <a:uFillTx/>
                <a:latin typeface="Calibri" panose="020F0502020204030204"/>
                <a:ea typeface="+mn-ea"/>
                <a:cs typeface="+mn-cs"/>
              </a:rPr>
              <a:t>Closing &amp; Networking</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People &lt;strong&gt;Network&lt;/strong&gt; Free Stock Photo - Public Domain Pictur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3400" y="1603244"/>
            <a:ext cx="4782801" cy="4790286"/>
          </a:xfrm>
          <a:prstGeom prst="rect">
            <a:avLst/>
          </a:prstGeom>
        </p:spPr>
      </p:pic>
      <p:sp>
        <p:nvSpPr>
          <p:cNvPr id="5" name="TextBox 4"/>
          <p:cNvSpPr txBox="1"/>
          <p:nvPr/>
        </p:nvSpPr>
        <p:spPr>
          <a:xfrm>
            <a:off x="7091266" y="1736229"/>
            <a:ext cx="4049486" cy="3785652"/>
          </a:xfrm>
          <a:prstGeom prst="rect">
            <a:avLst/>
          </a:prstGeom>
          <a:noFill/>
        </p:spPr>
        <p:txBody>
          <a:bodyPr wrap="square" rtlCol="0">
            <a:spAutoFit/>
          </a:bodyPr>
          <a:lstStyle/>
          <a:p>
            <a:r>
              <a:rPr lang="en-US" sz="2400" dirty="0" smtClean="0"/>
              <a:t>Thank you for all that you do!</a:t>
            </a:r>
          </a:p>
          <a:p>
            <a:endParaRPr lang="en-US" sz="2400" dirty="0"/>
          </a:p>
          <a:p>
            <a:r>
              <a:rPr lang="en-US" sz="2400" dirty="0" smtClean="0"/>
              <a:t>Please use this time to network with other Part A agencies or get to know the HIV Services staff at CCBH </a:t>
            </a:r>
          </a:p>
          <a:p>
            <a:endParaRPr lang="en-US" sz="2400" dirty="0"/>
          </a:p>
          <a:p>
            <a:r>
              <a:rPr lang="en-US" sz="2400" dirty="0" smtClean="0"/>
              <a:t>Don’t forget to have someone from your agency pick up your FY26 Flash Drive! </a:t>
            </a:r>
            <a:endParaRPr lang="en-US" sz="2400" dirty="0"/>
          </a:p>
        </p:txBody>
      </p:sp>
    </p:spTree>
    <p:extLst>
      <p:ext uri="{BB962C8B-B14F-4D97-AF65-F5344CB8AC3E}">
        <p14:creationId xmlns:p14="http://schemas.microsoft.com/office/powerpoint/2010/main" val="22225964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_rels/theme6.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CBH TITLE SLIDE">
  <a:themeElements>
    <a:clrScheme name="Custom 2">
      <a:dk1>
        <a:sysClr val="windowText" lastClr="000000"/>
      </a:dk1>
      <a:lt1>
        <a:sysClr val="window" lastClr="FFFFFF"/>
      </a:lt1>
      <a:dk2>
        <a:srgbClr val="2D2F2B"/>
      </a:dk2>
      <a:lt2>
        <a:srgbClr val="DEDED7"/>
      </a:lt2>
      <a:accent1>
        <a:srgbClr val="91C0C8"/>
      </a:accent1>
      <a:accent2>
        <a:srgbClr val="135745"/>
      </a:accent2>
      <a:accent3>
        <a:srgbClr val="135745"/>
      </a:accent3>
      <a:accent4>
        <a:srgbClr val="834736"/>
      </a:accent4>
      <a:accent5>
        <a:srgbClr val="11513F"/>
      </a:accent5>
      <a:accent6>
        <a:srgbClr val="91C0C8"/>
      </a:accent6>
      <a:hlink>
        <a:srgbClr val="718876"/>
      </a:hlink>
      <a:folHlink>
        <a:srgbClr val="7F95A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apital">
      <a:fillStyleLst>
        <a:solidFill>
          <a:schemeClr val="phClr"/>
        </a:solidFill>
        <a:blipFill rotWithShape="1">
          <a:blip xmlns:r="http://schemas.openxmlformats.org/officeDocument/2006/relationships" r:embed="rId1">
            <a:duotone>
              <a:schemeClr val="phClr">
                <a:satMod val="150000"/>
                <a:lumMod val="50000"/>
              </a:schemeClr>
              <a:schemeClr val="phClr">
                <a:satMod val="300000"/>
                <a:lumMod val="125000"/>
              </a:schemeClr>
            </a:duotone>
          </a:blip>
          <a:tile tx="0" ty="0" sx="100000" sy="100000" flip="none" algn="tl"/>
        </a:blipFill>
        <a:blipFill rotWithShape="1">
          <a:blip xmlns:r="http://schemas.openxmlformats.org/officeDocument/2006/relationships" r:embed="rId2">
            <a:duotone>
              <a:schemeClr val="phClr">
                <a:satMod val="135000"/>
                <a:lumMod val="80000"/>
              </a:schemeClr>
              <a:schemeClr val="phClr">
                <a:satMod val="250000"/>
                <a:lumMod val="150000"/>
              </a:schemeClr>
            </a:duotone>
          </a:blip>
          <a:stretch/>
        </a:blipFill>
      </a:fillStyleLst>
      <a:lnStyleLst>
        <a:ln w="12700" cap="flat" cmpd="sng" algn="ctr">
          <a:solidFill>
            <a:schemeClr val="phClr">
              <a:shade val="95000"/>
              <a:satMod val="105000"/>
            </a:schemeClr>
          </a:solidFill>
          <a:prstDash val="solid"/>
        </a:ln>
        <a:ln w="31750" cap="flat" cmpd="sng" algn="ctr">
          <a:solidFill>
            <a:schemeClr val="phClr">
              <a:shade val="90000"/>
            </a:schemeClr>
          </a:solidFill>
          <a:prstDash val="solid"/>
        </a:ln>
        <a:ln w="44450" cap="flat" cmpd="sng" algn="ctr">
          <a:solidFill>
            <a:schemeClr val="phClr">
              <a:shade val="85000"/>
            </a:schemeClr>
          </a:solidFill>
          <a:prstDash val="solid"/>
        </a:ln>
      </a:lnStyleLst>
      <a:effectStyleLst>
        <a:effectStyle>
          <a:effectLst/>
        </a:effectStyle>
        <a:effectStyle>
          <a:effectLst>
            <a:outerShdw blurRad="63500" sx="101000" sy="101000" algn="ctr" rotWithShape="0">
              <a:srgbClr val="000000">
                <a:alpha val="40000"/>
              </a:srgbClr>
            </a:outerShdw>
          </a:effectLst>
          <a:scene3d>
            <a:camera prst="perspectiveFront" fov="3000000"/>
            <a:lightRig rig="threePt" dir="tl"/>
          </a:scene3d>
          <a:sp3d>
            <a:bevelT w="0" h="0"/>
          </a:sp3d>
        </a:effectStyle>
        <a:effectStyle>
          <a:effectLst>
            <a:innerShdw blurRad="190500">
              <a:srgbClr val="000000">
                <a:alpha val="50000"/>
              </a:srgbClr>
            </a:innerShdw>
          </a:effectLst>
          <a:scene3d>
            <a:camera prst="perspectiveFront" fov="4800000"/>
            <a:lightRig rig="twoPt" dir="t">
              <a:rot lat="0" lon="0" rev="48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atMod val="150000"/>
                <a:lumMod val="50000"/>
              </a:schemeClr>
              <a:schemeClr val="phClr">
                <a:satMod val="400000"/>
                <a:lumMod val="16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cb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larity">
  <a:themeElements>
    <a:clrScheme name="Custom 1">
      <a:dk1>
        <a:sysClr val="windowText" lastClr="000000"/>
      </a:dk1>
      <a:lt1>
        <a:sysClr val="window" lastClr="FFFFFF"/>
      </a:lt1>
      <a:dk2>
        <a:srgbClr val="C00000"/>
      </a:dk2>
      <a:lt2>
        <a:srgbClr val="C00000"/>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6.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uyahoga_County_pptnew.pptx" id="{303C1D82-19D6-4C3C-954F-2CE28B10EE69}" vid="{75C1176C-3C1D-4470-9AB4-3943A3CA4D80}"/>
    </a:ext>
  </a:ext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FP Powerpoint Template 1" id="{C8129C34-344A-7140-BC16-2E5F02E29F6D}" vid="{7C509BD3-ADC3-4849-A6B9-FE57223D7F88}"/>
    </a:ext>
  </a:extLst>
</a:theme>
</file>

<file path=ppt/theme/theme10.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FP Powerpoint Template 1" id="{C8129C34-344A-7140-BC16-2E5F02E29F6D}" vid="{CCAC3B7B-409A-1D49-805E-927A2B21BD4C}"/>
    </a:ext>
  </a:extLst>
</a:theme>
</file>

<file path=ppt/theme/theme11.xml><?xml version="1.0" encoding="utf-8"?>
<a:theme xmlns:a="http://schemas.openxmlformats.org/drawingml/2006/main" name="Slic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1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8_Office Theme">
  <a:themeElements>
    <a:clrScheme name="Reds and Greys">
      <a:dk1>
        <a:srgbClr val="000000"/>
      </a:dk1>
      <a:lt1>
        <a:srgbClr val="FFFFFF"/>
      </a:lt1>
      <a:dk2>
        <a:srgbClr val="AF1930"/>
      </a:dk2>
      <a:lt2>
        <a:srgbClr val="CACBCA"/>
      </a:lt2>
      <a:accent1>
        <a:srgbClr val="9D0424"/>
      </a:accent1>
      <a:accent2>
        <a:srgbClr val="D13536"/>
      </a:accent2>
      <a:accent3>
        <a:srgbClr val="585958"/>
      </a:accent3>
      <a:accent4>
        <a:srgbClr val="898A89"/>
      </a:accent4>
      <a:accent5>
        <a:srgbClr val="CACBCA"/>
      </a:accent5>
      <a:accent6>
        <a:srgbClr val="AF1930"/>
      </a:accent6>
      <a:hlink>
        <a:srgbClr val="DB6B3E"/>
      </a:hlink>
      <a:folHlink>
        <a:srgbClr val="F7993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H-PowerPoint-Template-16x9" id="{49FC11C5-2938-3649-BBD4-F00CBF80E3C3}" vid="{80199764-3A2D-B843-A177-A1BB55C3675D}"/>
    </a:ext>
  </a:extLst>
</a:theme>
</file>

<file path=ppt/theme/theme1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453</TotalTime>
  <Words>11270</Words>
  <Application>Microsoft Office PowerPoint</Application>
  <PresentationFormat>Widescreen</PresentationFormat>
  <Paragraphs>1955</Paragraphs>
  <Slides>192</Slides>
  <Notes>57</Notes>
  <HiddenSlides>0</HiddenSlides>
  <MMClips>0</MMClips>
  <ScaleCrop>false</ScaleCrop>
  <HeadingPairs>
    <vt:vector size="6" baseType="variant">
      <vt:variant>
        <vt:lpstr>Fonts Used</vt:lpstr>
      </vt:variant>
      <vt:variant>
        <vt:i4>34</vt:i4>
      </vt:variant>
      <vt:variant>
        <vt:lpstr>Theme</vt:lpstr>
      </vt:variant>
      <vt:variant>
        <vt:i4>15</vt:i4>
      </vt:variant>
      <vt:variant>
        <vt:lpstr>Slide Titles</vt:lpstr>
      </vt:variant>
      <vt:variant>
        <vt:i4>192</vt:i4>
      </vt:variant>
    </vt:vector>
  </HeadingPairs>
  <TitlesOfParts>
    <vt:vector size="241" baseType="lpstr">
      <vt:lpstr>MS PGothic</vt:lpstr>
      <vt:lpstr>Algerian</vt:lpstr>
      <vt:lpstr>Aptos</vt:lpstr>
      <vt:lpstr>Arial</vt:lpstr>
      <vt:lpstr>Arial Black</vt:lpstr>
      <vt:lpstr>Arial MT</vt:lpstr>
      <vt:lpstr>Arial Nova</vt:lpstr>
      <vt:lpstr>Assistant</vt:lpstr>
      <vt:lpstr>Avenir Next LT Pro Light</vt:lpstr>
      <vt:lpstr>Broadway</vt:lpstr>
      <vt:lpstr>Brush Script MT</vt:lpstr>
      <vt:lpstr>Calibri</vt:lpstr>
      <vt:lpstr>Calibri Light</vt:lpstr>
      <vt:lpstr>Century Gothic</vt:lpstr>
      <vt:lpstr>Corbel</vt:lpstr>
      <vt:lpstr>Frutiger LT Std 45 Light</vt:lpstr>
      <vt:lpstr>Frutiger LT Std 55 Roman</vt:lpstr>
      <vt:lpstr>Futura Lt BT</vt:lpstr>
      <vt:lpstr>Garamond</vt:lpstr>
      <vt:lpstr>Geneva</vt:lpstr>
      <vt:lpstr>Ink Free</vt:lpstr>
      <vt:lpstr>Lucida Sans Unicode</vt:lpstr>
      <vt:lpstr>Museo Sans 300</vt:lpstr>
      <vt:lpstr>Poppins</vt:lpstr>
      <vt:lpstr>Segoe UI Symbol</vt:lpstr>
      <vt:lpstr>Symbol</vt:lpstr>
      <vt:lpstr>Tahoma</vt:lpstr>
      <vt:lpstr>Times New Roman</vt:lpstr>
      <vt:lpstr>Trebuchet MS</vt:lpstr>
      <vt:lpstr>Tw Cen MT</vt:lpstr>
      <vt:lpstr>Verdana</vt:lpstr>
      <vt:lpstr>Wingdings</vt:lpstr>
      <vt:lpstr>Wingdings 2</vt:lpstr>
      <vt:lpstr>Wingdings 3</vt:lpstr>
      <vt:lpstr>Office Theme</vt:lpstr>
      <vt:lpstr>1_Office Theme</vt:lpstr>
      <vt:lpstr>1_CCBH TITLE SLIDE</vt:lpstr>
      <vt:lpstr>ccbh</vt:lpstr>
      <vt:lpstr>Clarity</vt:lpstr>
      <vt:lpstr>Circuit</vt:lpstr>
      <vt:lpstr>3_Office Theme</vt:lpstr>
      <vt:lpstr>4_Office Theme</vt:lpstr>
      <vt:lpstr>5_Office Theme</vt:lpstr>
      <vt:lpstr>Custom Design</vt:lpstr>
      <vt:lpstr>Slice</vt:lpstr>
      <vt:lpstr>6_Office Theme</vt:lpstr>
      <vt:lpstr>7_Office Theme</vt:lpstr>
      <vt:lpstr>8_Office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a DIS?</vt:lpstr>
      <vt:lpstr>Role of DIS</vt:lpstr>
      <vt:lpstr>Partner Services </vt:lpstr>
      <vt:lpstr>Partner Service Principals</vt:lpstr>
      <vt:lpstr>Partner Services Goals</vt:lpstr>
      <vt:lpstr>DIS Skills</vt:lpstr>
      <vt:lpstr>DIS Training</vt:lpstr>
      <vt:lpstr>Questions?</vt:lpstr>
      <vt:lpstr>LoveLeadsHere.org</vt:lpstr>
      <vt:lpstr>PowerPoint Presentation</vt:lpstr>
      <vt:lpstr>                       Cuyahoga County Board of Health Ryan White Part A FY26 Program Updates and Showcase of Part A Services  Presented by: Chris Krueger Administrative Director of Services &amp; Grants </vt:lpstr>
      <vt:lpstr>Our Mission</vt:lpstr>
      <vt:lpstr>PowerPoint Presentation</vt:lpstr>
      <vt:lpstr>Medical Case Management</vt:lpstr>
      <vt:lpstr>Emergency Financial Assistance (EHE HOME)</vt:lpstr>
      <vt:lpstr>PowerPoint Presentation</vt:lpstr>
      <vt:lpstr>Additional Programs and Services</vt:lpstr>
      <vt:lpstr>ATGC Data 2025</vt:lpstr>
      <vt:lpstr>PowerPoint Presentation</vt:lpstr>
      <vt:lpstr>Highlights</vt:lpstr>
      <vt:lpstr>PowerPoint Presentation</vt:lpstr>
      <vt:lpstr>The Cleveland clinic foundation </vt:lpstr>
      <vt:lpstr>Who we are</vt:lpstr>
      <vt:lpstr>Infectious Disease Team</vt:lpstr>
      <vt:lpstr>Current Staff</vt:lpstr>
      <vt:lpstr>RW A&amp;B/EHE Services Provided at CCF</vt:lpstr>
      <vt:lpstr>EHE: Rapid Start and  Early Intervention Services  </vt:lpstr>
      <vt:lpstr>PowerPoint Presentation</vt:lpstr>
      <vt:lpstr>Peer Navigation</vt:lpstr>
      <vt:lpstr> Cleveland Clinic Services</vt:lpstr>
      <vt:lpstr>Pharmacy </vt:lpstr>
      <vt:lpstr>DATA</vt:lpstr>
      <vt:lpstr>ID staffed locations </vt:lpstr>
      <vt:lpstr>Questions?</vt:lpstr>
      <vt:lpstr>PowerPoint Presentation</vt:lpstr>
      <vt:lpstr>PowerPoint Presentation</vt:lpstr>
      <vt:lpstr>PowerPoint Presentation</vt:lpstr>
      <vt:lpstr>PowerPoint Presentation</vt:lpstr>
      <vt:lpstr>PowerPoint Presentation</vt:lpstr>
      <vt:lpstr>Staff</vt:lpstr>
      <vt:lpstr>Home Support</vt:lpstr>
      <vt:lpstr>PowerPoint Presentation</vt:lpstr>
      <vt:lpstr>Home Support Intake Process</vt:lpstr>
      <vt:lpstr>Highlights</vt:lpstr>
      <vt:lpstr>Connections Center </vt:lpstr>
      <vt:lpstr>PowerPoint Presentation</vt:lpstr>
      <vt:lpstr>PowerPoint Presentation</vt:lpstr>
      <vt:lpstr>History</vt:lpstr>
      <vt:lpstr>MISSION</vt:lpstr>
      <vt:lpstr>PowerPoint Presentation</vt:lpstr>
      <vt:lpstr>PowerPoint Presentation</vt:lpstr>
      <vt:lpstr>PowerPoint Presentation</vt:lpstr>
      <vt:lpstr>CORE PROGRAMS</vt:lpstr>
      <vt:lpstr>Ryan White Part A</vt:lpstr>
      <vt:lpstr>PowerPoint Presentation</vt:lpstr>
      <vt:lpstr>Ryan White Part A Services</vt:lpstr>
      <vt:lpstr>Ryan White Part A</vt:lpstr>
      <vt:lpstr>Ryan White Part A</vt:lpstr>
      <vt:lpstr>Individual Counseling*</vt:lpstr>
      <vt:lpstr>Group Counseling</vt:lpstr>
      <vt:lpstr>Mental Health Services continued</vt:lpstr>
      <vt:lpstr>Mental Health Services continued</vt:lpstr>
      <vt:lpstr>Mental Health Services continued</vt:lpstr>
      <vt:lpstr>Mental Health Services continued</vt:lpstr>
      <vt:lpstr>Intensive Outpatient Program</vt:lpstr>
      <vt:lpstr>Behavioral Health Services Selected Demographics (January 1 – December 31, 2025)</vt:lpstr>
      <vt:lpstr>Insurance Breakdown</vt:lpstr>
      <vt:lpstr>More Data</vt:lpstr>
      <vt:lpstr>🞄 Parenting Education Classes</vt:lpstr>
      <vt:lpstr>What’s New? Continued</vt:lpstr>
      <vt:lpstr>PowerPoint Presentation</vt:lpstr>
      <vt:lpstr>PowerPoint Presentation</vt:lpstr>
      <vt:lpstr>PowerPoint Presentation</vt:lpstr>
      <vt:lpstr>MISSION STATEMENT  Bon Secours Mercy Health extends the compassionate ministry of Jesus by improving the health and well-being of our communities and brings good help to those in need, especially people who are poor, dying and underserved  </vt:lpstr>
      <vt:lpstr>PowerPoint Presentation</vt:lpstr>
      <vt:lpstr>MEDICAL CASE MANAGEMENT</vt:lpstr>
      <vt:lpstr>PowerPoint Presentation</vt:lpstr>
      <vt:lpstr>PowerPoint Presentation</vt:lpstr>
      <vt:lpstr>Data</vt:lpstr>
      <vt:lpstr>Highlights </vt:lpstr>
      <vt:lpstr>Staff </vt:lpstr>
      <vt:lpstr>PowerPoint Presentation</vt:lpstr>
      <vt:lpstr>PowerPoint Presentation</vt:lpstr>
      <vt:lpstr>PowerPoint Presentation</vt:lpstr>
      <vt:lpstr>ABOUT METROHEALTH Founded in 1837, MetroHealth is leading the way to a healthier you and a healthier community through service, teaching, discovery, and teamwork. Cuyahoga County’s public, safety-net hospital system, MetroHealth meets people where they are, providing care through five hospitals, four emergency departments, and more than 20 health centers and 40 additional sites. Each day, our almost 9,000 employees focus on providing our community with equitable healthcare—through patient-focused research, access to care, and support services—that seeks to eradicate health disparities rooted in systematic barriers. For more information, visit metrohealth.org</vt:lpstr>
      <vt:lpstr>WE ARE…</vt:lpstr>
      <vt:lpstr>WHO WE ARE</vt:lpstr>
      <vt:lpstr>SERVICES</vt:lpstr>
      <vt:lpstr>SERVICES</vt:lpstr>
      <vt:lpstr>SERVICES</vt:lpstr>
      <vt:lpstr>SERVICES</vt:lpstr>
      <vt:lpstr>SERVICES</vt:lpstr>
      <vt:lpstr>OTHER SERVICES</vt:lpstr>
      <vt:lpstr>HIGHLIGHTS</vt:lpstr>
      <vt:lpstr>HIGHLIGHTS</vt:lpstr>
      <vt:lpstr>Quality Improvement:</vt:lpstr>
      <vt:lpstr>NEW UPDATES</vt:lpstr>
      <vt:lpstr>Happy Social Work Month</vt:lpstr>
      <vt:lpstr>PowerPoint Presentation</vt:lpstr>
      <vt:lpstr>PowerPoint Presentation</vt:lpstr>
      <vt:lpstr>Who We Are</vt:lpstr>
      <vt:lpstr>Who We Served in 2025</vt:lpstr>
      <vt:lpstr>Primary Care in Six Neighborhood Locations</vt:lpstr>
      <vt:lpstr> NFP’s  Model of Care  for  Patients with HIV</vt:lpstr>
      <vt:lpstr>RWHAP Funding</vt:lpstr>
      <vt:lpstr>Outpatient Ambulatory Health Services</vt:lpstr>
      <vt:lpstr>Wrap Around Care</vt:lpstr>
      <vt:lpstr>Our Success:  2025 End of Year Demographics</vt:lpstr>
      <vt:lpstr>Our Success:  2025 End of Year Health Outcomes </vt:lpstr>
      <vt:lpstr>How to reach 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Ryan White Program</vt:lpstr>
      <vt:lpstr>Who We Are</vt:lpstr>
      <vt:lpstr>Mission and Values</vt:lpstr>
      <vt:lpstr>Part A Funded Services</vt:lpstr>
      <vt:lpstr>Ending the HIV Epidemic Funded Services</vt:lpstr>
      <vt:lpstr>Medical Case Management</vt:lpstr>
      <vt:lpstr>Early Intervention Services</vt:lpstr>
      <vt:lpstr>Outpatient Ambulatory Health Services/RN Services</vt:lpstr>
      <vt:lpstr>Non-Medical/Housing Case Management</vt:lpstr>
      <vt:lpstr>Psychosocial Support </vt:lpstr>
      <vt:lpstr>Other Part A Services</vt:lpstr>
      <vt:lpstr>Other Part A Services</vt:lpstr>
      <vt:lpstr>Intensive Behavioral Health Medical Case Management</vt:lpstr>
      <vt:lpstr>EIS/Community Health Worker Services</vt:lpstr>
      <vt:lpstr>Other EHE Services</vt:lpstr>
      <vt:lpstr>Other EHE Services</vt:lpstr>
      <vt:lpstr>FY25-26 Highlights</vt:lpstr>
      <vt:lpstr>FY25-26 Highlights</vt:lpstr>
      <vt:lpstr>Ryan White Part A &amp; EHE Team Members</vt:lpstr>
      <vt:lpstr>Questions?</vt:lpstr>
      <vt:lpstr>PowerPoint Presentation</vt:lpstr>
      <vt:lpstr> The Centers HIV Services   Adriana Whelan, ND, CNP, AAHIVS, Medical Director Naimah O’Neal, MSN, LSW, Ryan White Case Manager Thomas Hayes, LISW-S, Ryan White Case Manager and Counselor  March 31, 2026   -  </vt:lpstr>
      <vt:lpstr>The Centers’ History</vt:lpstr>
      <vt:lpstr>The Centers – Mission &amp; Vision</vt:lpstr>
      <vt:lpstr>The Centers – Who We Are</vt:lpstr>
      <vt:lpstr>Medical Services</vt:lpstr>
      <vt:lpstr>Case Management</vt:lpstr>
      <vt:lpstr>Dental and  Behavioral Health Services</vt:lpstr>
      <vt:lpstr>Overdose and Infectious Disease Prevention (OIDP) Services</vt:lpstr>
      <vt:lpstr>PowerPoint Presentation</vt:lpstr>
      <vt:lpstr>HIV RYAN WHITE &amp; OIDP STAFF</vt:lpstr>
      <vt:lpstr>PowerPoint Presentation</vt:lpstr>
      <vt:lpstr>John T. Carey Special Immunology Unit</vt:lpstr>
      <vt:lpstr>Who We Are </vt:lpstr>
      <vt:lpstr>Nurses</vt:lpstr>
      <vt:lpstr>Medical Case Management</vt:lpstr>
      <vt:lpstr>Mental Health Counselor</vt:lpstr>
      <vt:lpstr>Early Intervention Specialist</vt:lpstr>
      <vt:lpstr>Other Support Staff</vt:lpstr>
      <vt:lpstr>Services Provided</vt:lpstr>
      <vt:lpstr>Oral Health</vt:lpstr>
      <vt:lpstr>Support Groups</vt:lpstr>
      <vt:lpstr>End the Epidemic</vt:lpstr>
      <vt:lpstr>PrEP</vt:lpstr>
      <vt:lpstr>HIV Testing</vt:lpstr>
      <vt:lpstr>Clinical Trials</vt:lpstr>
      <vt:lpstr>2025 Data</vt:lpstr>
      <vt:lpstr>PowerPoint Presentation</vt:lpstr>
      <vt:lpstr>Highlights – Outreach Events in 2025</vt:lpstr>
      <vt:lpstr>PowerPoint Presentation</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Brittanie Evans</dc:creator>
  <cp:lastModifiedBy>Anastassia Idov</cp:lastModifiedBy>
  <cp:revision>45</cp:revision>
  <dcterms:created xsi:type="dcterms:W3CDTF">2026-03-24T15:38:06Z</dcterms:created>
  <dcterms:modified xsi:type="dcterms:W3CDTF">2026-03-31T02:08:14Z</dcterms:modified>
</cp:coreProperties>
</file>