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2"/>
  </p:notesMasterIdLst>
  <p:sldIdLst>
    <p:sldId id="256" r:id="rId3"/>
    <p:sldId id="264" r:id="rId4"/>
    <p:sldId id="270" r:id="rId5"/>
    <p:sldId id="271" r:id="rId6"/>
    <p:sldId id="272" r:id="rId7"/>
    <p:sldId id="274" r:id="rId8"/>
    <p:sldId id="273" r:id="rId9"/>
    <p:sldId id="275" r:id="rId10"/>
    <p:sldId id="286" r:id="rId11"/>
    <p:sldId id="276" r:id="rId12"/>
    <p:sldId id="284" r:id="rId13"/>
    <p:sldId id="285" r:id="rId14"/>
    <p:sldId id="279" r:id="rId15"/>
    <p:sldId id="277" r:id="rId16"/>
    <p:sldId id="278" r:id="rId17"/>
    <p:sldId id="282" r:id="rId18"/>
    <p:sldId id="283" r:id="rId19"/>
    <p:sldId id="281" r:id="rId20"/>
    <p:sldId id="269" r:id="rId21"/>
  </p:sldIdLst>
  <p:sldSz cx="9144000" cy="5143500" type="screen16x9"/>
  <p:notesSz cx="6858000" cy="9144000"/>
  <p:embeddedFontLst>
    <p:embeddedFont>
      <p:font typeface="Helvetica Neue" panose="020B0604020202020204" charset="0"/>
      <p:regular r:id="rId23"/>
      <p:bold r:id="rId24"/>
      <p:italic r:id="rId25"/>
      <p:boldItalic r:id="rId26"/>
    </p:embeddedFont>
    <p:embeddedFont>
      <p:font typeface="Poppins" panose="000005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bfa5d8ef9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5bfa5d8ef9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500d5f7173_2_3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g3500d5f7173_2_3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500d5f7173_2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g3500d5f7173_2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0282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500d5f7173_2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g3500d5f7173_2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5647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500d5f7173_2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g3500d5f7173_2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7057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500d5f7173_2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g3500d5f7173_2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3792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500d5f7173_2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g3500d5f7173_2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2435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500d5f7173_2_3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g3500d5f7173_2_3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8021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500d5f7173_2_3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g3500d5f7173_2_3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22912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500d5f7173_2_3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g3500d5f7173_2_3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31063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500d5f7173_2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g3500d5f7173_2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83593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500d5f7173_2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g3500d5f7173_2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6489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500d5f7173_2_3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g3500d5f7173_2_3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44542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500d5f7173_2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g3500d5f7173_2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77612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500d5f7173_2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g3500d5f7173_2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28964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500d5f7173_2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g3500d5f7173_2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23828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500d5f7173_2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g3500d5f7173_2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88112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500d5f7173_2_3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g3500d5f7173_2_3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02659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500d5f7173_2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g3500d5f7173_2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361156" y="2203450"/>
            <a:ext cx="3886200" cy="68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361156" y="1453357"/>
            <a:ext cx="38862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23241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228600" y="1087438"/>
            <a:ext cx="2020094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2322513" y="767556"/>
            <a:ext cx="2020888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2322513" y="1087438"/>
            <a:ext cx="2020888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1787525" y="136525"/>
            <a:ext cx="2555875" cy="2926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30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marL="1371600" lvl="2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marL="2743200" lvl="5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marL="3200400" lvl="6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marL="3657600" lvl="7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marL="4114800" lvl="8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228600" y="717550"/>
            <a:ext cx="1504157" cy="234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896144" y="2683669"/>
            <a:ext cx="2743200" cy="402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154509" y="-125809"/>
            <a:ext cx="226298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2366169" y="1085850"/>
            <a:ext cx="2925763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270669" y="95250"/>
            <a:ext cx="2925763" cy="30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marR="0" lvl="0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7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mailto:bevans@ccbh.net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25"/>
          <p:cNvGrpSpPr/>
          <p:nvPr/>
        </p:nvGrpSpPr>
        <p:grpSpPr>
          <a:xfrm>
            <a:off x="-57532" y="4604253"/>
            <a:ext cx="9258880" cy="525673"/>
            <a:chOff x="0" y="-66675"/>
            <a:chExt cx="4877202" cy="276903"/>
          </a:xfrm>
        </p:grpSpPr>
        <p:sp>
          <p:nvSpPr>
            <p:cNvPr id="130" name="Google Shape;130;p25"/>
            <p:cNvSpPr/>
            <p:nvPr/>
          </p:nvSpPr>
          <p:spPr>
            <a:xfrm>
              <a:off x="0" y="0"/>
              <a:ext cx="4877202" cy="210228"/>
            </a:xfrm>
            <a:custGeom>
              <a:avLst/>
              <a:gdLst/>
              <a:ahLst/>
              <a:cxnLst/>
              <a:rect l="l" t="t" r="r" b="b"/>
              <a:pathLst>
                <a:path w="4877202" h="210228" extrusionOk="0">
                  <a:moveTo>
                    <a:pt x="0" y="0"/>
                  </a:moveTo>
                  <a:lnTo>
                    <a:pt x="4877202" y="0"/>
                  </a:lnTo>
                  <a:lnTo>
                    <a:pt x="4877202" y="210228"/>
                  </a:lnTo>
                  <a:lnTo>
                    <a:pt x="0" y="210228"/>
                  </a:lnTo>
                  <a:close/>
                </a:path>
              </a:pathLst>
            </a:custGeom>
            <a:solidFill>
              <a:srgbClr val="125A4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Google Shape;131;p25"/>
            <p:cNvSpPr txBox="1"/>
            <p:nvPr/>
          </p:nvSpPr>
          <p:spPr>
            <a:xfrm>
              <a:off x="0" y="-66675"/>
              <a:ext cx="48771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6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25"/>
          <p:cNvSpPr/>
          <p:nvPr/>
        </p:nvSpPr>
        <p:spPr>
          <a:xfrm>
            <a:off x="457194" y="267136"/>
            <a:ext cx="3474754" cy="817156"/>
          </a:xfrm>
          <a:custGeom>
            <a:avLst/>
            <a:gdLst/>
            <a:ahLst/>
            <a:cxnLst/>
            <a:rect l="l" t="t" r="r" b="b"/>
            <a:pathLst>
              <a:path w="6949507" h="1634312" extrusionOk="0">
                <a:moveTo>
                  <a:pt x="0" y="0"/>
                </a:moveTo>
                <a:lnTo>
                  <a:pt x="6949506" y="0"/>
                </a:lnTo>
                <a:lnTo>
                  <a:pt x="6949506" y="1634312"/>
                </a:lnTo>
                <a:lnTo>
                  <a:pt x="0" y="16343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3" name="Google Shape;133;p25"/>
          <p:cNvSpPr txBox="1"/>
          <p:nvPr/>
        </p:nvSpPr>
        <p:spPr>
          <a:xfrm>
            <a:off x="1203119" y="1796612"/>
            <a:ext cx="7543914" cy="1241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 dirty="0"/>
              <a:t>Ryan White Part A </a:t>
            </a:r>
          </a:p>
          <a:p>
            <a:pPr marL="0" marR="0" lvl="0" indent="0" algn="l" rtl="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 dirty="0"/>
              <a:t>Eligibility Training</a:t>
            </a:r>
            <a:endParaRPr sz="100" dirty="0"/>
          </a:p>
        </p:txBody>
      </p:sp>
      <p:sp>
        <p:nvSpPr>
          <p:cNvPr id="134" name="Google Shape;134;p25"/>
          <p:cNvSpPr txBox="1"/>
          <p:nvPr/>
        </p:nvSpPr>
        <p:spPr>
          <a:xfrm>
            <a:off x="1203118" y="3311069"/>
            <a:ext cx="741634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latin typeface="Poppins"/>
                <a:cs typeface="Poppins"/>
                <a:sym typeface="Poppins"/>
              </a:rPr>
              <a:t>Brittanie Evans</a:t>
            </a:r>
            <a:endParaRPr sz="2000" dirty="0"/>
          </a:p>
        </p:txBody>
      </p:sp>
      <p:sp>
        <p:nvSpPr>
          <p:cNvPr id="135" name="Google Shape;135;p25"/>
          <p:cNvSpPr txBox="1"/>
          <p:nvPr/>
        </p:nvSpPr>
        <p:spPr>
          <a:xfrm>
            <a:off x="1203137" y="3750013"/>
            <a:ext cx="1986112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latin typeface="Poppins"/>
                <a:cs typeface="Poppins"/>
                <a:sym typeface="Poppins"/>
              </a:rPr>
              <a:t>May 14, 2026</a:t>
            </a:r>
            <a:endParaRPr sz="2000" dirty="0"/>
          </a:p>
        </p:txBody>
      </p:sp>
      <p:grpSp>
        <p:nvGrpSpPr>
          <p:cNvPr id="136" name="Google Shape;136;p25"/>
          <p:cNvGrpSpPr/>
          <p:nvPr/>
        </p:nvGrpSpPr>
        <p:grpSpPr>
          <a:xfrm>
            <a:off x="680819" y="4813259"/>
            <a:ext cx="1833424" cy="238286"/>
            <a:chOff x="0" y="0"/>
            <a:chExt cx="4889131" cy="635428"/>
          </a:xfrm>
        </p:grpSpPr>
        <p:sp>
          <p:nvSpPr>
            <p:cNvPr id="137" name="Google Shape;137;p25"/>
            <p:cNvSpPr/>
            <p:nvPr/>
          </p:nvSpPr>
          <p:spPr>
            <a:xfrm>
              <a:off x="0" y="0"/>
              <a:ext cx="635428" cy="635428"/>
            </a:xfrm>
            <a:custGeom>
              <a:avLst/>
              <a:gdLst/>
              <a:ahLst/>
              <a:cxnLst/>
              <a:rect l="l" t="t" r="r" b="b"/>
              <a:pathLst>
                <a:path w="635428" h="635428" extrusionOk="0">
                  <a:moveTo>
                    <a:pt x="0" y="0"/>
                  </a:moveTo>
                  <a:lnTo>
                    <a:pt x="635428" y="0"/>
                  </a:lnTo>
                  <a:lnTo>
                    <a:pt x="635428" y="635428"/>
                  </a:lnTo>
                  <a:lnTo>
                    <a:pt x="0" y="6354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Google Shape;138;p25"/>
            <p:cNvSpPr txBox="1"/>
            <p:nvPr/>
          </p:nvSpPr>
          <p:spPr>
            <a:xfrm>
              <a:off x="751531" y="33702"/>
              <a:ext cx="4137600" cy="45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0" i="0" u="none" strike="noStrike" cap="none">
                  <a:solidFill>
                    <a:srgbClr val="FEFEFE"/>
                  </a:solidFill>
                  <a:latin typeface="Poppins"/>
                  <a:ea typeface="Poppins"/>
                  <a:cs typeface="Poppins"/>
                  <a:sym typeface="Poppins"/>
                </a:rPr>
                <a:t>ccbh.net</a:t>
              </a:r>
              <a:endParaRPr sz="700"/>
            </a:p>
          </p:txBody>
        </p:sp>
      </p:grpSp>
      <p:grpSp>
        <p:nvGrpSpPr>
          <p:cNvPr id="139" name="Google Shape;139;p25"/>
          <p:cNvGrpSpPr/>
          <p:nvPr/>
        </p:nvGrpSpPr>
        <p:grpSpPr>
          <a:xfrm>
            <a:off x="3403048" y="4813259"/>
            <a:ext cx="1496735" cy="238286"/>
            <a:chOff x="0" y="0"/>
            <a:chExt cx="3991292" cy="635428"/>
          </a:xfrm>
        </p:grpSpPr>
        <p:sp>
          <p:nvSpPr>
            <p:cNvPr id="140" name="Google Shape;140;p25"/>
            <p:cNvSpPr/>
            <p:nvPr/>
          </p:nvSpPr>
          <p:spPr>
            <a:xfrm>
              <a:off x="0" y="0"/>
              <a:ext cx="635428" cy="635428"/>
            </a:xfrm>
            <a:custGeom>
              <a:avLst/>
              <a:gdLst/>
              <a:ahLst/>
              <a:cxnLst/>
              <a:rect l="l" t="t" r="r" b="b"/>
              <a:pathLst>
                <a:path w="635428" h="635428" extrusionOk="0">
                  <a:moveTo>
                    <a:pt x="0" y="0"/>
                  </a:moveTo>
                  <a:lnTo>
                    <a:pt x="635428" y="0"/>
                  </a:lnTo>
                  <a:lnTo>
                    <a:pt x="635428" y="635428"/>
                  </a:lnTo>
                  <a:lnTo>
                    <a:pt x="0" y="6354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Google Shape;141;p25"/>
            <p:cNvSpPr txBox="1"/>
            <p:nvPr/>
          </p:nvSpPr>
          <p:spPr>
            <a:xfrm>
              <a:off x="751892" y="67035"/>
              <a:ext cx="3239400" cy="45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0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216.201.2000</a:t>
              </a:r>
              <a:endParaRPr sz="700"/>
            </a:p>
          </p:txBody>
        </p:sp>
      </p:grpSp>
      <p:grpSp>
        <p:nvGrpSpPr>
          <p:cNvPr id="142" name="Google Shape;142;p25"/>
          <p:cNvGrpSpPr/>
          <p:nvPr/>
        </p:nvGrpSpPr>
        <p:grpSpPr>
          <a:xfrm>
            <a:off x="5788573" y="4813259"/>
            <a:ext cx="2887933" cy="238286"/>
            <a:chOff x="0" y="0"/>
            <a:chExt cx="7701154" cy="635428"/>
          </a:xfrm>
        </p:grpSpPr>
        <p:sp>
          <p:nvSpPr>
            <p:cNvPr id="143" name="Google Shape;143;p25"/>
            <p:cNvSpPr/>
            <p:nvPr/>
          </p:nvSpPr>
          <p:spPr>
            <a:xfrm>
              <a:off x="0" y="0"/>
              <a:ext cx="635428" cy="635428"/>
            </a:xfrm>
            <a:custGeom>
              <a:avLst/>
              <a:gdLst/>
              <a:ahLst/>
              <a:cxnLst/>
              <a:rect l="l" t="t" r="r" b="b"/>
              <a:pathLst>
                <a:path w="635428" h="635428" extrusionOk="0">
                  <a:moveTo>
                    <a:pt x="0" y="0"/>
                  </a:moveTo>
                  <a:lnTo>
                    <a:pt x="635428" y="0"/>
                  </a:lnTo>
                  <a:lnTo>
                    <a:pt x="635428" y="635428"/>
                  </a:lnTo>
                  <a:lnTo>
                    <a:pt x="0" y="6354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Google Shape;144;p25"/>
            <p:cNvSpPr txBox="1"/>
            <p:nvPr/>
          </p:nvSpPr>
          <p:spPr>
            <a:xfrm>
              <a:off x="752254" y="33702"/>
              <a:ext cx="6948900" cy="45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0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5550 Venture Drive, Parma, OH 44130</a:t>
              </a:r>
              <a:endParaRPr sz="70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3"/>
          <p:cNvSpPr txBox="1"/>
          <p:nvPr/>
        </p:nvSpPr>
        <p:spPr>
          <a:xfrm>
            <a:off x="456438" y="368841"/>
            <a:ext cx="8404027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00564A"/>
                </a:solidFill>
              </a:rPr>
              <a:t>Ryan White Part A Eligibility Requirements</a:t>
            </a:r>
            <a:endParaRPr sz="3200" dirty="0"/>
          </a:p>
        </p:txBody>
      </p:sp>
      <p:sp>
        <p:nvSpPr>
          <p:cNvPr id="310" name="Google Shape;310;p33"/>
          <p:cNvSpPr/>
          <p:nvPr/>
        </p:nvSpPr>
        <p:spPr>
          <a:xfrm>
            <a:off x="8233717" y="4355302"/>
            <a:ext cx="680674" cy="579986"/>
          </a:xfrm>
          <a:custGeom>
            <a:avLst/>
            <a:gdLst/>
            <a:ahLst/>
            <a:cxnLst/>
            <a:rect l="l" t="t" r="r" b="b"/>
            <a:pathLst>
              <a:path w="1361347" h="1159971" extrusionOk="0">
                <a:moveTo>
                  <a:pt x="0" y="0"/>
                </a:moveTo>
                <a:lnTo>
                  <a:pt x="1361347" y="0"/>
                </a:lnTo>
                <a:lnTo>
                  <a:pt x="1361347" y="1159971"/>
                </a:lnTo>
                <a:lnTo>
                  <a:pt x="0" y="1159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410464" b="-4089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311" name="Google Shape;311;p33"/>
          <p:cNvGrpSpPr/>
          <p:nvPr/>
        </p:nvGrpSpPr>
        <p:grpSpPr>
          <a:xfrm rot="10800000">
            <a:off x="-530657" y="4768282"/>
            <a:ext cx="6272880" cy="484067"/>
            <a:chOff x="0" y="-38100"/>
            <a:chExt cx="1770050" cy="255000"/>
          </a:xfrm>
        </p:grpSpPr>
        <p:sp>
          <p:nvSpPr>
            <p:cNvPr id="312" name="Google Shape;312;p33"/>
            <p:cNvSpPr/>
            <p:nvPr/>
          </p:nvSpPr>
          <p:spPr>
            <a:xfrm>
              <a:off x="0" y="0"/>
              <a:ext cx="1770050" cy="216889"/>
            </a:xfrm>
            <a:custGeom>
              <a:avLst/>
              <a:gdLst/>
              <a:ahLst/>
              <a:cxnLst/>
              <a:rect l="l" t="t" r="r" b="b"/>
              <a:pathLst>
                <a:path w="1770050" h="216889" extrusionOk="0">
                  <a:moveTo>
                    <a:pt x="108444" y="0"/>
                  </a:moveTo>
                  <a:lnTo>
                    <a:pt x="1661606" y="0"/>
                  </a:lnTo>
                  <a:cubicBezTo>
                    <a:pt x="1690367" y="0"/>
                    <a:pt x="1717951" y="11425"/>
                    <a:pt x="1738288" y="31763"/>
                  </a:cubicBezTo>
                  <a:cubicBezTo>
                    <a:pt x="1758625" y="52100"/>
                    <a:pt x="1770050" y="79683"/>
                    <a:pt x="1770050" y="108444"/>
                  </a:cubicBezTo>
                  <a:lnTo>
                    <a:pt x="1770050" y="108444"/>
                  </a:lnTo>
                  <a:cubicBezTo>
                    <a:pt x="1770050" y="137206"/>
                    <a:pt x="1758625" y="164789"/>
                    <a:pt x="1738288" y="185126"/>
                  </a:cubicBezTo>
                  <a:cubicBezTo>
                    <a:pt x="1717951" y="205463"/>
                    <a:pt x="1690367" y="216889"/>
                    <a:pt x="1661606" y="216889"/>
                  </a:cubicBezTo>
                  <a:lnTo>
                    <a:pt x="108444" y="216889"/>
                  </a:lnTo>
                  <a:cubicBezTo>
                    <a:pt x="79683" y="216889"/>
                    <a:pt x="52100" y="205463"/>
                    <a:pt x="31763" y="185126"/>
                  </a:cubicBezTo>
                  <a:cubicBezTo>
                    <a:pt x="11425" y="164789"/>
                    <a:pt x="0" y="137206"/>
                    <a:pt x="0" y="108444"/>
                  </a:cubicBezTo>
                  <a:lnTo>
                    <a:pt x="0" y="108444"/>
                  </a:lnTo>
                  <a:cubicBezTo>
                    <a:pt x="0" y="79683"/>
                    <a:pt x="11425" y="52100"/>
                    <a:pt x="31763" y="31763"/>
                  </a:cubicBezTo>
                  <a:cubicBezTo>
                    <a:pt x="52100" y="11425"/>
                    <a:pt x="79683" y="0"/>
                    <a:pt x="108444" y="0"/>
                  </a:cubicBezTo>
                  <a:close/>
                </a:path>
              </a:pathLst>
            </a:custGeom>
            <a:gradFill>
              <a:gsLst>
                <a:gs pos="0">
                  <a:srgbClr val="02554C">
                    <a:alpha val="69803"/>
                  </a:srgbClr>
                </a:gs>
                <a:gs pos="50000">
                  <a:srgbClr val="00554A">
                    <a:alpha val="16470"/>
                  </a:srgbClr>
                </a:gs>
                <a:gs pos="100000">
                  <a:srgbClr val="0F554D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3"/>
            <p:cNvSpPr txBox="1"/>
            <p:nvPr/>
          </p:nvSpPr>
          <p:spPr>
            <a:xfrm>
              <a:off x="0" y="-38100"/>
              <a:ext cx="17700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Google Shape;308;p33"/>
          <p:cNvSpPr txBox="1"/>
          <p:nvPr/>
        </p:nvSpPr>
        <p:spPr>
          <a:xfrm>
            <a:off x="1978557" y="2084970"/>
            <a:ext cx="1769311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tx1"/>
                </a:solidFill>
                <a:latin typeface="Poppins" panose="020B0604020202020204" charset="0"/>
                <a:cs typeface="Poppins" panose="020B0604020202020204" charset="0"/>
              </a:rPr>
              <a:t>HIV diagnosis</a:t>
            </a:r>
            <a:endParaRPr sz="2000" dirty="0">
              <a:solidFill>
                <a:schemeClr val="tx1"/>
              </a:solidFill>
              <a:latin typeface="Poppins" panose="020B0604020202020204" charset="0"/>
              <a:cs typeface="Poppins" panose="020B0604020202020204" charset="0"/>
            </a:endParaRPr>
          </a:p>
        </p:txBody>
      </p:sp>
      <p:sp>
        <p:nvSpPr>
          <p:cNvPr id="9" name="Google Shape;308;p33"/>
          <p:cNvSpPr txBox="1"/>
          <p:nvPr/>
        </p:nvSpPr>
        <p:spPr>
          <a:xfrm>
            <a:off x="1978558" y="3573674"/>
            <a:ext cx="1769311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tx1"/>
                </a:solidFill>
                <a:latin typeface="Poppins" panose="020B0604020202020204" charset="0"/>
                <a:cs typeface="Poppins" panose="020B0604020202020204" charset="0"/>
              </a:rPr>
              <a:t>Income</a:t>
            </a:r>
            <a:endParaRPr sz="2000" dirty="0">
              <a:solidFill>
                <a:schemeClr val="tx1"/>
              </a:solidFill>
              <a:latin typeface="Poppins" panose="020B0604020202020204" charset="0"/>
              <a:cs typeface="Poppins" panose="020B0604020202020204" charset="0"/>
            </a:endParaRPr>
          </a:p>
        </p:txBody>
      </p:sp>
      <p:sp>
        <p:nvSpPr>
          <p:cNvPr id="10" name="Google Shape;308;p33"/>
          <p:cNvSpPr txBox="1"/>
          <p:nvPr/>
        </p:nvSpPr>
        <p:spPr>
          <a:xfrm>
            <a:off x="6226373" y="2084970"/>
            <a:ext cx="1769311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tx1"/>
                </a:solidFill>
                <a:latin typeface="Poppins" panose="020B0604020202020204" charset="0"/>
                <a:cs typeface="Poppins" panose="020B0604020202020204" charset="0"/>
              </a:rPr>
              <a:t>Residency</a:t>
            </a:r>
            <a:endParaRPr sz="2000" dirty="0">
              <a:solidFill>
                <a:schemeClr val="tx1"/>
              </a:solidFill>
              <a:latin typeface="Poppins" panose="020B0604020202020204" charset="0"/>
              <a:cs typeface="Poppins" panose="020B0604020202020204" charset="0"/>
            </a:endParaRPr>
          </a:p>
        </p:txBody>
      </p:sp>
      <p:sp>
        <p:nvSpPr>
          <p:cNvPr id="11" name="Google Shape;308;p33"/>
          <p:cNvSpPr txBox="1"/>
          <p:nvPr/>
        </p:nvSpPr>
        <p:spPr>
          <a:xfrm>
            <a:off x="6226373" y="3573674"/>
            <a:ext cx="1769311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tx1"/>
                </a:solidFill>
                <a:latin typeface="Poppins" panose="020B0604020202020204" charset="0"/>
                <a:cs typeface="Poppins" panose="020B0604020202020204" charset="0"/>
              </a:rPr>
              <a:t>Insurance</a:t>
            </a:r>
            <a:endParaRPr sz="2000" dirty="0">
              <a:solidFill>
                <a:schemeClr val="tx1"/>
              </a:solidFill>
              <a:latin typeface="Poppins" panose="020B0604020202020204" charset="0"/>
              <a:cs typeface="Poppins" panose="020B060402020202020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85" y="1677744"/>
            <a:ext cx="1247025" cy="106975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85" y="3034948"/>
            <a:ext cx="1242018" cy="124201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858" y="1677744"/>
            <a:ext cx="1099919" cy="10064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589" y="3194323"/>
            <a:ext cx="1462455" cy="92326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4"/>
          <p:cNvSpPr txBox="1"/>
          <p:nvPr/>
        </p:nvSpPr>
        <p:spPr>
          <a:xfrm>
            <a:off x="499679" y="344549"/>
            <a:ext cx="3025200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00564A"/>
                </a:solidFill>
              </a:rPr>
              <a:t>HIV Diagnosis</a:t>
            </a:r>
            <a:endParaRPr sz="700" dirty="0"/>
          </a:p>
        </p:txBody>
      </p:sp>
      <p:sp>
        <p:nvSpPr>
          <p:cNvPr id="319" name="Google Shape;319;p34"/>
          <p:cNvSpPr txBox="1"/>
          <p:nvPr/>
        </p:nvSpPr>
        <p:spPr>
          <a:xfrm>
            <a:off x="558149" y="1063829"/>
            <a:ext cx="8356241" cy="338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Applicants must provide documentation of an HIV/AIDS diagnosis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" sz="2000" dirty="0">
              <a:latin typeface="Poppins"/>
              <a:cs typeface="Poppins"/>
              <a:sym typeface="Poppins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latin typeface="Poppins"/>
                <a:cs typeface="Poppins"/>
                <a:sym typeface="Poppins"/>
              </a:rPr>
              <a:t>Documentation must include: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latin typeface="Poppins"/>
                <a:cs typeface="Poppins"/>
                <a:sym typeface="Poppins"/>
              </a:rPr>
              <a:t>Client’s name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latin typeface="Poppins"/>
                <a:cs typeface="Poppins"/>
                <a:sym typeface="Poppins"/>
              </a:rPr>
              <a:t>Licensed provider’s signature or official healthcare letterhead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" sz="2000" dirty="0">
              <a:latin typeface="Poppins"/>
              <a:cs typeface="Poppins"/>
              <a:sym typeface="Poppins"/>
            </a:endParaRP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" sz="2000" dirty="0">
                <a:latin typeface="Poppins"/>
                <a:cs typeface="Poppins"/>
                <a:sym typeface="Poppins"/>
              </a:rPr>
              <a:t>Common forms include: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latin typeface="Poppins"/>
                <a:cs typeface="Poppins"/>
                <a:sym typeface="Poppins"/>
              </a:rPr>
              <a:t>Lab results</a:t>
            </a: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" sz="2000" dirty="0">
                <a:latin typeface="Poppins"/>
                <a:cs typeface="Poppins"/>
                <a:sym typeface="Poppins"/>
              </a:rPr>
              <a:t> </a:t>
            </a: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" sz="2000" i="1" dirty="0">
                <a:latin typeface="Poppins"/>
                <a:cs typeface="Poppins"/>
                <a:sym typeface="Poppins"/>
              </a:rPr>
              <a:t>This is the only eligibility criteria that does not need to be uploaded annually.</a:t>
            </a:r>
            <a:endParaRPr sz="2000" i="1" dirty="0"/>
          </a:p>
        </p:txBody>
      </p:sp>
      <p:sp>
        <p:nvSpPr>
          <p:cNvPr id="320" name="Google Shape;320;p34"/>
          <p:cNvSpPr/>
          <p:nvPr/>
        </p:nvSpPr>
        <p:spPr>
          <a:xfrm>
            <a:off x="8233717" y="4355302"/>
            <a:ext cx="680674" cy="579986"/>
          </a:xfrm>
          <a:custGeom>
            <a:avLst/>
            <a:gdLst/>
            <a:ahLst/>
            <a:cxnLst/>
            <a:rect l="l" t="t" r="r" b="b"/>
            <a:pathLst>
              <a:path w="1361347" h="1159971" extrusionOk="0">
                <a:moveTo>
                  <a:pt x="0" y="0"/>
                </a:moveTo>
                <a:lnTo>
                  <a:pt x="1361347" y="0"/>
                </a:lnTo>
                <a:lnTo>
                  <a:pt x="1361347" y="1159971"/>
                </a:lnTo>
                <a:lnTo>
                  <a:pt x="0" y="1159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410464" b="-4089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321" name="Google Shape;321;p34"/>
          <p:cNvGrpSpPr/>
          <p:nvPr/>
        </p:nvGrpSpPr>
        <p:grpSpPr>
          <a:xfrm rot="10800000">
            <a:off x="4231820" y="-67193"/>
            <a:ext cx="5187486" cy="484066"/>
            <a:chOff x="0" y="-38100"/>
            <a:chExt cx="1770050" cy="255000"/>
          </a:xfrm>
        </p:grpSpPr>
        <p:sp>
          <p:nvSpPr>
            <p:cNvPr id="322" name="Google Shape;322;p34"/>
            <p:cNvSpPr/>
            <p:nvPr/>
          </p:nvSpPr>
          <p:spPr>
            <a:xfrm>
              <a:off x="0" y="0"/>
              <a:ext cx="1770050" cy="216889"/>
            </a:xfrm>
            <a:custGeom>
              <a:avLst/>
              <a:gdLst/>
              <a:ahLst/>
              <a:cxnLst/>
              <a:rect l="l" t="t" r="r" b="b"/>
              <a:pathLst>
                <a:path w="1770050" h="216889" extrusionOk="0">
                  <a:moveTo>
                    <a:pt x="108444" y="0"/>
                  </a:moveTo>
                  <a:lnTo>
                    <a:pt x="1661606" y="0"/>
                  </a:lnTo>
                  <a:cubicBezTo>
                    <a:pt x="1690367" y="0"/>
                    <a:pt x="1717951" y="11425"/>
                    <a:pt x="1738288" y="31763"/>
                  </a:cubicBezTo>
                  <a:cubicBezTo>
                    <a:pt x="1758625" y="52100"/>
                    <a:pt x="1770050" y="79683"/>
                    <a:pt x="1770050" y="108444"/>
                  </a:cubicBezTo>
                  <a:lnTo>
                    <a:pt x="1770050" y="108444"/>
                  </a:lnTo>
                  <a:cubicBezTo>
                    <a:pt x="1770050" y="137206"/>
                    <a:pt x="1758625" y="164789"/>
                    <a:pt x="1738288" y="185126"/>
                  </a:cubicBezTo>
                  <a:cubicBezTo>
                    <a:pt x="1717951" y="205463"/>
                    <a:pt x="1690367" y="216889"/>
                    <a:pt x="1661606" y="216889"/>
                  </a:cubicBezTo>
                  <a:lnTo>
                    <a:pt x="108444" y="216889"/>
                  </a:lnTo>
                  <a:cubicBezTo>
                    <a:pt x="79683" y="216889"/>
                    <a:pt x="52100" y="205463"/>
                    <a:pt x="31763" y="185126"/>
                  </a:cubicBezTo>
                  <a:cubicBezTo>
                    <a:pt x="11425" y="164789"/>
                    <a:pt x="0" y="137206"/>
                    <a:pt x="0" y="108444"/>
                  </a:cubicBezTo>
                  <a:lnTo>
                    <a:pt x="0" y="108444"/>
                  </a:lnTo>
                  <a:cubicBezTo>
                    <a:pt x="0" y="79683"/>
                    <a:pt x="11425" y="52100"/>
                    <a:pt x="31763" y="31763"/>
                  </a:cubicBezTo>
                  <a:cubicBezTo>
                    <a:pt x="52100" y="11425"/>
                    <a:pt x="79683" y="0"/>
                    <a:pt x="108444" y="0"/>
                  </a:cubicBezTo>
                  <a:close/>
                </a:path>
              </a:pathLst>
            </a:custGeom>
            <a:gradFill>
              <a:gsLst>
                <a:gs pos="0">
                  <a:srgbClr val="02554C">
                    <a:alpha val="69803"/>
                  </a:srgbClr>
                </a:gs>
                <a:gs pos="50000">
                  <a:srgbClr val="00554A">
                    <a:alpha val="16470"/>
                  </a:srgbClr>
                </a:gs>
                <a:gs pos="100000">
                  <a:srgbClr val="0F554D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4"/>
            <p:cNvSpPr txBox="1"/>
            <p:nvPr/>
          </p:nvSpPr>
          <p:spPr>
            <a:xfrm>
              <a:off x="0" y="-38100"/>
              <a:ext cx="17700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2409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4"/>
          <p:cNvSpPr txBox="1"/>
          <p:nvPr/>
        </p:nvSpPr>
        <p:spPr>
          <a:xfrm>
            <a:off x="499679" y="344549"/>
            <a:ext cx="3025200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00564A"/>
                </a:solidFill>
              </a:rPr>
              <a:t>Residency</a:t>
            </a:r>
            <a:endParaRPr sz="700" dirty="0"/>
          </a:p>
        </p:txBody>
      </p:sp>
      <p:sp>
        <p:nvSpPr>
          <p:cNvPr id="319" name="Google Shape;319;p34"/>
          <p:cNvSpPr txBox="1"/>
          <p:nvPr/>
        </p:nvSpPr>
        <p:spPr>
          <a:xfrm>
            <a:off x="558149" y="1063829"/>
            <a:ext cx="8356241" cy="338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Applicants must reside in one of the following counties: Ashtabula, Cuyahoga, Geauga, Lake, Lorain, Medina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" sz="2000" dirty="0">
              <a:latin typeface="Poppins"/>
              <a:cs typeface="Poppins"/>
              <a:sym typeface="Poppins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latin typeface="Poppins"/>
                <a:cs typeface="Poppins"/>
                <a:sym typeface="Poppins"/>
              </a:rPr>
              <a:t>Common forms include: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latin typeface="Poppins"/>
                <a:cs typeface="Poppins"/>
                <a:sym typeface="Poppins"/>
              </a:rPr>
              <a:t>Medicaid eligibility screenshot from JFS website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latin typeface="Poppins"/>
                <a:cs typeface="Poppins"/>
                <a:sym typeface="Poppins"/>
              </a:rPr>
              <a:t>Driver’s license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latin typeface="Poppins"/>
                <a:cs typeface="Poppins"/>
                <a:sym typeface="Poppins"/>
              </a:rPr>
              <a:t>Rental lease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latin typeface="Poppins"/>
                <a:cs typeface="Poppins"/>
                <a:sym typeface="Poppins"/>
              </a:rPr>
              <a:t>Utility bill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latin typeface="Poppins"/>
                <a:cs typeface="Poppins"/>
                <a:sym typeface="Poppins"/>
              </a:rPr>
              <a:t>Social security benefit award letter</a:t>
            </a: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endParaRPr lang="en" sz="2000" dirty="0">
              <a:latin typeface="Poppins"/>
              <a:cs typeface="Poppins"/>
              <a:sym typeface="Poppins"/>
            </a:endParaRP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" sz="2000" dirty="0">
                <a:latin typeface="Poppins"/>
                <a:cs typeface="Poppins"/>
                <a:sym typeface="Poppins"/>
              </a:rPr>
              <a:t>Forms must include the client’s full name and address</a:t>
            </a:r>
            <a:endParaRPr sz="2000" dirty="0"/>
          </a:p>
        </p:txBody>
      </p:sp>
      <p:sp>
        <p:nvSpPr>
          <p:cNvPr id="320" name="Google Shape;320;p34"/>
          <p:cNvSpPr/>
          <p:nvPr/>
        </p:nvSpPr>
        <p:spPr>
          <a:xfrm>
            <a:off x="8233717" y="4355302"/>
            <a:ext cx="680674" cy="579986"/>
          </a:xfrm>
          <a:custGeom>
            <a:avLst/>
            <a:gdLst/>
            <a:ahLst/>
            <a:cxnLst/>
            <a:rect l="l" t="t" r="r" b="b"/>
            <a:pathLst>
              <a:path w="1361347" h="1159971" extrusionOk="0">
                <a:moveTo>
                  <a:pt x="0" y="0"/>
                </a:moveTo>
                <a:lnTo>
                  <a:pt x="1361347" y="0"/>
                </a:lnTo>
                <a:lnTo>
                  <a:pt x="1361347" y="1159971"/>
                </a:lnTo>
                <a:lnTo>
                  <a:pt x="0" y="1159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410464" b="-4089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321" name="Google Shape;321;p34"/>
          <p:cNvGrpSpPr/>
          <p:nvPr/>
        </p:nvGrpSpPr>
        <p:grpSpPr>
          <a:xfrm rot="10800000">
            <a:off x="4231820" y="-67193"/>
            <a:ext cx="5187486" cy="484066"/>
            <a:chOff x="0" y="-38100"/>
            <a:chExt cx="1770050" cy="255000"/>
          </a:xfrm>
        </p:grpSpPr>
        <p:sp>
          <p:nvSpPr>
            <p:cNvPr id="322" name="Google Shape;322;p34"/>
            <p:cNvSpPr/>
            <p:nvPr/>
          </p:nvSpPr>
          <p:spPr>
            <a:xfrm>
              <a:off x="0" y="0"/>
              <a:ext cx="1770050" cy="216889"/>
            </a:xfrm>
            <a:custGeom>
              <a:avLst/>
              <a:gdLst/>
              <a:ahLst/>
              <a:cxnLst/>
              <a:rect l="l" t="t" r="r" b="b"/>
              <a:pathLst>
                <a:path w="1770050" h="216889" extrusionOk="0">
                  <a:moveTo>
                    <a:pt x="108444" y="0"/>
                  </a:moveTo>
                  <a:lnTo>
                    <a:pt x="1661606" y="0"/>
                  </a:lnTo>
                  <a:cubicBezTo>
                    <a:pt x="1690367" y="0"/>
                    <a:pt x="1717951" y="11425"/>
                    <a:pt x="1738288" y="31763"/>
                  </a:cubicBezTo>
                  <a:cubicBezTo>
                    <a:pt x="1758625" y="52100"/>
                    <a:pt x="1770050" y="79683"/>
                    <a:pt x="1770050" y="108444"/>
                  </a:cubicBezTo>
                  <a:lnTo>
                    <a:pt x="1770050" y="108444"/>
                  </a:lnTo>
                  <a:cubicBezTo>
                    <a:pt x="1770050" y="137206"/>
                    <a:pt x="1758625" y="164789"/>
                    <a:pt x="1738288" y="185126"/>
                  </a:cubicBezTo>
                  <a:cubicBezTo>
                    <a:pt x="1717951" y="205463"/>
                    <a:pt x="1690367" y="216889"/>
                    <a:pt x="1661606" y="216889"/>
                  </a:cubicBezTo>
                  <a:lnTo>
                    <a:pt x="108444" y="216889"/>
                  </a:lnTo>
                  <a:cubicBezTo>
                    <a:pt x="79683" y="216889"/>
                    <a:pt x="52100" y="205463"/>
                    <a:pt x="31763" y="185126"/>
                  </a:cubicBezTo>
                  <a:cubicBezTo>
                    <a:pt x="11425" y="164789"/>
                    <a:pt x="0" y="137206"/>
                    <a:pt x="0" y="108444"/>
                  </a:cubicBezTo>
                  <a:lnTo>
                    <a:pt x="0" y="108444"/>
                  </a:lnTo>
                  <a:cubicBezTo>
                    <a:pt x="0" y="79683"/>
                    <a:pt x="11425" y="52100"/>
                    <a:pt x="31763" y="31763"/>
                  </a:cubicBezTo>
                  <a:cubicBezTo>
                    <a:pt x="52100" y="11425"/>
                    <a:pt x="79683" y="0"/>
                    <a:pt x="108444" y="0"/>
                  </a:cubicBezTo>
                  <a:close/>
                </a:path>
              </a:pathLst>
            </a:custGeom>
            <a:gradFill>
              <a:gsLst>
                <a:gs pos="0">
                  <a:srgbClr val="02554C">
                    <a:alpha val="69803"/>
                  </a:srgbClr>
                </a:gs>
                <a:gs pos="50000">
                  <a:srgbClr val="00554A">
                    <a:alpha val="16470"/>
                  </a:srgbClr>
                </a:gs>
                <a:gs pos="100000">
                  <a:srgbClr val="0F554D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4"/>
            <p:cNvSpPr txBox="1"/>
            <p:nvPr/>
          </p:nvSpPr>
          <p:spPr>
            <a:xfrm>
              <a:off x="0" y="-38100"/>
              <a:ext cx="17700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7375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4"/>
          <p:cNvSpPr txBox="1"/>
          <p:nvPr/>
        </p:nvSpPr>
        <p:spPr>
          <a:xfrm>
            <a:off x="499679" y="344549"/>
            <a:ext cx="3025200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00564A"/>
                </a:solidFill>
              </a:rPr>
              <a:t>Income</a:t>
            </a:r>
            <a:endParaRPr sz="700" dirty="0"/>
          </a:p>
        </p:txBody>
      </p:sp>
      <p:sp>
        <p:nvSpPr>
          <p:cNvPr id="319" name="Google Shape;319;p34"/>
          <p:cNvSpPr txBox="1"/>
          <p:nvPr/>
        </p:nvSpPr>
        <p:spPr>
          <a:xfrm>
            <a:off x="558149" y="1063829"/>
            <a:ext cx="8356241" cy="3077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Monthly income must be at or below 500% of the current Federal Poverty Level (FPL)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" sz="2000" dirty="0">
              <a:latin typeface="Poppins"/>
              <a:cs typeface="Poppins"/>
              <a:sym typeface="Poppins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latin typeface="Poppins"/>
                <a:cs typeface="Poppins"/>
                <a:sym typeface="Poppins"/>
              </a:rPr>
              <a:t>Common forms include: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latin typeface="Poppins"/>
                <a:cs typeface="Poppins"/>
                <a:sym typeface="Poppins"/>
              </a:rPr>
              <a:t>Medicaid eligibility screenshot from JFS website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latin typeface="Poppins"/>
                <a:cs typeface="Poppins"/>
                <a:sym typeface="Poppins"/>
              </a:rPr>
              <a:t>Pay stubs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latin typeface="Poppins"/>
                <a:cs typeface="Poppins"/>
                <a:sym typeface="Poppins"/>
              </a:rPr>
              <a:t>Social Security benefits award letter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latin typeface="Poppins"/>
                <a:cs typeface="Poppins"/>
                <a:sym typeface="Poppins"/>
              </a:rPr>
              <a:t>Signed letter from employer</a:t>
            </a:r>
          </a:p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" sz="2000" dirty="0">
              <a:latin typeface="Poppins"/>
              <a:cs typeface="Poppins"/>
              <a:sym typeface="Poppins"/>
            </a:endParaRP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" sz="2000" dirty="0">
                <a:latin typeface="Poppins"/>
                <a:cs typeface="Poppins"/>
                <a:sym typeface="Poppins"/>
              </a:rPr>
              <a:t>Forms must include the client’s full name</a:t>
            </a:r>
          </a:p>
        </p:txBody>
      </p:sp>
      <p:sp>
        <p:nvSpPr>
          <p:cNvPr id="320" name="Google Shape;320;p34"/>
          <p:cNvSpPr/>
          <p:nvPr/>
        </p:nvSpPr>
        <p:spPr>
          <a:xfrm>
            <a:off x="8233717" y="4355302"/>
            <a:ext cx="680674" cy="579986"/>
          </a:xfrm>
          <a:custGeom>
            <a:avLst/>
            <a:gdLst/>
            <a:ahLst/>
            <a:cxnLst/>
            <a:rect l="l" t="t" r="r" b="b"/>
            <a:pathLst>
              <a:path w="1361347" h="1159971" extrusionOk="0">
                <a:moveTo>
                  <a:pt x="0" y="0"/>
                </a:moveTo>
                <a:lnTo>
                  <a:pt x="1361347" y="0"/>
                </a:lnTo>
                <a:lnTo>
                  <a:pt x="1361347" y="1159971"/>
                </a:lnTo>
                <a:lnTo>
                  <a:pt x="0" y="1159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410464" b="-4089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321" name="Google Shape;321;p34"/>
          <p:cNvGrpSpPr/>
          <p:nvPr/>
        </p:nvGrpSpPr>
        <p:grpSpPr>
          <a:xfrm rot="10800000">
            <a:off x="4231820" y="-67193"/>
            <a:ext cx="5187486" cy="484066"/>
            <a:chOff x="0" y="-38100"/>
            <a:chExt cx="1770050" cy="255000"/>
          </a:xfrm>
        </p:grpSpPr>
        <p:sp>
          <p:nvSpPr>
            <p:cNvPr id="322" name="Google Shape;322;p34"/>
            <p:cNvSpPr/>
            <p:nvPr/>
          </p:nvSpPr>
          <p:spPr>
            <a:xfrm>
              <a:off x="0" y="0"/>
              <a:ext cx="1770050" cy="216889"/>
            </a:xfrm>
            <a:custGeom>
              <a:avLst/>
              <a:gdLst/>
              <a:ahLst/>
              <a:cxnLst/>
              <a:rect l="l" t="t" r="r" b="b"/>
              <a:pathLst>
                <a:path w="1770050" h="216889" extrusionOk="0">
                  <a:moveTo>
                    <a:pt x="108444" y="0"/>
                  </a:moveTo>
                  <a:lnTo>
                    <a:pt x="1661606" y="0"/>
                  </a:lnTo>
                  <a:cubicBezTo>
                    <a:pt x="1690367" y="0"/>
                    <a:pt x="1717951" y="11425"/>
                    <a:pt x="1738288" y="31763"/>
                  </a:cubicBezTo>
                  <a:cubicBezTo>
                    <a:pt x="1758625" y="52100"/>
                    <a:pt x="1770050" y="79683"/>
                    <a:pt x="1770050" y="108444"/>
                  </a:cubicBezTo>
                  <a:lnTo>
                    <a:pt x="1770050" y="108444"/>
                  </a:lnTo>
                  <a:cubicBezTo>
                    <a:pt x="1770050" y="137206"/>
                    <a:pt x="1758625" y="164789"/>
                    <a:pt x="1738288" y="185126"/>
                  </a:cubicBezTo>
                  <a:cubicBezTo>
                    <a:pt x="1717951" y="205463"/>
                    <a:pt x="1690367" y="216889"/>
                    <a:pt x="1661606" y="216889"/>
                  </a:cubicBezTo>
                  <a:lnTo>
                    <a:pt x="108444" y="216889"/>
                  </a:lnTo>
                  <a:cubicBezTo>
                    <a:pt x="79683" y="216889"/>
                    <a:pt x="52100" y="205463"/>
                    <a:pt x="31763" y="185126"/>
                  </a:cubicBezTo>
                  <a:cubicBezTo>
                    <a:pt x="11425" y="164789"/>
                    <a:pt x="0" y="137206"/>
                    <a:pt x="0" y="108444"/>
                  </a:cubicBezTo>
                  <a:lnTo>
                    <a:pt x="0" y="108444"/>
                  </a:lnTo>
                  <a:cubicBezTo>
                    <a:pt x="0" y="79683"/>
                    <a:pt x="11425" y="52100"/>
                    <a:pt x="31763" y="31763"/>
                  </a:cubicBezTo>
                  <a:cubicBezTo>
                    <a:pt x="52100" y="11425"/>
                    <a:pt x="79683" y="0"/>
                    <a:pt x="108444" y="0"/>
                  </a:cubicBezTo>
                  <a:close/>
                </a:path>
              </a:pathLst>
            </a:custGeom>
            <a:gradFill>
              <a:gsLst>
                <a:gs pos="0">
                  <a:srgbClr val="02554C">
                    <a:alpha val="69803"/>
                  </a:srgbClr>
                </a:gs>
                <a:gs pos="50000">
                  <a:srgbClr val="00554A">
                    <a:alpha val="16470"/>
                  </a:srgbClr>
                </a:gs>
                <a:gs pos="100000">
                  <a:srgbClr val="0F554D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4"/>
            <p:cNvSpPr txBox="1"/>
            <p:nvPr/>
          </p:nvSpPr>
          <p:spPr>
            <a:xfrm>
              <a:off x="0" y="-38100"/>
              <a:ext cx="17700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9114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4"/>
          <p:cNvSpPr txBox="1"/>
          <p:nvPr/>
        </p:nvSpPr>
        <p:spPr>
          <a:xfrm>
            <a:off x="499679" y="344549"/>
            <a:ext cx="3025200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00564A"/>
                </a:solidFill>
              </a:rPr>
              <a:t>Insurance</a:t>
            </a:r>
            <a:endParaRPr sz="700" dirty="0"/>
          </a:p>
        </p:txBody>
      </p:sp>
      <p:sp>
        <p:nvSpPr>
          <p:cNvPr id="319" name="Google Shape;319;p34"/>
          <p:cNvSpPr txBox="1"/>
          <p:nvPr/>
        </p:nvSpPr>
        <p:spPr>
          <a:xfrm>
            <a:off x="558149" y="1063829"/>
            <a:ext cx="8356241" cy="276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000" dirty="0">
                <a:latin typeface="Poppins" panose="020B0604020202020204" charset="0"/>
                <a:cs typeface="Poppins" panose="020B0604020202020204" charset="0"/>
              </a:rPr>
              <a:t>Agencies must explore and eliminate all other possible sources of third-party payment before using Ryan White funds to pay for services. Clients with insurance or access to insurance must submit documentation of coverage.</a:t>
            </a:r>
          </a:p>
          <a:p>
            <a:endParaRPr lang="en-US" sz="2000" dirty="0">
              <a:latin typeface="Poppins" panose="020B0604020202020204" charset="0"/>
              <a:cs typeface="Poppins" panose="020B0604020202020204" charset="0"/>
            </a:endParaRPr>
          </a:p>
          <a:p>
            <a:r>
              <a:rPr lang="en-US" sz="2000" dirty="0">
                <a:latin typeface="Poppins" panose="020B0604020202020204" charset="0"/>
                <a:cs typeface="Poppins" panose="020B0604020202020204" charset="0"/>
              </a:rPr>
              <a:t>Common forms include: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latin typeface="Poppins" panose="020B0604020202020204" charset="0"/>
                <a:cs typeface="Poppins" panose="020B0604020202020204" charset="0"/>
              </a:rPr>
              <a:t>Medicaid eligibility screenshot from JFS website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latin typeface="Poppins" panose="020B0604020202020204" charset="0"/>
                <a:cs typeface="Poppins" panose="020B0604020202020204" charset="0"/>
              </a:rPr>
              <a:t>Scanned insurance card</a:t>
            </a:r>
          </a:p>
          <a:p>
            <a:pPr marL="342900" indent="-342900">
              <a:buFontTx/>
              <a:buChar char="-"/>
            </a:pPr>
            <a:endParaRPr lang="en-US" sz="2000" dirty="0"/>
          </a:p>
        </p:txBody>
      </p:sp>
      <p:sp>
        <p:nvSpPr>
          <p:cNvPr id="320" name="Google Shape;320;p34"/>
          <p:cNvSpPr/>
          <p:nvPr/>
        </p:nvSpPr>
        <p:spPr>
          <a:xfrm>
            <a:off x="8233717" y="4355302"/>
            <a:ext cx="680674" cy="579986"/>
          </a:xfrm>
          <a:custGeom>
            <a:avLst/>
            <a:gdLst/>
            <a:ahLst/>
            <a:cxnLst/>
            <a:rect l="l" t="t" r="r" b="b"/>
            <a:pathLst>
              <a:path w="1361347" h="1159971" extrusionOk="0">
                <a:moveTo>
                  <a:pt x="0" y="0"/>
                </a:moveTo>
                <a:lnTo>
                  <a:pt x="1361347" y="0"/>
                </a:lnTo>
                <a:lnTo>
                  <a:pt x="1361347" y="1159971"/>
                </a:lnTo>
                <a:lnTo>
                  <a:pt x="0" y="1159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410464" b="-4089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321" name="Google Shape;321;p34"/>
          <p:cNvGrpSpPr/>
          <p:nvPr/>
        </p:nvGrpSpPr>
        <p:grpSpPr>
          <a:xfrm rot="10800000">
            <a:off x="4231820" y="-67193"/>
            <a:ext cx="5187486" cy="484066"/>
            <a:chOff x="0" y="-38100"/>
            <a:chExt cx="1770050" cy="255000"/>
          </a:xfrm>
        </p:grpSpPr>
        <p:sp>
          <p:nvSpPr>
            <p:cNvPr id="322" name="Google Shape;322;p34"/>
            <p:cNvSpPr/>
            <p:nvPr/>
          </p:nvSpPr>
          <p:spPr>
            <a:xfrm>
              <a:off x="0" y="0"/>
              <a:ext cx="1770050" cy="216889"/>
            </a:xfrm>
            <a:custGeom>
              <a:avLst/>
              <a:gdLst/>
              <a:ahLst/>
              <a:cxnLst/>
              <a:rect l="l" t="t" r="r" b="b"/>
              <a:pathLst>
                <a:path w="1770050" h="216889" extrusionOk="0">
                  <a:moveTo>
                    <a:pt x="108444" y="0"/>
                  </a:moveTo>
                  <a:lnTo>
                    <a:pt x="1661606" y="0"/>
                  </a:lnTo>
                  <a:cubicBezTo>
                    <a:pt x="1690367" y="0"/>
                    <a:pt x="1717951" y="11425"/>
                    <a:pt x="1738288" y="31763"/>
                  </a:cubicBezTo>
                  <a:cubicBezTo>
                    <a:pt x="1758625" y="52100"/>
                    <a:pt x="1770050" y="79683"/>
                    <a:pt x="1770050" y="108444"/>
                  </a:cubicBezTo>
                  <a:lnTo>
                    <a:pt x="1770050" y="108444"/>
                  </a:lnTo>
                  <a:cubicBezTo>
                    <a:pt x="1770050" y="137206"/>
                    <a:pt x="1758625" y="164789"/>
                    <a:pt x="1738288" y="185126"/>
                  </a:cubicBezTo>
                  <a:cubicBezTo>
                    <a:pt x="1717951" y="205463"/>
                    <a:pt x="1690367" y="216889"/>
                    <a:pt x="1661606" y="216889"/>
                  </a:cubicBezTo>
                  <a:lnTo>
                    <a:pt x="108444" y="216889"/>
                  </a:lnTo>
                  <a:cubicBezTo>
                    <a:pt x="79683" y="216889"/>
                    <a:pt x="52100" y="205463"/>
                    <a:pt x="31763" y="185126"/>
                  </a:cubicBezTo>
                  <a:cubicBezTo>
                    <a:pt x="11425" y="164789"/>
                    <a:pt x="0" y="137206"/>
                    <a:pt x="0" y="108444"/>
                  </a:cubicBezTo>
                  <a:lnTo>
                    <a:pt x="0" y="108444"/>
                  </a:lnTo>
                  <a:cubicBezTo>
                    <a:pt x="0" y="79683"/>
                    <a:pt x="11425" y="52100"/>
                    <a:pt x="31763" y="31763"/>
                  </a:cubicBezTo>
                  <a:cubicBezTo>
                    <a:pt x="52100" y="11425"/>
                    <a:pt x="79683" y="0"/>
                    <a:pt x="108444" y="0"/>
                  </a:cubicBezTo>
                  <a:close/>
                </a:path>
              </a:pathLst>
            </a:custGeom>
            <a:gradFill>
              <a:gsLst>
                <a:gs pos="0">
                  <a:srgbClr val="02554C">
                    <a:alpha val="69803"/>
                  </a:srgbClr>
                </a:gs>
                <a:gs pos="50000">
                  <a:srgbClr val="00554A">
                    <a:alpha val="16470"/>
                  </a:srgbClr>
                </a:gs>
                <a:gs pos="100000">
                  <a:srgbClr val="0F554D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4"/>
            <p:cNvSpPr txBox="1"/>
            <p:nvPr/>
          </p:nvSpPr>
          <p:spPr>
            <a:xfrm>
              <a:off x="0" y="-38100"/>
              <a:ext cx="17700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7453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4"/>
          <p:cNvSpPr txBox="1"/>
          <p:nvPr/>
        </p:nvSpPr>
        <p:spPr>
          <a:xfrm>
            <a:off x="499679" y="344549"/>
            <a:ext cx="6168750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00564A"/>
                </a:solidFill>
              </a:rPr>
              <a:t>Self-attestation Statements</a:t>
            </a:r>
            <a:endParaRPr sz="700" dirty="0"/>
          </a:p>
        </p:txBody>
      </p:sp>
      <p:sp>
        <p:nvSpPr>
          <p:cNvPr id="319" name="Google Shape;319;p34"/>
          <p:cNvSpPr txBox="1"/>
          <p:nvPr/>
        </p:nvSpPr>
        <p:spPr>
          <a:xfrm>
            <a:off x="4572000" y="1082807"/>
            <a:ext cx="4002054" cy="338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Self-attestation Statements for no income, insurance, or residency are a</a:t>
            </a:r>
            <a:r>
              <a:rPr lang="en" sz="2000" dirty="0">
                <a:latin typeface="Poppins"/>
                <a:cs typeface="Poppins"/>
                <a:sym typeface="Poppins"/>
              </a:rPr>
              <a:t>cceptable as a </a:t>
            </a:r>
            <a:r>
              <a:rPr lang="en" sz="2000" b="1" dirty="0">
                <a:latin typeface="Poppins"/>
                <a:cs typeface="Poppins"/>
                <a:sym typeface="Poppins"/>
              </a:rPr>
              <a:t>last resort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" sz="2000" dirty="0">
              <a:latin typeface="Poppins"/>
              <a:cs typeface="Poppins"/>
              <a:sym typeface="Poppins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latin typeface="Poppins"/>
                <a:cs typeface="Poppins"/>
                <a:sym typeface="Poppins"/>
              </a:rPr>
              <a:t>Any self-attestation statement must be dated and signed off by the client and case worker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" sz="2000" dirty="0">
              <a:latin typeface="Poppins"/>
              <a:cs typeface="Poppins"/>
              <a:sym typeface="Poppins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Poppins"/>
                <a:cs typeface="Poppins"/>
                <a:sym typeface="Poppins"/>
              </a:rPr>
              <a:t>Use the attestation form from CCBH</a:t>
            </a:r>
          </a:p>
        </p:txBody>
      </p:sp>
      <p:sp>
        <p:nvSpPr>
          <p:cNvPr id="320" name="Google Shape;320;p34"/>
          <p:cNvSpPr/>
          <p:nvPr/>
        </p:nvSpPr>
        <p:spPr>
          <a:xfrm>
            <a:off x="8233717" y="4355302"/>
            <a:ext cx="680674" cy="579986"/>
          </a:xfrm>
          <a:custGeom>
            <a:avLst/>
            <a:gdLst/>
            <a:ahLst/>
            <a:cxnLst/>
            <a:rect l="l" t="t" r="r" b="b"/>
            <a:pathLst>
              <a:path w="1361347" h="1159971" extrusionOk="0">
                <a:moveTo>
                  <a:pt x="0" y="0"/>
                </a:moveTo>
                <a:lnTo>
                  <a:pt x="1361347" y="0"/>
                </a:lnTo>
                <a:lnTo>
                  <a:pt x="1361347" y="1159971"/>
                </a:lnTo>
                <a:lnTo>
                  <a:pt x="0" y="1159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410464" b="-4089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321" name="Google Shape;321;p34"/>
          <p:cNvGrpSpPr/>
          <p:nvPr/>
        </p:nvGrpSpPr>
        <p:grpSpPr>
          <a:xfrm rot="10800000">
            <a:off x="4231820" y="-67193"/>
            <a:ext cx="5187486" cy="484066"/>
            <a:chOff x="0" y="-38100"/>
            <a:chExt cx="1770050" cy="255000"/>
          </a:xfrm>
        </p:grpSpPr>
        <p:sp>
          <p:nvSpPr>
            <p:cNvPr id="322" name="Google Shape;322;p34"/>
            <p:cNvSpPr/>
            <p:nvPr/>
          </p:nvSpPr>
          <p:spPr>
            <a:xfrm>
              <a:off x="0" y="0"/>
              <a:ext cx="1770050" cy="216889"/>
            </a:xfrm>
            <a:custGeom>
              <a:avLst/>
              <a:gdLst/>
              <a:ahLst/>
              <a:cxnLst/>
              <a:rect l="l" t="t" r="r" b="b"/>
              <a:pathLst>
                <a:path w="1770050" h="216889" extrusionOk="0">
                  <a:moveTo>
                    <a:pt x="108444" y="0"/>
                  </a:moveTo>
                  <a:lnTo>
                    <a:pt x="1661606" y="0"/>
                  </a:lnTo>
                  <a:cubicBezTo>
                    <a:pt x="1690367" y="0"/>
                    <a:pt x="1717951" y="11425"/>
                    <a:pt x="1738288" y="31763"/>
                  </a:cubicBezTo>
                  <a:cubicBezTo>
                    <a:pt x="1758625" y="52100"/>
                    <a:pt x="1770050" y="79683"/>
                    <a:pt x="1770050" y="108444"/>
                  </a:cubicBezTo>
                  <a:lnTo>
                    <a:pt x="1770050" y="108444"/>
                  </a:lnTo>
                  <a:cubicBezTo>
                    <a:pt x="1770050" y="137206"/>
                    <a:pt x="1758625" y="164789"/>
                    <a:pt x="1738288" y="185126"/>
                  </a:cubicBezTo>
                  <a:cubicBezTo>
                    <a:pt x="1717951" y="205463"/>
                    <a:pt x="1690367" y="216889"/>
                    <a:pt x="1661606" y="216889"/>
                  </a:cubicBezTo>
                  <a:lnTo>
                    <a:pt x="108444" y="216889"/>
                  </a:lnTo>
                  <a:cubicBezTo>
                    <a:pt x="79683" y="216889"/>
                    <a:pt x="52100" y="205463"/>
                    <a:pt x="31763" y="185126"/>
                  </a:cubicBezTo>
                  <a:cubicBezTo>
                    <a:pt x="11425" y="164789"/>
                    <a:pt x="0" y="137206"/>
                    <a:pt x="0" y="108444"/>
                  </a:cubicBezTo>
                  <a:lnTo>
                    <a:pt x="0" y="108444"/>
                  </a:lnTo>
                  <a:cubicBezTo>
                    <a:pt x="0" y="79683"/>
                    <a:pt x="11425" y="52100"/>
                    <a:pt x="31763" y="31763"/>
                  </a:cubicBezTo>
                  <a:cubicBezTo>
                    <a:pt x="52100" y="11425"/>
                    <a:pt x="79683" y="0"/>
                    <a:pt x="108444" y="0"/>
                  </a:cubicBezTo>
                  <a:close/>
                </a:path>
              </a:pathLst>
            </a:custGeom>
            <a:gradFill>
              <a:gsLst>
                <a:gs pos="0">
                  <a:srgbClr val="02554C">
                    <a:alpha val="69803"/>
                  </a:srgbClr>
                </a:gs>
                <a:gs pos="50000">
                  <a:srgbClr val="00554A">
                    <a:alpha val="16470"/>
                  </a:srgbClr>
                </a:gs>
                <a:gs pos="100000">
                  <a:srgbClr val="0F554D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4"/>
            <p:cNvSpPr txBox="1"/>
            <p:nvPr/>
          </p:nvSpPr>
          <p:spPr>
            <a:xfrm>
              <a:off x="0" y="-38100"/>
              <a:ext cx="17700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9D1AEDC-7CD2-5409-2393-6E267A2855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696" y="1082807"/>
            <a:ext cx="3137534" cy="37161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732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3"/>
          <p:cNvSpPr txBox="1"/>
          <p:nvPr/>
        </p:nvSpPr>
        <p:spPr>
          <a:xfrm>
            <a:off x="456438" y="368841"/>
            <a:ext cx="8404027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00564A"/>
                </a:solidFill>
              </a:rPr>
              <a:t>Eligibility Application</a:t>
            </a:r>
            <a:endParaRPr sz="3200" dirty="0"/>
          </a:p>
        </p:txBody>
      </p:sp>
      <p:sp>
        <p:nvSpPr>
          <p:cNvPr id="310" name="Google Shape;310;p33"/>
          <p:cNvSpPr/>
          <p:nvPr/>
        </p:nvSpPr>
        <p:spPr>
          <a:xfrm>
            <a:off x="8233717" y="4355302"/>
            <a:ext cx="680674" cy="579986"/>
          </a:xfrm>
          <a:custGeom>
            <a:avLst/>
            <a:gdLst/>
            <a:ahLst/>
            <a:cxnLst/>
            <a:rect l="l" t="t" r="r" b="b"/>
            <a:pathLst>
              <a:path w="1361347" h="1159971" extrusionOk="0">
                <a:moveTo>
                  <a:pt x="0" y="0"/>
                </a:moveTo>
                <a:lnTo>
                  <a:pt x="1361347" y="0"/>
                </a:lnTo>
                <a:lnTo>
                  <a:pt x="1361347" y="1159971"/>
                </a:lnTo>
                <a:lnTo>
                  <a:pt x="0" y="1159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410464" b="-4089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311" name="Google Shape;311;p33"/>
          <p:cNvGrpSpPr/>
          <p:nvPr/>
        </p:nvGrpSpPr>
        <p:grpSpPr>
          <a:xfrm rot="10800000">
            <a:off x="-530657" y="4768282"/>
            <a:ext cx="6272880" cy="484067"/>
            <a:chOff x="0" y="-38100"/>
            <a:chExt cx="1770050" cy="255000"/>
          </a:xfrm>
        </p:grpSpPr>
        <p:sp>
          <p:nvSpPr>
            <p:cNvPr id="312" name="Google Shape;312;p33"/>
            <p:cNvSpPr/>
            <p:nvPr/>
          </p:nvSpPr>
          <p:spPr>
            <a:xfrm>
              <a:off x="0" y="0"/>
              <a:ext cx="1770050" cy="216889"/>
            </a:xfrm>
            <a:custGeom>
              <a:avLst/>
              <a:gdLst/>
              <a:ahLst/>
              <a:cxnLst/>
              <a:rect l="l" t="t" r="r" b="b"/>
              <a:pathLst>
                <a:path w="1770050" h="216889" extrusionOk="0">
                  <a:moveTo>
                    <a:pt x="108444" y="0"/>
                  </a:moveTo>
                  <a:lnTo>
                    <a:pt x="1661606" y="0"/>
                  </a:lnTo>
                  <a:cubicBezTo>
                    <a:pt x="1690367" y="0"/>
                    <a:pt x="1717951" y="11425"/>
                    <a:pt x="1738288" y="31763"/>
                  </a:cubicBezTo>
                  <a:cubicBezTo>
                    <a:pt x="1758625" y="52100"/>
                    <a:pt x="1770050" y="79683"/>
                    <a:pt x="1770050" y="108444"/>
                  </a:cubicBezTo>
                  <a:lnTo>
                    <a:pt x="1770050" y="108444"/>
                  </a:lnTo>
                  <a:cubicBezTo>
                    <a:pt x="1770050" y="137206"/>
                    <a:pt x="1758625" y="164789"/>
                    <a:pt x="1738288" y="185126"/>
                  </a:cubicBezTo>
                  <a:cubicBezTo>
                    <a:pt x="1717951" y="205463"/>
                    <a:pt x="1690367" y="216889"/>
                    <a:pt x="1661606" y="216889"/>
                  </a:cubicBezTo>
                  <a:lnTo>
                    <a:pt x="108444" y="216889"/>
                  </a:lnTo>
                  <a:cubicBezTo>
                    <a:pt x="79683" y="216889"/>
                    <a:pt x="52100" y="205463"/>
                    <a:pt x="31763" y="185126"/>
                  </a:cubicBezTo>
                  <a:cubicBezTo>
                    <a:pt x="11425" y="164789"/>
                    <a:pt x="0" y="137206"/>
                    <a:pt x="0" y="108444"/>
                  </a:cubicBezTo>
                  <a:lnTo>
                    <a:pt x="0" y="108444"/>
                  </a:lnTo>
                  <a:cubicBezTo>
                    <a:pt x="0" y="79683"/>
                    <a:pt x="11425" y="52100"/>
                    <a:pt x="31763" y="31763"/>
                  </a:cubicBezTo>
                  <a:cubicBezTo>
                    <a:pt x="52100" y="11425"/>
                    <a:pt x="79683" y="0"/>
                    <a:pt x="108444" y="0"/>
                  </a:cubicBezTo>
                  <a:close/>
                </a:path>
              </a:pathLst>
            </a:custGeom>
            <a:gradFill>
              <a:gsLst>
                <a:gs pos="0">
                  <a:srgbClr val="02554C">
                    <a:alpha val="69803"/>
                  </a:srgbClr>
                </a:gs>
                <a:gs pos="50000">
                  <a:srgbClr val="00554A">
                    <a:alpha val="16470"/>
                  </a:srgbClr>
                </a:gs>
                <a:gs pos="100000">
                  <a:srgbClr val="0F554D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3"/>
            <p:cNvSpPr txBox="1"/>
            <p:nvPr/>
          </p:nvSpPr>
          <p:spPr>
            <a:xfrm>
              <a:off x="0" y="-38100"/>
              <a:ext cx="17700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Google Shape;308;p33"/>
          <p:cNvSpPr txBox="1"/>
          <p:nvPr/>
        </p:nvSpPr>
        <p:spPr>
          <a:xfrm>
            <a:off x="456438" y="1092598"/>
            <a:ext cx="8233906" cy="2831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  <a:latin typeface="Poppins" panose="020B0604020202020204" charset="0"/>
                <a:cs typeface="Poppins" panose="020B0604020202020204" charset="0"/>
              </a:rPr>
              <a:t>The application and supporting documentation must be uploaded once per calendar year </a:t>
            </a:r>
          </a:p>
          <a:p>
            <a:pPr marL="342900" marR="0" lvl="0" indent="-34290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" sz="2000" dirty="0">
              <a:solidFill>
                <a:schemeClr val="tx1"/>
              </a:solidFill>
              <a:latin typeface="Poppins" panose="020B0604020202020204" charset="0"/>
              <a:cs typeface="Poppins" panose="020B0604020202020204" charset="0"/>
            </a:endParaRPr>
          </a:p>
          <a:p>
            <a:pPr marL="342900" marR="0" lvl="0" indent="-34290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  <a:latin typeface="Poppins" panose="020B0604020202020204" charset="0"/>
                <a:cs typeface="Poppins" panose="020B0604020202020204" charset="0"/>
              </a:rPr>
              <a:t>The application must be completed in its entirety and signed and dated</a:t>
            </a:r>
          </a:p>
          <a:p>
            <a:pPr marL="342900" marR="0" lvl="0" indent="-34290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" sz="2000" dirty="0">
              <a:solidFill>
                <a:schemeClr val="tx1"/>
              </a:solidFill>
              <a:latin typeface="Poppins" panose="020B0604020202020204" charset="0"/>
              <a:cs typeface="Poppins" panose="020B0604020202020204" charset="0"/>
            </a:endParaRPr>
          </a:p>
          <a:p>
            <a:pPr marL="342900" marR="0" lvl="0" indent="-34290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  <a:latin typeface="Poppins" panose="020B0604020202020204" charset="0"/>
                <a:cs typeface="Poppins" panose="020B0604020202020204" charset="0"/>
              </a:rPr>
              <a:t>Eligibility expires 12 months from the date the application is completed and signed</a:t>
            </a:r>
            <a:endParaRPr sz="2000" dirty="0">
              <a:solidFill>
                <a:schemeClr val="tx1"/>
              </a:solidFill>
              <a:latin typeface="Poppins" panose="020B0604020202020204" charset="0"/>
              <a:cs typeface="Poppi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214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3"/>
          <p:cNvSpPr txBox="1"/>
          <p:nvPr/>
        </p:nvSpPr>
        <p:spPr>
          <a:xfrm>
            <a:off x="456438" y="368841"/>
            <a:ext cx="8404027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00564A"/>
                </a:solidFill>
              </a:rPr>
              <a:t>CAREWare</a:t>
            </a:r>
            <a:endParaRPr sz="3200" dirty="0"/>
          </a:p>
        </p:txBody>
      </p:sp>
      <p:sp>
        <p:nvSpPr>
          <p:cNvPr id="310" name="Google Shape;310;p33"/>
          <p:cNvSpPr/>
          <p:nvPr/>
        </p:nvSpPr>
        <p:spPr>
          <a:xfrm>
            <a:off x="8233717" y="4355302"/>
            <a:ext cx="680674" cy="579986"/>
          </a:xfrm>
          <a:custGeom>
            <a:avLst/>
            <a:gdLst/>
            <a:ahLst/>
            <a:cxnLst/>
            <a:rect l="l" t="t" r="r" b="b"/>
            <a:pathLst>
              <a:path w="1361347" h="1159971" extrusionOk="0">
                <a:moveTo>
                  <a:pt x="0" y="0"/>
                </a:moveTo>
                <a:lnTo>
                  <a:pt x="1361347" y="0"/>
                </a:lnTo>
                <a:lnTo>
                  <a:pt x="1361347" y="1159971"/>
                </a:lnTo>
                <a:lnTo>
                  <a:pt x="0" y="1159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410464" b="-4089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311" name="Google Shape;311;p33"/>
          <p:cNvGrpSpPr/>
          <p:nvPr/>
        </p:nvGrpSpPr>
        <p:grpSpPr>
          <a:xfrm rot="10800000">
            <a:off x="-530657" y="4768282"/>
            <a:ext cx="6272880" cy="484067"/>
            <a:chOff x="0" y="-38100"/>
            <a:chExt cx="1770050" cy="255000"/>
          </a:xfrm>
        </p:grpSpPr>
        <p:sp>
          <p:nvSpPr>
            <p:cNvPr id="312" name="Google Shape;312;p33"/>
            <p:cNvSpPr/>
            <p:nvPr/>
          </p:nvSpPr>
          <p:spPr>
            <a:xfrm>
              <a:off x="0" y="0"/>
              <a:ext cx="1770050" cy="216889"/>
            </a:xfrm>
            <a:custGeom>
              <a:avLst/>
              <a:gdLst/>
              <a:ahLst/>
              <a:cxnLst/>
              <a:rect l="l" t="t" r="r" b="b"/>
              <a:pathLst>
                <a:path w="1770050" h="216889" extrusionOk="0">
                  <a:moveTo>
                    <a:pt x="108444" y="0"/>
                  </a:moveTo>
                  <a:lnTo>
                    <a:pt x="1661606" y="0"/>
                  </a:lnTo>
                  <a:cubicBezTo>
                    <a:pt x="1690367" y="0"/>
                    <a:pt x="1717951" y="11425"/>
                    <a:pt x="1738288" y="31763"/>
                  </a:cubicBezTo>
                  <a:cubicBezTo>
                    <a:pt x="1758625" y="52100"/>
                    <a:pt x="1770050" y="79683"/>
                    <a:pt x="1770050" y="108444"/>
                  </a:cubicBezTo>
                  <a:lnTo>
                    <a:pt x="1770050" y="108444"/>
                  </a:lnTo>
                  <a:cubicBezTo>
                    <a:pt x="1770050" y="137206"/>
                    <a:pt x="1758625" y="164789"/>
                    <a:pt x="1738288" y="185126"/>
                  </a:cubicBezTo>
                  <a:cubicBezTo>
                    <a:pt x="1717951" y="205463"/>
                    <a:pt x="1690367" y="216889"/>
                    <a:pt x="1661606" y="216889"/>
                  </a:cubicBezTo>
                  <a:lnTo>
                    <a:pt x="108444" y="216889"/>
                  </a:lnTo>
                  <a:cubicBezTo>
                    <a:pt x="79683" y="216889"/>
                    <a:pt x="52100" y="205463"/>
                    <a:pt x="31763" y="185126"/>
                  </a:cubicBezTo>
                  <a:cubicBezTo>
                    <a:pt x="11425" y="164789"/>
                    <a:pt x="0" y="137206"/>
                    <a:pt x="0" y="108444"/>
                  </a:cubicBezTo>
                  <a:lnTo>
                    <a:pt x="0" y="108444"/>
                  </a:lnTo>
                  <a:cubicBezTo>
                    <a:pt x="0" y="79683"/>
                    <a:pt x="11425" y="52100"/>
                    <a:pt x="31763" y="31763"/>
                  </a:cubicBezTo>
                  <a:cubicBezTo>
                    <a:pt x="52100" y="11425"/>
                    <a:pt x="79683" y="0"/>
                    <a:pt x="108444" y="0"/>
                  </a:cubicBezTo>
                  <a:close/>
                </a:path>
              </a:pathLst>
            </a:custGeom>
            <a:gradFill>
              <a:gsLst>
                <a:gs pos="0">
                  <a:srgbClr val="02554C">
                    <a:alpha val="69803"/>
                  </a:srgbClr>
                </a:gs>
                <a:gs pos="50000">
                  <a:srgbClr val="00554A">
                    <a:alpha val="16470"/>
                  </a:srgbClr>
                </a:gs>
                <a:gs pos="100000">
                  <a:srgbClr val="0F554D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3"/>
            <p:cNvSpPr txBox="1"/>
            <p:nvPr/>
          </p:nvSpPr>
          <p:spPr>
            <a:xfrm>
              <a:off x="0" y="-38100"/>
              <a:ext cx="17700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" name="Google Shape;308;p33"/>
          <p:cNvSpPr txBox="1"/>
          <p:nvPr/>
        </p:nvSpPr>
        <p:spPr>
          <a:xfrm>
            <a:off x="456438" y="1092598"/>
            <a:ext cx="823390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  <a:latin typeface="Poppins" panose="020B0604020202020204" charset="0"/>
                <a:cs typeface="Poppins" panose="020B0604020202020204" charset="0"/>
              </a:rPr>
              <a:t>The eligibility application and supporting documentation is uploaded under Attachments on the Demographics page</a:t>
            </a:r>
            <a:endParaRPr sz="2000" dirty="0">
              <a:solidFill>
                <a:schemeClr val="tx1"/>
              </a:solidFill>
              <a:latin typeface="Poppins" panose="020B0604020202020204" charset="0"/>
              <a:cs typeface="Poppins" panose="020B060402020202020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056" y="1957932"/>
            <a:ext cx="5097263" cy="254863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41406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3"/>
          <p:cNvSpPr txBox="1"/>
          <p:nvPr/>
        </p:nvSpPr>
        <p:spPr>
          <a:xfrm>
            <a:off x="456438" y="368841"/>
            <a:ext cx="8404027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00564A"/>
                </a:solidFill>
              </a:rPr>
              <a:t>File Naming Format</a:t>
            </a:r>
            <a:endParaRPr sz="3200" dirty="0"/>
          </a:p>
        </p:txBody>
      </p:sp>
      <p:sp>
        <p:nvSpPr>
          <p:cNvPr id="310" name="Google Shape;310;p33"/>
          <p:cNvSpPr/>
          <p:nvPr/>
        </p:nvSpPr>
        <p:spPr>
          <a:xfrm>
            <a:off x="8233717" y="4355302"/>
            <a:ext cx="680674" cy="579986"/>
          </a:xfrm>
          <a:custGeom>
            <a:avLst/>
            <a:gdLst/>
            <a:ahLst/>
            <a:cxnLst/>
            <a:rect l="l" t="t" r="r" b="b"/>
            <a:pathLst>
              <a:path w="1361347" h="1159971" extrusionOk="0">
                <a:moveTo>
                  <a:pt x="0" y="0"/>
                </a:moveTo>
                <a:lnTo>
                  <a:pt x="1361347" y="0"/>
                </a:lnTo>
                <a:lnTo>
                  <a:pt x="1361347" y="1159971"/>
                </a:lnTo>
                <a:lnTo>
                  <a:pt x="0" y="1159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410464" b="-4089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Google Shape;308;p33"/>
          <p:cNvSpPr txBox="1"/>
          <p:nvPr/>
        </p:nvSpPr>
        <p:spPr>
          <a:xfrm>
            <a:off x="456438" y="1092598"/>
            <a:ext cx="8233906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tx1"/>
                </a:solidFill>
                <a:latin typeface="Poppins" panose="020B0604020202020204" charset="0"/>
                <a:cs typeface="Poppins" panose="020B0604020202020204" charset="0"/>
              </a:rPr>
              <a:t>Each file name should include 2 digits for the month, 2 digits for the date, 2 digits for the year, 3-letter abbreviation, and the appropriate spacing. No extra numbers, letters, or punctuation should be added. </a:t>
            </a:r>
            <a:r>
              <a:rPr lang="en" sz="2000" b="1" dirty="0">
                <a:solidFill>
                  <a:schemeClr val="tx1"/>
                </a:solidFill>
                <a:latin typeface="Poppins" panose="020B0604020202020204" charset="0"/>
                <a:cs typeface="Poppins" panose="020B0604020202020204" charset="0"/>
              </a:rPr>
              <a:t>Ex: 05 27 25 POI</a:t>
            </a:r>
            <a:endParaRPr sz="2000" b="1" dirty="0">
              <a:solidFill>
                <a:schemeClr val="tx1"/>
              </a:solidFill>
              <a:latin typeface="Poppins" panose="020B0604020202020204" charset="0"/>
              <a:cs typeface="Poppins" panose="020B060402020202020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914843"/>
              </p:ext>
            </p:extLst>
          </p:nvPr>
        </p:nvGraphicFramePr>
        <p:xfrm>
          <a:off x="1667158" y="2582264"/>
          <a:ext cx="5812465" cy="2112124"/>
        </p:xfrm>
        <a:graphic>
          <a:graphicData uri="http://schemas.openxmlformats.org/drawingml/2006/table">
            <a:tbl>
              <a:tblPr/>
              <a:tblGrid>
                <a:gridCol w="29936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8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0818">
                <a:tc>
                  <a:txBody>
                    <a:bodyPr/>
                    <a:lstStyle/>
                    <a:p>
                      <a:pPr marL="584200" marR="0" algn="l" eaLnBrk="0" hangingPunc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-5" dirty="0">
                          <a:effectLst/>
                          <a:latin typeface="Times New Roman"/>
                          <a:ea typeface="Times New Roman"/>
                        </a:rPr>
                        <a:t>Eligibility</a:t>
                      </a:r>
                      <a:r>
                        <a:rPr lang="en-US" sz="18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b="1" spc="-5" dirty="0">
                          <a:effectLst/>
                          <a:latin typeface="Times New Roman"/>
                          <a:ea typeface="Times New Roman"/>
                        </a:rPr>
                        <a:t>Document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4475" marR="0" eaLnBrk="0" hangingPunct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Times New Roman"/>
                        </a:rPr>
                        <a:t>File </a:t>
                      </a:r>
                      <a:r>
                        <a:rPr lang="en-US" sz="1800" b="1" spc="-5" dirty="0">
                          <a:effectLst/>
                          <a:latin typeface="Times New Roman"/>
                          <a:ea typeface="Times New Roman"/>
                        </a:rPr>
                        <a:t>Name</a:t>
                      </a:r>
                      <a:r>
                        <a:rPr lang="en-US" sz="1800" b="1" spc="-1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b="1" spc="-5" dirty="0">
                          <a:effectLst/>
                          <a:latin typeface="Times New Roman"/>
                          <a:ea typeface="Times New Roman"/>
                        </a:rPr>
                        <a:t>Format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68"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Eligibility</a:t>
                      </a:r>
                      <a:r>
                        <a:rPr lang="en-US" sz="1800" spc="-15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Application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mm</a:t>
                      </a:r>
                      <a:r>
                        <a:rPr lang="en-US" sz="1800" spc="-1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dd yy</a:t>
                      </a:r>
                      <a:r>
                        <a:rPr lang="en-US" sz="1800" spc="-15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APP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990"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Proof</a:t>
                      </a:r>
                      <a:r>
                        <a:rPr lang="en-US" sz="1800" spc="-1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of</a:t>
                      </a:r>
                      <a:r>
                        <a:rPr lang="en-US" sz="1800" spc="5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Residency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mm</a:t>
                      </a:r>
                      <a:r>
                        <a:rPr lang="en-US" sz="1800" spc="-1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dd yy</a:t>
                      </a:r>
                      <a:r>
                        <a:rPr lang="en-US" sz="1800" spc="-15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RES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990"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en-US" sz="1800" spc="-5">
                          <a:effectLst/>
                          <a:latin typeface="Times New Roman"/>
                          <a:ea typeface="Times New Roman"/>
                        </a:rPr>
                        <a:t>Proof</a:t>
                      </a:r>
                      <a:r>
                        <a:rPr lang="en-US" sz="1800" spc="-1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>
                          <a:effectLst/>
                          <a:latin typeface="Times New Roman"/>
                          <a:ea typeface="Times New Roman"/>
                        </a:rPr>
                        <a:t>of</a:t>
                      </a:r>
                      <a:r>
                        <a:rPr lang="en-US" sz="1800" spc="5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spc="-10">
                          <a:effectLst/>
                          <a:latin typeface="Times New Roman"/>
                          <a:ea typeface="Times New Roman"/>
                        </a:rPr>
                        <a:t>Income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mm</a:t>
                      </a:r>
                      <a:r>
                        <a:rPr lang="en-US" sz="1800" spc="-1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dd yy</a:t>
                      </a:r>
                      <a:r>
                        <a:rPr lang="en-US" sz="1800" spc="-15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POI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68"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en-US" sz="1800" spc="-5">
                          <a:effectLst/>
                          <a:latin typeface="Times New Roman"/>
                          <a:ea typeface="Times New Roman"/>
                        </a:rPr>
                        <a:t>Proof</a:t>
                      </a:r>
                      <a:r>
                        <a:rPr lang="en-US" sz="1800" spc="-1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>
                          <a:effectLst/>
                          <a:latin typeface="Times New Roman"/>
                          <a:ea typeface="Times New Roman"/>
                        </a:rPr>
                        <a:t>of</a:t>
                      </a:r>
                      <a:r>
                        <a:rPr lang="en-US" sz="1800" spc="5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spc="-10">
                          <a:effectLst/>
                          <a:latin typeface="Times New Roman"/>
                          <a:ea typeface="Times New Roman"/>
                        </a:rPr>
                        <a:t>HIV</a:t>
                      </a:r>
                      <a:r>
                        <a:rPr lang="en-US" sz="1800" spc="5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spc="-5">
                          <a:effectLst/>
                          <a:latin typeface="Times New Roman"/>
                          <a:ea typeface="Times New Roman"/>
                        </a:rPr>
                        <a:t>Status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mm</a:t>
                      </a:r>
                      <a:r>
                        <a:rPr lang="en-US" sz="1800" spc="-1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dd yy</a:t>
                      </a:r>
                      <a:r>
                        <a:rPr lang="en-US" sz="1800" spc="-15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HIV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990"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Proof</a:t>
                      </a:r>
                      <a:r>
                        <a:rPr lang="en-US" sz="1800" spc="-1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of</a:t>
                      </a:r>
                      <a:r>
                        <a:rPr lang="en-US" sz="1800" spc="5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Insurance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n-US" sz="1800" spc="-5" dirty="0">
                          <a:effectLst/>
                          <a:latin typeface="Times New Roman"/>
                          <a:ea typeface="Times New Roman"/>
                        </a:rPr>
                        <a:t>mm</a:t>
                      </a:r>
                      <a:r>
                        <a:rPr lang="en-US" sz="1800" spc="-1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Times New Roman"/>
                          <a:ea typeface="Times New Roman"/>
                        </a:rPr>
                        <a:t>dd yy </a:t>
                      </a:r>
                      <a:r>
                        <a:rPr lang="en-US" sz="1800" spc="-10" dirty="0">
                          <a:effectLst/>
                          <a:latin typeface="Times New Roman"/>
                          <a:ea typeface="Times New Roman"/>
                        </a:rPr>
                        <a:t>INS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0" name="Google Shape;321;p34"/>
          <p:cNvGrpSpPr/>
          <p:nvPr/>
        </p:nvGrpSpPr>
        <p:grpSpPr>
          <a:xfrm rot="10800000">
            <a:off x="4231820" y="-67193"/>
            <a:ext cx="5187486" cy="484066"/>
            <a:chOff x="0" y="-38100"/>
            <a:chExt cx="1770050" cy="255000"/>
          </a:xfrm>
        </p:grpSpPr>
        <p:sp>
          <p:nvSpPr>
            <p:cNvPr id="11" name="Google Shape;322;p34"/>
            <p:cNvSpPr/>
            <p:nvPr/>
          </p:nvSpPr>
          <p:spPr>
            <a:xfrm>
              <a:off x="0" y="0"/>
              <a:ext cx="1770050" cy="216889"/>
            </a:xfrm>
            <a:custGeom>
              <a:avLst/>
              <a:gdLst/>
              <a:ahLst/>
              <a:cxnLst/>
              <a:rect l="l" t="t" r="r" b="b"/>
              <a:pathLst>
                <a:path w="1770050" h="216889" extrusionOk="0">
                  <a:moveTo>
                    <a:pt x="108444" y="0"/>
                  </a:moveTo>
                  <a:lnTo>
                    <a:pt x="1661606" y="0"/>
                  </a:lnTo>
                  <a:cubicBezTo>
                    <a:pt x="1690367" y="0"/>
                    <a:pt x="1717951" y="11425"/>
                    <a:pt x="1738288" y="31763"/>
                  </a:cubicBezTo>
                  <a:cubicBezTo>
                    <a:pt x="1758625" y="52100"/>
                    <a:pt x="1770050" y="79683"/>
                    <a:pt x="1770050" y="108444"/>
                  </a:cubicBezTo>
                  <a:lnTo>
                    <a:pt x="1770050" y="108444"/>
                  </a:lnTo>
                  <a:cubicBezTo>
                    <a:pt x="1770050" y="137206"/>
                    <a:pt x="1758625" y="164789"/>
                    <a:pt x="1738288" y="185126"/>
                  </a:cubicBezTo>
                  <a:cubicBezTo>
                    <a:pt x="1717951" y="205463"/>
                    <a:pt x="1690367" y="216889"/>
                    <a:pt x="1661606" y="216889"/>
                  </a:cubicBezTo>
                  <a:lnTo>
                    <a:pt x="108444" y="216889"/>
                  </a:lnTo>
                  <a:cubicBezTo>
                    <a:pt x="79683" y="216889"/>
                    <a:pt x="52100" y="205463"/>
                    <a:pt x="31763" y="185126"/>
                  </a:cubicBezTo>
                  <a:cubicBezTo>
                    <a:pt x="11425" y="164789"/>
                    <a:pt x="0" y="137206"/>
                    <a:pt x="0" y="108444"/>
                  </a:cubicBezTo>
                  <a:lnTo>
                    <a:pt x="0" y="108444"/>
                  </a:lnTo>
                  <a:cubicBezTo>
                    <a:pt x="0" y="79683"/>
                    <a:pt x="11425" y="52100"/>
                    <a:pt x="31763" y="31763"/>
                  </a:cubicBezTo>
                  <a:cubicBezTo>
                    <a:pt x="52100" y="11425"/>
                    <a:pt x="79683" y="0"/>
                    <a:pt x="108444" y="0"/>
                  </a:cubicBezTo>
                  <a:close/>
                </a:path>
              </a:pathLst>
            </a:custGeom>
            <a:gradFill>
              <a:gsLst>
                <a:gs pos="0">
                  <a:srgbClr val="02554C">
                    <a:alpha val="69803"/>
                  </a:srgbClr>
                </a:gs>
                <a:gs pos="50000">
                  <a:srgbClr val="00554A">
                    <a:alpha val="16470"/>
                  </a:srgbClr>
                </a:gs>
                <a:gs pos="100000">
                  <a:srgbClr val="0F554D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23;p34"/>
            <p:cNvSpPr txBox="1"/>
            <p:nvPr/>
          </p:nvSpPr>
          <p:spPr>
            <a:xfrm>
              <a:off x="0" y="-38100"/>
              <a:ext cx="17700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8035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4"/>
          <p:cNvSpPr txBox="1"/>
          <p:nvPr/>
        </p:nvSpPr>
        <p:spPr>
          <a:xfrm>
            <a:off x="499679" y="344549"/>
            <a:ext cx="4008526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3200" b="1" i="0" u="none" strike="noStrike" kern="0" cap="none" spc="0" normalizeH="0" baseline="0" noProof="0" dirty="0">
                <a:ln>
                  <a:noFill/>
                </a:ln>
                <a:solidFill>
                  <a:srgbClr val="00564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Eligibility Record</a:t>
            </a:r>
            <a:endParaRPr kumimoji="0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9" name="Google Shape;319;p34"/>
          <p:cNvSpPr txBox="1"/>
          <p:nvPr/>
        </p:nvSpPr>
        <p:spPr>
          <a:xfrm>
            <a:off x="558149" y="1063829"/>
            <a:ext cx="8356241" cy="338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Update the eligibility record each year when eligibility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 is renewed or when eligibility status changes.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dirty="0">
              <a:latin typeface="Poppins" panose="020B0604020202020204" charset="0"/>
              <a:cs typeface="Poppins" panose="020B060402020202020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You should add a new record every year by clicking Start. Do not edit the existing record.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dirty="0">
              <a:latin typeface="Poppins" panose="020B0604020202020204" charset="0"/>
              <a:cs typeface="Poppins" panose="020B060402020202020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When a client becomes ineligible, you will select the current eligibility record and click Stop. Do not edit the existing record.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baseline="0" dirty="0">
              <a:latin typeface="Poppins" panose="020B0604020202020204" charset="0"/>
              <a:cs typeface="Poppins" panose="020B060402020202020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20B0604020202020204" charset="0"/>
              <a:cs typeface="Poppins" panose="020B0604020202020204" charset="0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Char char="-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0" name="Google Shape;320;p34"/>
          <p:cNvSpPr/>
          <p:nvPr/>
        </p:nvSpPr>
        <p:spPr>
          <a:xfrm>
            <a:off x="8233717" y="4355302"/>
            <a:ext cx="680674" cy="579986"/>
          </a:xfrm>
          <a:custGeom>
            <a:avLst/>
            <a:gdLst/>
            <a:ahLst/>
            <a:cxnLst/>
            <a:rect l="l" t="t" r="r" b="b"/>
            <a:pathLst>
              <a:path w="1361347" h="1159971" extrusionOk="0">
                <a:moveTo>
                  <a:pt x="0" y="0"/>
                </a:moveTo>
                <a:lnTo>
                  <a:pt x="1361347" y="0"/>
                </a:lnTo>
                <a:lnTo>
                  <a:pt x="1361347" y="1159971"/>
                </a:lnTo>
                <a:lnTo>
                  <a:pt x="0" y="1159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410464" b="-4089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321" name="Google Shape;321;p34"/>
          <p:cNvGrpSpPr/>
          <p:nvPr/>
        </p:nvGrpSpPr>
        <p:grpSpPr>
          <a:xfrm rot="10800000">
            <a:off x="4231820" y="-67193"/>
            <a:ext cx="5187486" cy="484066"/>
            <a:chOff x="0" y="-38100"/>
            <a:chExt cx="1770050" cy="255000"/>
          </a:xfrm>
        </p:grpSpPr>
        <p:sp>
          <p:nvSpPr>
            <p:cNvPr id="322" name="Google Shape;322;p34"/>
            <p:cNvSpPr/>
            <p:nvPr/>
          </p:nvSpPr>
          <p:spPr>
            <a:xfrm>
              <a:off x="0" y="0"/>
              <a:ext cx="1770050" cy="216889"/>
            </a:xfrm>
            <a:custGeom>
              <a:avLst/>
              <a:gdLst/>
              <a:ahLst/>
              <a:cxnLst/>
              <a:rect l="l" t="t" r="r" b="b"/>
              <a:pathLst>
                <a:path w="1770050" h="216889" extrusionOk="0">
                  <a:moveTo>
                    <a:pt x="108444" y="0"/>
                  </a:moveTo>
                  <a:lnTo>
                    <a:pt x="1661606" y="0"/>
                  </a:lnTo>
                  <a:cubicBezTo>
                    <a:pt x="1690367" y="0"/>
                    <a:pt x="1717951" y="11425"/>
                    <a:pt x="1738288" y="31763"/>
                  </a:cubicBezTo>
                  <a:cubicBezTo>
                    <a:pt x="1758625" y="52100"/>
                    <a:pt x="1770050" y="79683"/>
                    <a:pt x="1770050" y="108444"/>
                  </a:cubicBezTo>
                  <a:lnTo>
                    <a:pt x="1770050" y="108444"/>
                  </a:lnTo>
                  <a:cubicBezTo>
                    <a:pt x="1770050" y="137206"/>
                    <a:pt x="1758625" y="164789"/>
                    <a:pt x="1738288" y="185126"/>
                  </a:cubicBezTo>
                  <a:cubicBezTo>
                    <a:pt x="1717951" y="205463"/>
                    <a:pt x="1690367" y="216889"/>
                    <a:pt x="1661606" y="216889"/>
                  </a:cubicBezTo>
                  <a:lnTo>
                    <a:pt x="108444" y="216889"/>
                  </a:lnTo>
                  <a:cubicBezTo>
                    <a:pt x="79683" y="216889"/>
                    <a:pt x="52100" y="205463"/>
                    <a:pt x="31763" y="185126"/>
                  </a:cubicBezTo>
                  <a:cubicBezTo>
                    <a:pt x="11425" y="164789"/>
                    <a:pt x="0" y="137206"/>
                    <a:pt x="0" y="108444"/>
                  </a:cubicBezTo>
                  <a:lnTo>
                    <a:pt x="0" y="108444"/>
                  </a:lnTo>
                  <a:cubicBezTo>
                    <a:pt x="0" y="79683"/>
                    <a:pt x="11425" y="52100"/>
                    <a:pt x="31763" y="31763"/>
                  </a:cubicBezTo>
                  <a:cubicBezTo>
                    <a:pt x="52100" y="11425"/>
                    <a:pt x="79683" y="0"/>
                    <a:pt x="108444" y="0"/>
                  </a:cubicBezTo>
                  <a:close/>
                </a:path>
              </a:pathLst>
            </a:custGeom>
            <a:gradFill>
              <a:gsLst>
                <a:gs pos="0">
                  <a:srgbClr val="02554C">
                    <a:alpha val="69803"/>
                  </a:srgbClr>
                </a:gs>
                <a:gs pos="50000">
                  <a:srgbClr val="00554A">
                    <a:alpha val="16470"/>
                  </a:srgbClr>
                </a:gs>
                <a:gs pos="100000">
                  <a:srgbClr val="0F554D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34"/>
            <p:cNvSpPr txBox="1"/>
            <p:nvPr/>
          </p:nvSpPr>
          <p:spPr>
            <a:xfrm>
              <a:off x="0" y="-38100"/>
              <a:ext cx="17700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0285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4"/>
          <p:cNvSpPr/>
          <p:nvPr/>
        </p:nvSpPr>
        <p:spPr>
          <a:xfrm>
            <a:off x="8233717" y="4355302"/>
            <a:ext cx="680674" cy="579986"/>
          </a:xfrm>
          <a:custGeom>
            <a:avLst/>
            <a:gdLst/>
            <a:ahLst/>
            <a:cxnLst/>
            <a:rect l="l" t="t" r="r" b="b"/>
            <a:pathLst>
              <a:path w="1361347" h="1159971" extrusionOk="0">
                <a:moveTo>
                  <a:pt x="0" y="0"/>
                </a:moveTo>
                <a:lnTo>
                  <a:pt x="1361347" y="0"/>
                </a:lnTo>
                <a:lnTo>
                  <a:pt x="1361347" y="1159971"/>
                </a:lnTo>
                <a:lnTo>
                  <a:pt x="0" y="1159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410464" b="-4089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543" y="121444"/>
            <a:ext cx="6125233" cy="30953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Oval 8"/>
          <p:cNvSpPr/>
          <p:nvPr/>
        </p:nvSpPr>
        <p:spPr>
          <a:xfrm>
            <a:off x="3137350" y="2945660"/>
            <a:ext cx="873013" cy="217977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501543" y="542924"/>
            <a:ext cx="841607" cy="178595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4564158" y="3260109"/>
            <a:ext cx="1" cy="25510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5698" y="3558567"/>
            <a:ext cx="4916922" cy="14849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Oval 14"/>
          <p:cNvSpPr/>
          <p:nvPr/>
        </p:nvSpPr>
        <p:spPr>
          <a:xfrm>
            <a:off x="2507694" y="3572840"/>
            <a:ext cx="711211" cy="206204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772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3"/>
          <p:cNvSpPr txBox="1"/>
          <p:nvPr/>
        </p:nvSpPr>
        <p:spPr>
          <a:xfrm>
            <a:off x="456438" y="368841"/>
            <a:ext cx="8404027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00564A"/>
                </a:solidFill>
              </a:rPr>
              <a:t>Changes Throughout the Year</a:t>
            </a:r>
            <a:endParaRPr sz="3200" dirty="0"/>
          </a:p>
        </p:txBody>
      </p:sp>
      <p:sp>
        <p:nvSpPr>
          <p:cNvPr id="310" name="Google Shape;310;p33"/>
          <p:cNvSpPr/>
          <p:nvPr/>
        </p:nvSpPr>
        <p:spPr>
          <a:xfrm>
            <a:off x="8233717" y="4355302"/>
            <a:ext cx="680674" cy="579986"/>
          </a:xfrm>
          <a:custGeom>
            <a:avLst/>
            <a:gdLst/>
            <a:ahLst/>
            <a:cxnLst/>
            <a:rect l="l" t="t" r="r" b="b"/>
            <a:pathLst>
              <a:path w="1361347" h="1159971" extrusionOk="0">
                <a:moveTo>
                  <a:pt x="0" y="0"/>
                </a:moveTo>
                <a:lnTo>
                  <a:pt x="1361347" y="0"/>
                </a:lnTo>
                <a:lnTo>
                  <a:pt x="1361347" y="1159971"/>
                </a:lnTo>
                <a:lnTo>
                  <a:pt x="0" y="1159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410464" b="-4089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311" name="Google Shape;311;p33"/>
          <p:cNvGrpSpPr/>
          <p:nvPr/>
        </p:nvGrpSpPr>
        <p:grpSpPr>
          <a:xfrm rot="10800000">
            <a:off x="-530657" y="4768282"/>
            <a:ext cx="6272880" cy="484067"/>
            <a:chOff x="0" y="-38100"/>
            <a:chExt cx="1770050" cy="255000"/>
          </a:xfrm>
        </p:grpSpPr>
        <p:sp>
          <p:nvSpPr>
            <p:cNvPr id="312" name="Google Shape;312;p33"/>
            <p:cNvSpPr/>
            <p:nvPr/>
          </p:nvSpPr>
          <p:spPr>
            <a:xfrm>
              <a:off x="0" y="0"/>
              <a:ext cx="1770050" cy="216889"/>
            </a:xfrm>
            <a:custGeom>
              <a:avLst/>
              <a:gdLst/>
              <a:ahLst/>
              <a:cxnLst/>
              <a:rect l="l" t="t" r="r" b="b"/>
              <a:pathLst>
                <a:path w="1770050" h="216889" extrusionOk="0">
                  <a:moveTo>
                    <a:pt x="108444" y="0"/>
                  </a:moveTo>
                  <a:lnTo>
                    <a:pt x="1661606" y="0"/>
                  </a:lnTo>
                  <a:cubicBezTo>
                    <a:pt x="1690367" y="0"/>
                    <a:pt x="1717951" y="11425"/>
                    <a:pt x="1738288" y="31763"/>
                  </a:cubicBezTo>
                  <a:cubicBezTo>
                    <a:pt x="1758625" y="52100"/>
                    <a:pt x="1770050" y="79683"/>
                    <a:pt x="1770050" y="108444"/>
                  </a:cubicBezTo>
                  <a:lnTo>
                    <a:pt x="1770050" y="108444"/>
                  </a:lnTo>
                  <a:cubicBezTo>
                    <a:pt x="1770050" y="137206"/>
                    <a:pt x="1758625" y="164789"/>
                    <a:pt x="1738288" y="185126"/>
                  </a:cubicBezTo>
                  <a:cubicBezTo>
                    <a:pt x="1717951" y="205463"/>
                    <a:pt x="1690367" y="216889"/>
                    <a:pt x="1661606" y="216889"/>
                  </a:cubicBezTo>
                  <a:lnTo>
                    <a:pt x="108444" y="216889"/>
                  </a:lnTo>
                  <a:cubicBezTo>
                    <a:pt x="79683" y="216889"/>
                    <a:pt x="52100" y="205463"/>
                    <a:pt x="31763" y="185126"/>
                  </a:cubicBezTo>
                  <a:cubicBezTo>
                    <a:pt x="11425" y="164789"/>
                    <a:pt x="0" y="137206"/>
                    <a:pt x="0" y="108444"/>
                  </a:cubicBezTo>
                  <a:lnTo>
                    <a:pt x="0" y="108444"/>
                  </a:lnTo>
                  <a:cubicBezTo>
                    <a:pt x="0" y="79683"/>
                    <a:pt x="11425" y="52100"/>
                    <a:pt x="31763" y="31763"/>
                  </a:cubicBezTo>
                  <a:cubicBezTo>
                    <a:pt x="52100" y="11425"/>
                    <a:pt x="79683" y="0"/>
                    <a:pt x="108444" y="0"/>
                  </a:cubicBezTo>
                  <a:close/>
                </a:path>
              </a:pathLst>
            </a:custGeom>
            <a:gradFill>
              <a:gsLst>
                <a:gs pos="0">
                  <a:srgbClr val="02554C">
                    <a:alpha val="69803"/>
                  </a:srgbClr>
                </a:gs>
                <a:gs pos="50000">
                  <a:srgbClr val="00554A">
                    <a:alpha val="16470"/>
                  </a:srgbClr>
                </a:gs>
                <a:gs pos="100000">
                  <a:srgbClr val="0F554D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3"/>
            <p:cNvSpPr txBox="1"/>
            <p:nvPr/>
          </p:nvSpPr>
          <p:spPr>
            <a:xfrm>
              <a:off x="0" y="-38100"/>
              <a:ext cx="17700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Google Shape;308;p33"/>
          <p:cNvSpPr txBox="1"/>
          <p:nvPr/>
        </p:nvSpPr>
        <p:spPr>
          <a:xfrm>
            <a:off x="456438" y="1092598"/>
            <a:ext cx="8233906" cy="318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  <a:latin typeface="Poppins" panose="020B0604020202020204" charset="0"/>
                <a:cs typeface="Poppins" panose="020B0604020202020204" charset="0"/>
              </a:rPr>
              <a:t>If a client’s residency, insurance, or income changes at any point in the year, then new documentation must be uploaded</a:t>
            </a:r>
          </a:p>
          <a:p>
            <a:pPr marL="342900" marR="0" lvl="0" indent="-34290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" sz="2000" dirty="0">
              <a:solidFill>
                <a:schemeClr val="tx1"/>
              </a:solidFill>
              <a:latin typeface="Poppins" panose="020B0604020202020204" charset="0"/>
              <a:cs typeface="Poppins" panose="020B0604020202020204" charset="0"/>
            </a:endParaRPr>
          </a:p>
          <a:p>
            <a:pPr marL="342900" marR="0" lvl="0" indent="-34290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  <a:latin typeface="Poppins" panose="020B0604020202020204" charset="0"/>
                <a:cs typeface="Poppins" panose="020B0604020202020204" charset="0"/>
              </a:rPr>
              <a:t>This does not apply to clients whose income changes monthly</a:t>
            </a:r>
          </a:p>
          <a:p>
            <a:pPr lvl="4">
              <a:lnSpc>
                <a:spcPct val="115001"/>
              </a:lnSpc>
            </a:pPr>
            <a:r>
              <a:rPr lang="en" sz="2000" dirty="0">
                <a:solidFill>
                  <a:schemeClr val="tx1"/>
                </a:solidFill>
                <a:latin typeface="Poppins" panose="020B0604020202020204" charset="0"/>
                <a:cs typeface="Poppins" panose="020B0604020202020204" charset="0"/>
              </a:rPr>
              <a:t>	- The most recent 2-3 pay stubs is sufficient in this case</a:t>
            </a:r>
          </a:p>
          <a:p>
            <a:pPr lvl="4">
              <a:lnSpc>
                <a:spcPct val="115001"/>
              </a:lnSpc>
            </a:pPr>
            <a:endParaRPr lang="en" sz="2000" dirty="0">
              <a:solidFill>
                <a:schemeClr val="tx1"/>
              </a:solidFill>
              <a:latin typeface="Poppins" panose="020B0604020202020204" charset="0"/>
              <a:cs typeface="Poppins" panose="020B0604020202020204" charset="0"/>
            </a:endParaRPr>
          </a:p>
          <a:p>
            <a:pPr marL="342900" lvl="4" indent="-342900">
              <a:lnSpc>
                <a:spcPct val="115001"/>
              </a:lnSpc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  <a:latin typeface="Poppins" panose="020B0604020202020204" charset="0"/>
                <a:cs typeface="Poppins" panose="020B0604020202020204" charset="0"/>
              </a:rPr>
              <a:t>A new eligibility application does not need to be completed 	- The client’s current application will expire 12 months 		   after the date that it was complelted and signed.</a:t>
            </a:r>
            <a:endParaRPr sz="2000" dirty="0">
              <a:solidFill>
                <a:schemeClr val="tx1"/>
              </a:solidFill>
              <a:latin typeface="Poppins" panose="020B0604020202020204" charset="0"/>
              <a:cs typeface="Poppi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383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4"/>
          <p:cNvSpPr txBox="1"/>
          <p:nvPr/>
        </p:nvSpPr>
        <p:spPr>
          <a:xfrm>
            <a:off x="499678" y="344549"/>
            <a:ext cx="8012419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3200" b="1" i="0" u="none" strike="noStrike" kern="0" cap="none" spc="0" normalizeH="0" baseline="0" noProof="0" dirty="0">
                <a:ln>
                  <a:noFill/>
                </a:ln>
                <a:solidFill>
                  <a:srgbClr val="00564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Eligibility Monitoring</a:t>
            </a:r>
            <a:endParaRPr kumimoji="0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9" name="Google Shape;319;p34"/>
          <p:cNvSpPr txBox="1"/>
          <p:nvPr/>
        </p:nvSpPr>
        <p:spPr>
          <a:xfrm>
            <a:off x="558149" y="1063829"/>
            <a:ext cx="8356241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Sliding Fee Scale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20B0604020202020204" charset="0"/>
              <a:cs typeface="Poppins" panose="020B0604020202020204" charset="0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All clients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 should have a sliding fee scale in their client record. The sliding fee scale should state that Ryan White clients will not be charged for Ryan White services.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baseline="0" dirty="0">
              <a:latin typeface="Poppins" panose="020B0604020202020204" charset="0"/>
              <a:cs typeface="Poppins" panose="020B060402020202020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latin typeface="Poppins" panose="020B0604020202020204" charset="0"/>
                <a:cs typeface="Poppins" panose="020B0604020202020204" charset="0"/>
              </a:rPr>
              <a:t>Clients must r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eview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 and sign the sliding fee scale annually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baseline="0" dirty="0">
              <a:latin typeface="Poppins" panose="020B0604020202020204" charset="0"/>
              <a:cs typeface="Poppins" panose="020B060402020202020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Upload this document to your agency’s EMR or keep a copy in the client’s file. </a:t>
            </a:r>
            <a:r>
              <a:rPr kumimoji="0" lang="en-US" sz="20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This document </a:t>
            </a:r>
            <a:r>
              <a:rPr lang="en-US" sz="2000" dirty="0">
                <a:latin typeface="Poppins" panose="020B0604020202020204" charset="0"/>
                <a:cs typeface="Poppins" panose="020B0604020202020204" charset="0"/>
              </a:rPr>
              <a:t>does</a:t>
            </a:r>
            <a:r>
              <a:rPr kumimoji="0" lang="en-US" sz="20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 not </a:t>
            </a:r>
            <a:r>
              <a:rPr lang="en-US" sz="2000" dirty="0">
                <a:latin typeface="Poppins" panose="020B0604020202020204" charset="0"/>
                <a:cs typeface="Poppins" panose="020B0604020202020204" charset="0"/>
              </a:rPr>
              <a:t>get</a:t>
            </a:r>
            <a:r>
              <a:rPr kumimoji="0" lang="en-US" sz="20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 uploaded to CAREWare.</a:t>
            </a:r>
            <a:r>
              <a:rPr kumimoji="0" lang="en-US" sz="20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 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20B0604020202020204" charset="0"/>
              <a:cs typeface="Poppins" panose="020B0604020202020204" charset="0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Char char="-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0" name="Google Shape;320;p34"/>
          <p:cNvSpPr/>
          <p:nvPr/>
        </p:nvSpPr>
        <p:spPr>
          <a:xfrm>
            <a:off x="8233717" y="4355302"/>
            <a:ext cx="680674" cy="579986"/>
          </a:xfrm>
          <a:custGeom>
            <a:avLst/>
            <a:gdLst/>
            <a:ahLst/>
            <a:cxnLst/>
            <a:rect l="l" t="t" r="r" b="b"/>
            <a:pathLst>
              <a:path w="1361347" h="1159971" extrusionOk="0">
                <a:moveTo>
                  <a:pt x="0" y="0"/>
                </a:moveTo>
                <a:lnTo>
                  <a:pt x="1361347" y="0"/>
                </a:lnTo>
                <a:lnTo>
                  <a:pt x="1361347" y="1159971"/>
                </a:lnTo>
                <a:lnTo>
                  <a:pt x="0" y="1159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410464" b="-4089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321" name="Google Shape;321;p34"/>
          <p:cNvGrpSpPr/>
          <p:nvPr/>
        </p:nvGrpSpPr>
        <p:grpSpPr>
          <a:xfrm rot="10800000">
            <a:off x="4231820" y="-67193"/>
            <a:ext cx="5187486" cy="484066"/>
            <a:chOff x="0" y="-38100"/>
            <a:chExt cx="1770050" cy="255000"/>
          </a:xfrm>
        </p:grpSpPr>
        <p:sp>
          <p:nvSpPr>
            <p:cNvPr id="322" name="Google Shape;322;p34"/>
            <p:cNvSpPr/>
            <p:nvPr/>
          </p:nvSpPr>
          <p:spPr>
            <a:xfrm>
              <a:off x="0" y="0"/>
              <a:ext cx="1770050" cy="216889"/>
            </a:xfrm>
            <a:custGeom>
              <a:avLst/>
              <a:gdLst/>
              <a:ahLst/>
              <a:cxnLst/>
              <a:rect l="l" t="t" r="r" b="b"/>
              <a:pathLst>
                <a:path w="1770050" h="216889" extrusionOk="0">
                  <a:moveTo>
                    <a:pt x="108444" y="0"/>
                  </a:moveTo>
                  <a:lnTo>
                    <a:pt x="1661606" y="0"/>
                  </a:lnTo>
                  <a:cubicBezTo>
                    <a:pt x="1690367" y="0"/>
                    <a:pt x="1717951" y="11425"/>
                    <a:pt x="1738288" y="31763"/>
                  </a:cubicBezTo>
                  <a:cubicBezTo>
                    <a:pt x="1758625" y="52100"/>
                    <a:pt x="1770050" y="79683"/>
                    <a:pt x="1770050" y="108444"/>
                  </a:cubicBezTo>
                  <a:lnTo>
                    <a:pt x="1770050" y="108444"/>
                  </a:lnTo>
                  <a:cubicBezTo>
                    <a:pt x="1770050" y="137206"/>
                    <a:pt x="1758625" y="164789"/>
                    <a:pt x="1738288" y="185126"/>
                  </a:cubicBezTo>
                  <a:cubicBezTo>
                    <a:pt x="1717951" y="205463"/>
                    <a:pt x="1690367" y="216889"/>
                    <a:pt x="1661606" y="216889"/>
                  </a:cubicBezTo>
                  <a:lnTo>
                    <a:pt x="108444" y="216889"/>
                  </a:lnTo>
                  <a:cubicBezTo>
                    <a:pt x="79683" y="216889"/>
                    <a:pt x="52100" y="205463"/>
                    <a:pt x="31763" y="185126"/>
                  </a:cubicBezTo>
                  <a:cubicBezTo>
                    <a:pt x="11425" y="164789"/>
                    <a:pt x="0" y="137206"/>
                    <a:pt x="0" y="108444"/>
                  </a:cubicBezTo>
                  <a:lnTo>
                    <a:pt x="0" y="108444"/>
                  </a:lnTo>
                  <a:cubicBezTo>
                    <a:pt x="0" y="79683"/>
                    <a:pt x="11425" y="52100"/>
                    <a:pt x="31763" y="31763"/>
                  </a:cubicBezTo>
                  <a:cubicBezTo>
                    <a:pt x="52100" y="11425"/>
                    <a:pt x="79683" y="0"/>
                    <a:pt x="108444" y="0"/>
                  </a:cubicBezTo>
                  <a:close/>
                </a:path>
              </a:pathLst>
            </a:custGeom>
            <a:gradFill>
              <a:gsLst>
                <a:gs pos="0">
                  <a:srgbClr val="02554C">
                    <a:alpha val="69803"/>
                  </a:srgbClr>
                </a:gs>
                <a:gs pos="50000">
                  <a:srgbClr val="00554A">
                    <a:alpha val="16470"/>
                  </a:srgbClr>
                </a:gs>
                <a:gs pos="100000">
                  <a:srgbClr val="0F554D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34"/>
            <p:cNvSpPr txBox="1"/>
            <p:nvPr/>
          </p:nvSpPr>
          <p:spPr>
            <a:xfrm>
              <a:off x="0" y="-38100"/>
              <a:ext cx="17700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76493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4"/>
          <p:cNvSpPr txBox="1"/>
          <p:nvPr/>
        </p:nvSpPr>
        <p:spPr>
          <a:xfrm>
            <a:off x="499678" y="344549"/>
            <a:ext cx="4570409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" sz="3200" b="1" dirty="0">
                <a:solidFill>
                  <a:srgbClr val="00564A"/>
                </a:solidFill>
              </a:rPr>
              <a:t>Eligibility Monitoring</a:t>
            </a:r>
            <a:endParaRPr kumimoji="0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9" name="Google Shape;319;p34"/>
          <p:cNvSpPr txBox="1"/>
          <p:nvPr/>
        </p:nvSpPr>
        <p:spPr>
          <a:xfrm>
            <a:off x="558149" y="1063829"/>
            <a:ext cx="8356241" cy="3077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Grievance Policy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20B0604020202020204" charset="0"/>
              <a:cs typeface="Poppins" panose="020B0604020202020204" charset="0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All clients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 should have a grievance policy in their client record. </a:t>
            </a:r>
            <a:endParaRPr lang="en-US" sz="2000" baseline="0" dirty="0">
              <a:latin typeface="Poppins" panose="020B0604020202020204" charset="0"/>
              <a:cs typeface="Poppins" panose="020B060402020202020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dirty="0">
              <a:latin typeface="Poppins" panose="020B0604020202020204" charset="0"/>
              <a:cs typeface="Poppins" panose="020B060402020202020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latin typeface="Poppins" panose="020B0604020202020204" charset="0"/>
                <a:cs typeface="Poppins" panose="020B0604020202020204" charset="0"/>
              </a:rPr>
              <a:t>Clients must r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eview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 and sign the grievance policy annually.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baseline="0" dirty="0">
              <a:latin typeface="Poppins" panose="020B0604020202020204" charset="0"/>
              <a:cs typeface="Poppins" panose="020B060402020202020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Upload this document to your agency’s EMR or keep a copy in the client’s file. </a:t>
            </a:r>
            <a:r>
              <a:rPr kumimoji="0" lang="en-US" sz="20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This document </a:t>
            </a:r>
            <a:r>
              <a:rPr lang="en-US" sz="2000" dirty="0">
                <a:latin typeface="Poppins" panose="020B0604020202020204" charset="0"/>
                <a:cs typeface="Poppins" panose="020B0604020202020204" charset="0"/>
              </a:rPr>
              <a:t>does </a:t>
            </a:r>
            <a:r>
              <a:rPr kumimoji="0" lang="en-US" sz="200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not get uploaded to CAREWare.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20B0604020202020204" charset="0"/>
              <a:cs typeface="Poppins" panose="020B0604020202020204" charset="0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Char char="-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0" name="Google Shape;320;p34"/>
          <p:cNvSpPr/>
          <p:nvPr/>
        </p:nvSpPr>
        <p:spPr>
          <a:xfrm>
            <a:off x="8233717" y="4355302"/>
            <a:ext cx="680674" cy="579986"/>
          </a:xfrm>
          <a:custGeom>
            <a:avLst/>
            <a:gdLst/>
            <a:ahLst/>
            <a:cxnLst/>
            <a:rect l="l" t="t" r="r" b="b"/>
            <a:pathLst>
              <a:path w="1361347" h="1159971" extrusionOk="0">
                <a:moveTo>
                  <a:pt x="0" y="0"/>
                </a:moveTo>
                <a:lnTo>
                  <a:pt x="1361347" y="0"/>
                </a:lnTo>
                <a:lnTo>
                  <a:pt x="1361347" y="1159971"/>
                </a:lnTo>
                <a:lnTo>
                  <a:pt x="0" y="1159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410464" b="-4089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321" name="Google Shape;321;p34"/>
          <p:cNvGrpSpPr/>
          <p:nvPr/>
        </p:nvGrpSpPr>
        <p:grpSpPr>
          <a:xfrm rot="10800000">
            <a:off x="4231820" y="-67193"/>
            <a:ext cx="5187486" cy="484066"/>
            <a:chOff x="0" y="-38100"/>
            <a:chExt cx="1770050" cy="255000"/>
          </a:xfrm>
        </p:grpSpPr>
        <p:sp>
          <p:nvSpPr>
            <p:cNvPr id="322" name="Google Shape;322;p34"/>
            <p:cNvSpPr/>
            <p:nvPr/>
          </p:nvSpPr>
          <p:spPr>
            <a:xfrm>
              <a:off x="0" y="0"/>
              <a:ext cx="1770050" cy="216889"/>
            </a:xfrm>
            <a:custGeom>
              <a:avLst/>
              <a:gdLst/>
              <a:ahLst/>
              <a:cxnLst/>
              <a:rect l="l" t="t" r="r" b="b"/>
              <a:pathLst>
                <a:path w="1770050" h="216889" extrusionOk="0">
                  <a:moveTo>
                    <a:pt x="108444" y="0"/>
                  </a:moveTo>
                  <a:lnTo>
                    <a:pt x="1661606" y="0"/>
                  </a:lnTo>
                  <a:cubicBezTo>
                    <a:pt x="1690367" y="0"/>
                    <a:pt x="1717951" y="11425"/>
                    <a:pt x="1738288" y="31763"/>
                  </a:cubicBezTo>
                  <a:cubicBezTo>
                    <a:pt x="1758625" y="52100"/>
                    <a:pt x="1770050" y="79683"/>
                    <a:pt x="1770050" y="108444"/>
                  </a:cubicBezTo>
                  <a:lnTo>
                    <a:pt x="1770050" y="108444"/>
                  </a:lnTo>
                  <a:cubicBezTo>
                    <a:pt x="1770050" y="137206"/>
                    <a:pt x="1758625" y="164789"/>
                    <a:pt x="1738288" y="185126"/>
                  </a:cubicBezTo>
                  <a:cubicBezTo>
                    <a:pt x="1717951" y="205463"/>
                    <a:pt x="1690367" y="216889"/>
                    <a:pt x="1661606" y="216889"/>
                  </a:cubicBezTo>
                  <a:lnTo>
                    <a:pt x="108444" y="216889"/>
                  </a:lnTo>
                  <a:cubicBezTo>
                    <a:pt x="79683" y="216889"/>
                    <a:pt x="52100" y="205463"/>
                    <a:pt x="31763" y="185126"/>
                  </a:cubicBezTo>
                  <a:cubicBezTo>
                    <a:pt x="11425" y="164789"/>
                    <a:pt x="0" y="137206"/>
                    <a:pt x="0" y="108444"/>
                  </a:cubicBezTo>
                  <a:lnTo>
                    <a:pt x="0" y="108444"/>
                  </a:lnTo>
                  <a:cubicBezTo>
                    <a:pt x="0" y="79683"/>
                    <a:pt x="11425" y="52100"/>
                    <a:pt x="31763" y="31763"/>
                  </a:cubicBezTo>
                  <a:cubicBezTo>
                    <a:pt x="52100" y="11425"/>
                    <a:pt x="79683" y="0"/>
                    <a:pt x="108444" y="0"/>
                  </a:cubicBezTo>
                  <a:close/>
                </a:path>
              </a:pathLst>
            </a:custGeom>
            <a:gradFill>
              <a:gsLst>
                <a:gs pos="0">
                  <a:srgbClr val="02554C">
                    <a:alpha val="69803"/>
                  </a:srgbClr>
                </a:gs>
                <a:gs pos="50000">
                  <a:srgbClr val="00554A">
                    <a:alpha val="16470"/>
                  </a:srgbClr>
                </a:gs>
                <a:gs pos="100000">
                  <a:srgbClr val="0F554D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34"/>
            <p:cNvSpPr txBox="1"/>
            <p:nvPr/>
          </p:nvSpPr>
          <p:spPr>
            <a:xfrm>
              <a:off x="0" y="-38100"/>
              <a:ext cx="17700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7088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4"/>
          <p:cNvSpPr txBox="1"/>
          <p:nvPr/>
        </p:nvSpPr>
        <p:spPr>
          <a:xfrm>
            <a:off x="499679" y="344549"/>
            <a:ext cx="4652184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3200" b="1" i="0" u="none" strike="noStrike" kern="0" cap="none" spc="0" normalizeH="0" baseline="0" noProof="0" dirty="0">
                <a:ln>
                  <a:noFill/>
                </a:ln>
                <a:solidFill>
                  <a:srgbClr val="00564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Eligibility Monitoring</a:t>
            </a:r>
            <a:endParaRPr kumimoji="0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9" name="Google Shape;319;p34"/>
          <p:cNvSpPr txBox="1"/>
          <p:nvPr/>
        </p:nvSpPr>
        <p:spPr>
          <a:xfrm>
            <a:off x="558149" y="1063829"/>
            <a:ext cx="8356241" cy="4308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Common Findings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20B0604020202020204" charset="0"/>
              <a:cs typeface="Poppins" panose="020B0604020202020204" charset="0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Using the eligibility application as proof of income,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 residency, or insurance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baseline="0" dirty="0">
              <a:latin typeface="Poppins" panose="020B0604020202020204" charset="0"/>
              <a:cs typeface="Poppins" panose="020B060402020202020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Documentation does not have identifying client information or is not legible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baseline="0" dirty="0">
              <a:latin typeface="Poppins" panose="020B0604020202020204" charset="0"/>
              <a:cs typeface="Poppins" panose="020B060402020202020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Eligibility was expired at the date of last service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baseline="0" dirty="0">
              <a:latin typeface="Poppins" panose="020B0604020202020204" charset="0"/>
              <a:cs typeface="Poppins" panose="020B060402020202020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Missing documentation in CAREWare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baseline="0" dirty="0">
              <a:latin typeface="Poppins" panose="020B0604020202020204" charset="0"/>
              <a:cs typeface="Poppins" panose="020B060402020202020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20B0604020202020204" charset="0"/>
              <a:cs typeface="Poppins" panose="020B0604020202020204" charset="0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Char char="-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0" name="Google Shape;320;p34"/>
          <p:cNvSpPr/>
          <p:nvPr/>
        </p:nvSpPr>
        <p:spPr>
          <a:xfrm>
            <a:off x="8233717" y="4355302"/>
            <a:ext cx="680674" cy="579986"/>
          </a:xfrm>
          <a:custGeom>
            <a:avLst/>
            <a:gdLst/>
            <a:ahLst/>
            <a:cxnLst/>
            <a:rect l="l" t="t" r="r" b="b"/>
            <a:pathLst>
              <a:path w="1361347" h="1159971" extrusionOk="0">
                <a:moveTo>
                  <a:pt x="0" y="0"/>
                </a:moveTo>
                <a:lnTo>
                  <a:pt x="1361347" y="0"/>
                </a:lnTo>
                <a:lnTo>
                  <a:pt x="1361347" y="1159971"/>
                </a:lnTo>
                <a:lnTo>
                  <a:pt x="0" y="1159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410464" b="-4089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321" name="Google Shape;321;p34"/>
          <p:cNvGrpSpPr/>
          <p:nvPr/>
        </p:nvGrpSpPr>
        <p:grpSpPr>
          <a:xfrm rot="10800000">
            <a:off x="4231820" y="-67193"/>
            <a:ext cx="5187486" cy="484066"/>
            <a:chOff x="0" y="-38100"/>
            <a:chExt cx="1770050" cy="255000"/>
          </a:xfrm>
        </p:grpSpPr>
        <p:sp>
          <p:nvSpPr>
            <p:cNvPr id="322" name="Google Shape;322;p34"/>
            <p:cNvSpPr/>
            <p:nvPr/>
          </p:nvSpPr>
          <p:spPr>
            <a:xfrm>
              <a:off x="0" y="0"/>
              <a:ext cx="1770050" cy="216889"/>
            </a:xfrm>
            <a:custGeom>
              <a:avLst/>
              <a:gdLst/>
              <a:ahLst/>
              <a:cxnLst/>
              <a:rect l="l" t="t" r="r" b="b"/>
              <a:pathLst>
                <a:path w="1770050" h="216889" extrusionOk="0">
                  <a:moveTo>
                    <a:pt x="108444" y="0"/>
                  </a:moveTo>
                  <a:lnTo>
                    <a:pt x="1661606" y="0"/>
                  </a:lnTo>
                  <a:cubicBezTo>
                    <a:pt x="1690367" y="0"/>
                    <a:pt x="1717951" y="11425"/>
                    <a:pt x="1738288" y="31763"/>
                  </a:cubicBezTo>
                  <a:cubicBezTo>
                    <a:pt x="1758625" y="52100"/>
                    <a:pt x="1770050" y="79683"/>
                    <a:pt x="1770050" y="108444"/>
                  </a:cubicBezTo>
                  <a:lnTo>
                    <a:pt x="1770050" y="108444"/>
                  </a:lnTo>
                  <a:cubicBezTo>
                    <a:pt x="1770050" y="137206"/>
                    <a:pt x="1758625" y="164789"/>
                    <a:pt x="1738288" y="185126"/>
                  </a:cubicBezTo>
                  <a:cubicBezTo>
                    <a:pt x="1717951" y="205463"/>
                    <a:pt x="1690367" y="216889"/>
                    <a:pt x="1661606" y="216889"/>
                  </a:cubicBezTo>
                  <a:lnTo>
                    <a:pt x="108444" y="216889"/>
                  </a:lnTo>
                  <a:cubicBezTo>
                    <a:pt x="79683" y="216889"/>
                    <a:pt x="52100" y="205463"/>
                    <a:pt x="31763" y="185126"/>
                  </a:cubicBezTo>
                  <a:cubicBezTo>
                    <a:pt x="11425" y="164789"/>
                    <a:pt x="0" y="137206"/>
                    <a:pt x="0" y="108444"/>
                  </a:cubicBezTo>
                  <a:lnTo>
                    <a:pt x="0" y="108444"/>
                  </a:lnTo>
                  <a:cubicBezTo>
                    <a:pt x="0" y="79683"/>
                    <a:pt x="11425" y="52100"/>
                    <a:pt x="31763" y="31763"/>
                  </a:cubicBezTo>
                  <a:cubicBezTo>
                    <a:pt x="52100" y="11425"/>
                    <a:pt x="79683" y="0"/>
                    <a:pt x="108444" y="0"/>
                  </a:cubicBezTo>
                  <a:close/>
                </a:path>
              </a:pathLst>
            </a:custGeom>
            <a:gradFill>
              <a:gsLst>
                <a:gs pos="0">
                  <a:srgbClr val="02554C">
                    <a:alpha val="69803"/>
                  </a:srgbClr>
                </a:gs>
                <a:gs pos="50000">
                  <a:srgbClr val="00554A">
                    <a:alpha val="16470"/>
                  </a:srgbClr>
                </a:gs>
                <a:gs pos="100000">
                  <a:srgbClr val="0F554D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34"/>
            <p:cNvSpPr txBox="1"/>
            <p:nvPr/>
          </p:nvSpPr>
          <p:spPr>
            <a:xfrm>
              <a:off x="0" y="-38100"/>
              <a:ext cx="17700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4403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4"/>
          <p:cNvSpPr txBox="1"/>
          <p:nvPr/>
        </p:nvSpPr>
        <p:spPr>
          <a:xfrm>
            <a:off x="499679" y="344549"/>
            <a:ext cx="4008526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3200" b="1" i="0" u="none" strike="noStrike" kern="0" cap="none" spc="0" normalizeH="0" baseline="0" noProof="0" dirty="0">
                <a:ln>
                  <a:noFill/>
                </a:ln>
                <a:solidFill>
                  <a:srgbClr val="00564A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Reminders</a:t>
            </a:r>
            <a:endParaRPr kumimoji="0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9" name="Google Shape;319;p34"/>
          <p:cNvSpPr txBox="1"/>
          <p:nvPr/>
        </p:nvSpPr>
        <p:spPr>
          <a:xfrm>
            <a:off x="558149" y="1063829"/>
            <a:ext cx="8356241" cy="47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All documentation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 should be uploaded to CAREWare within 3 business days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dirty="0">
              <a:latin typeface="Poppins" panose="020B0604020202020204" charset="0"/>
              <a:cs typeface="Poppins" panose="020B060402020202020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Eligibility is established when all verification and documentation criteria are met and up to date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dirty="0">
              <a:latin typeface="Poppins" panose="020B0604020202020204" charset="0"/>
              <a:cs typeface="Poppins" panose="020B060402020202020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Verify eligibility before providing services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dirty="0">
              <a:latin typeface="Poppins" panose="020B0604020202020204" charset="0"/>
              <a:cs typeface="Poppins" panose="020B060402020202020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Searching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CAREWare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 just to see if a client exists in the system is considered phishing and is a violation of security protocol.</a:t>
            </a:r>
          </a:p>
          <a:p>
            <a:r>
              <a:rPr kumimoji="0" lang="en-US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*The user agreement states: </a:t>
            </a:r>
            <a:r>
              <a:rPr lang="en-US" dirty="0"/>
              <a:t>I agree that I will only attempt to lookup clients for the purpose of entering the data as it relates to the Ryan White Part A services the client has received from my agency. (i.e., I will not ‘phish’ for client names through the </a:t>
            </a:r>
            <a:r>
              <a:rPr lang="en-US" dirty="0" err="1"/>
              <a:t>CAREWare</a:t>
            </a:r>
            <a:r>
              <a:rPr lang="en-US" dirty="0"/>
              <a:t> system). 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20B0604020202020204" charset="0"/>
                <a:cs typeface="Poppins" panose="020B0604020202020204" charset="0"/>
                <a:sym typeface="Arial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baseline="0" dirty="0">
              <a:latin typeface="Poppins" panose="020B0604020202020204" charset="0"/>
              <a:cs typeface="Poppins" panose="020B060402020202020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20B0604020202020204" charset="0"/>
              <a:cs typeface="Poppins" panose="020B0604020202020204" charset="0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Char char="-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321" name="Google Shape;321;p34"/>
          <p:cNvGrpSpPr/>
          <p:nvPr/>
        </p:nvGrpSpPr>
        <p:grpSpPr>
          <a:xfrm rot="10800000">
            <a:off x="4231820" y="-67193"/>
            <a:ext cx="5187486" cy="484066"/>
            <a:chOff x="0" y="-38100"/>
            <a:chExt cx="1770050" cy="255000"/>
          </a:xfrm>
        </p:grpSpPr>
        <p:sp>
          <p:nvSpPr>
            <p:cNvPr id="322" name="Google Shape;322;p34"/>
            <p:cNvSpPr/>
            <p:nvPr/>
          </p:nvSpPr>
          <p:spPr>
            <a:xfrm>
              <a:off x="0" y="0"/>
              <a:ext cx="1770050" cy="216889"/>
            </a:xfrm>
            <a:custGeom>
              <a:avLst/>
              <a:gdLst/>
              <a:ahLst/>
              <a:cxnLst/>
              <a:rect l="l" t="t" r="r" b="b"/>
              <a:pathLst>
                <a:path w="1770050" h="216889" extrusionOk="0">
                  <a:moveTo>
                    <a:pt x="108444" y="0"/>
                  </a:moveTo>
                  <a:lnTo>
                    <a:pt x="1661606" y="0"/>
                  </a:lnTo>
                  <a:cubicBezTo>
                    <a:pt x="1690367" y="0"/>
                    <a:pt x="1717951" y="11425"/>
                    <a:pt x="1738288" y="31763"/>
                  </a:cubicBezTo>
                  <a:cubicBezTo>
                    <a:pt x="1758625" y="52100"/>
                    <a:pt x="1770050" y="79683"/>
                    <a:pt x="1770050" y="108444"/>
                  </a:cubicBezTo>
                  <a:lnTo>
                    <a:pt x="1770050" y="108444"/>
                  </a:lnTo>
                  <a:cubicBezTo>
                    <a:pt x="1770050" y="137206"/>
                    <a:pt x="1758625" y="164789"/>
                    <a:pt x="1738288" y="185126"/>
                  </a:cubicBezTo>
                  <a:cubicBezTo>
                    <a:pt x="1717951" y="205463"/>
                    <a:pt x="1690367" y="216889"/>
                    <a:pt x="1661606" y="216889"/>
                  </a:cubicBezTo>
                  <a:lnTo>
                    <a:pt x="108444" y="216889"/>
                  </a:lnTo>
                  <a:cubicBezTo>
                    <a:pt x="79683" y="216889"/>
                    <a:pt x="52100" y="205463"/>
                    <a:pt x="31763" y="185126"/>
                  </a:cubicBezTo>
                  <a:cubicBezTo>
                    <a:pt x="11425" y="164789"/>
                    <a:pt x="0" y="137206"/>
                    <a:pt x="0" y="108444"/>
                  </a:cubicBezTo>
                  <a:lnTo>
                    <a:pt x="0" y="108444"/>
                  </a:lnTo>
                  <a:cubicBezTo>
                    <a:pt x="0" y="79683"/>
                    <a:pt x="11425" y="52100"/>
                    <a:pt x="31763" y="31763"/>
                  </a:cubicBezTo>
                  <a:cubicBezTo>
                    <a:pt x="52100" y="11425"/>
                    <a:pt x="79683" y="0"/>
                    <a:pt x="108444" y="0"/>
                  </a:cubicBezTo>
                  <a:close/>
                </a:path>
              </a:pathLst>
            </a:custGeom>
            <a:gradFill>
              <a:gsLst>
                <a:gs pos="0">
                  <a:srgbClr val="02554C">
                    <a:alpha val="69803"/>
                  </a:srgbClr>
                </a:gs>
                <a:gs pos="50000">
                  <a:srgbClr val="00554A">
                    <a:alpha val="16470"/>
                  </a:srgbClr>
                </a:gs>
                <a:gs pos="100000">
                  <a:srgbClr val="0F554D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34"/>
            <p:cNvSpPr txBox="1"/>
            <p:nvPr/>
          </p:nvSpPr>
          <p:spPr>
            <a:xfrm>
              <a:off x="0" y="-38100"/>
              <a:ext cx="17700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7356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3"/>
          <p:cNvSpPr txBox="1"/>
          <p:nvPr/>
        </p:nvSpPr>
        <p:spPr>
          <a:xfrm>
            <a:off x="456438" y="368841"/>
            <a:ext cx="8404027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00564A"/>
                </a:solidFill>
              </a:rPr>
              <a:t>Review 2021 HRSA Guidelines</a:t>
            </a:r>
            <a:endParaRPr sz="3200" dirty="0"/>
          </a:p>
        </p:txBody>
      </p:sp>
      <p:sp>
        <p:nvSpPr>
          <p:cNvPr id="310" name="Google Shape;310;p33"/>
          <p:cNvSpPr/>
          <p:nvPr/>
        </p:nvSpPr>
        <p:spPr>
          <a:xfrm>
            <a:off x="8233717" y="4355302"/>
            <a:ext cx="680674" cy="579986"/>
          </a:xfrm>
          <a:custGeom>
            <a:avLst/>
            <a:gdLst/>
            <a:ahLst/>
            <a:cxnLst/>
            <a:rect l="l" t="t" r="r" b="b"/>
            <a:pathLst>
              <a:path w="1361347" h="1159971" extrusionOk="0">
                <a:moveTo>
                  <a:pt x="0" y="0"/>
                </a:moveTo>
                <a:lnTo>
                  <a:pt x="1361347" y="0"/>
                </a:lnTo>
                <a:lnTo>
                  <a:pt x="1361347" y="1159971"/>
                </a:lnTo>
                <a:lnTo>
                  <a:pt x="0" y="1159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410464" b="-4089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311" name="Google Shape;311;p33"/>
          <p:cNvGrpSpPr/>
          <p:nvPr/>
        </p:nvGrpSpPr>
        <p:grpSpPr>
          <a:xfrm rot="10800000">
            <a:off x="-530657" y="4768282"/>
            <a:ext cx="6272880" cy="484067"/>
            <a:chOff x="0" y="-38100"/>
            <a:chExt cx="1770050" cy="255000"/>
          </a:xfrm>
        </p:grpSpPr>
        <p:sp>
          <p:nvSpPr>
            <p:cNvPr id="312" name="Google Shape;312;p33"/>
            <p:cNvSpPr/>
            <p:nvPr/>
          </p:nvSpPr>
          <p:spPr>
            <a:xfrm>
              <a:off x="0" y="0"/>
              <a:ext cx="1770050" cy="216889"/>
            </a:xfrm>
            <a:custGeom>
              <a:avLst/>
              <a:gdLst/>
              <a:ahLst/>
              <a:cxnLst/>
              <a:rect l="l" t="t" r="r" b="b"/>
              <a:pathLst>
                <a:path w="1770050" h="216889" extrusionOk="0">
                  <a:moveTo>
                    <a:pt x="108444" y="0"/>
                  </a:moveTo>
                  <a:lnTo>
                    <a:pt x="1661606" y="0"/>
                  </a:lnTo>
                  <a:cubicBezTo>
                    <a:pt x="1690367" y="0"/>
                    <a:pt x="1717951" y="11425"/>
                    <a:pt x="1738288" y="31763"/>
                  </a:cubicBezTo>
                  <a:cubicBezTo>
                    <a:pt x="1758625" y="52100"/>
                    <a:pt x="1770050" y="79683"/>
                    <a:pt x="1770050" y="108444"/>
                  </a:cubicBezTo>
                  <a:lnTo>
                    <a:pt x="1770050" y="108444"/>
                  </a:lnTo>
                  <a:cubicBezTo>
                    <a:pt x="1770050" y="137206"/>
                    <a:pt x="1758625" y="164789"/>
                    <a:pt x="1738288" y="185126"/>
                  </a:cubicBezTo>
                  <a:cubicBezTo>
                    <a:pt x="1717951" y="205463"/>
                    <a:pt x="1690367" y="216889"/>
                    <a:pt x="1661606" y="216889"/>
                  </a:cubicBezTo>
                  <a:lnTo>
                    <a:pt x="108444" y="216889"/>
                  </a:lnTo>
                  <a:cubicBezTo>
                    <a:pt x="79683" y="216889"/>
                    <a:pt x="52100" y="205463"/>
                    <a:pt x="31763" y="185126"/>
                  </a:cubicBezTo>
                  <a:cubicBezTo>
                    <a:pt x="11425" y="164789"/>
                    <a:pt x="0" y="137206"/>
                    <a:pt x="0" y="108444"/>
                  </a:cubicBezTo>
                  <a:lnTo>
                    <a:pt x="0" y="108444"/>
                  </a:lnTo>
                  <a:cubicBezTo>
                    <a:pt x="0" y="79683"/>
                    <a:pt x="11425" y="52100"/>
                    <a:pt x="31763" y="31763"/>
                  </a:cubicBezTo>
                  <a:cubicBezTo>
                    <a:pt x="52100" y="11425"/>
                    <a:pt x="79683" y="0"/>
                    <a:pt x="108444" y="0"/>
                  </a:cubicBezTo>
                  <a:close/>
                </a:path>
              </a:pathLst>
            </a:custGeom>
            <a:gradFill>
              <a:gsLst>
                <a:gs pos="0">
                  <a:srgbClr val="02554C">
                    <a:alpha val="69803"/>
                  </a:srgbClr>
                </a:gs>
                <a:gs pos="50000">
                  <a:srgbClr val="00554A">
                    <a:alpha val="16470"/>
                  </a:srgbClr>
                </a:gs>
                <a:gs pos="100000">
                  <a:srgbClr val="0F554D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3"/>
            <p:cNvSpPr txBox="1"/>
            <p:nvPr/>
          </p:nvSpPr>
          <p:spPr>
            <a:xfrm>
              <a:off x="0" y="-38100"/>
              <a:ext cx="1770000" cy="2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Google Shape;308;p33"/>
          <p:cNvSpPr txBox="1"/>
          <p:nvPr/>
        </p:nvSpPr>
        <p:spPr>
          <a:xfrm>
            <a:off x="456438" y="1092598"/>
            <a:ext cx="8233906" cy="318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  <a:latin typeface="Poppins" panose="020B0604020202020204" charset="0"/>
                <a:cs typeface="Poppins" panose="020B0604020202020204" charset="0"/>
              </a:rPr>
              <a:t>Eligibility only needs to established once per year</a:t>
            </a:r>
          </a:p>
          <a:p>
            <a:pPr marR="0" lvl="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</a:pPr>
            <a:endParaRPr lang="en" sz="2000" dirty="0">
              <a:solidFill>
                <a:schemeClr val="tx1"/>
              </a:solidFill>
              <a:latin typeface="Poppins" panose="020B0604020202020204" charset="0"/>
              <a:cs typeface="Poppins" panose="020B0604020202020204" charset="0"/>
            </a:endParaRPr>
          </a:p>
          <a:p>
            <a:pPr marL="342900" marR="0" lvl="0" indent="-34290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  <a:latin typeface="Poppins" panose="020B0604020202020204" charset="0"/>
                <a:cs typeface="Poppins" panose="020B0604020202020204" charset="0"/>
              </a:rPr>
              <a:t>Providers should utilize all available resources to confirm eligibility before reaching out to the client. Ex: information obtained from the Medicaid database</a:t>
            </a:r>
          </a:p>
          <a:p>
            <a:pPr marR="0" lvl="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</a:pPr>
            <a:endParaRPr lang="en" sz="2000" dirty="0">
              <a:solidFill>
                <a:schemeClr val="tx1"/>
              </a:solidFill>
              <a:latin typeface="Poppins" panose="020B0604020202020204" charset="0"/>
              <a:cs typeface="Poppins" panose="020B0604020202020204" charset="0"/>
            </a:endParaRPr>
          </a:p>
          <a:p>
            <a:pPr marL="342900" marR="0" lvl="0" indent="-342900" algn="l" rtl="0">
              <a:lnSpc>
                <a:spcPct val="11500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chemeClr val="tx1"/>
                </a:solidFill>
                <a:latin typeface="Poppins" panose="020B0604020202020204" charset="0"/>
                <a:cs typeface="Poppins" panose="020B0604020202020204" charset="0"/>
              </a:rPr>
              <a:t>Staff are highly encouraged to check in with clients intermittently throughout the year to ensure client eligibility is maintained</a:t>
            </a:r>
            <a:endParaRPr sz="2000" dirty="0">
              <a:solidFill>
                <a:schemeClr val="tx1"/>
              </a:solidFill>
              <a:latin typeface="Poppins" panose="020B0604020202020204" charset="0"/>
              <a:cs typeface="Poppi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8083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" name="Google Shape;384;p38"/>
          <p:cNvGrpSpPr/>
          <p:nvPr/>
        </p:nvGrpSpPr>
        <p:grpSpPr>
          <a:xfrm>
            <a:off x="-57532" y="4604250"/>
            <a:ext cx="9259064" cy="525684"/>
            <a:chOff x="0" y="-66675"/>
            <a:chExt cx="4877202" cy="276903"/>
          </a:xfrm>
        </p:grpSpPr>
        <p:sp>
          <p:nvSpPr>
            <p:cNvPr id="385" name="Google Shape;385;p38"/>
            <p:cNvSpPr/>
            <p:nvPr/>
          </p:nvSpPr>
          <p:spPr>
            <a:xfrm>
              <a:off x="0" y="0"/>
              <a:ext cx="4877202" cy="210228"/>
            </a:xfrm>
            <a:custGeom>
              <a:avLst/>
              <a:gdLst/>
              <a:ahLst/>
              <a:cxnLst/>
              <a:rect l="l" t="t" r="r" b="b"/>
              <a:pathLst>
                <a:path w="4877202" h="210228" extrusionOk="0">
                  <a:moveTo>
                    <a:pt x="0" y="0"/>
                  </a:moveTo>
                  <a:lnTo>
                    <a:pt x="4877202" y="0"/>
                  </a:lnTo>
                  <a:lnTo>
                    <a:pt x="4877202" y="210228"/>
                  </a:lnTo>
                  <a:lnTo>
                    <a:pt x="0" y="210228"/>
                  </a:lnTo>
                  <a:close/>
                </a:path>
              </a:pathLst>
            </a:custGeom>
            <a:solidFill>
              <a:srgbClr val="00564A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6" name="Google Shape;386;p38"/>
            <p:cNvSpPr txBox="1"/>
            <p:nvPr/>
          </p:nvSpPr>
          <p:spPr>
            <a:xfrm>
              <a:off x="0" y="-66675"/>
              <a:ext cx="4877202" cy="276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6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7" name="Google Shape;387;p38"/>
          <p:cNvGrpSpPr/>
          <p:nvPr/>
        </p:nvGrpSpPr>
        <p:grpSpPr>
          <a:xfrm>
            <a:off x="2209952" y="1754401"/>
            <a:ext cx="4724100" cy="486107"/>
            <a:chOff x="2262053" y="2014176"/>
            <a:chExt cx="4724100" cy="486107"/>
          </a:xfrm>
        </p:grpSpPr>
        <p:grpSp>
          <p:nvGrpSpPr>
            <p:cNvPr id="388" name="Google Shape;388;p38"/>
            <p:cNvGrpSpPr/>
            <p:nvPr/>
          </p:nvGrpSpPr>
          <p:grpSpPr>
            <a:xfrm>
              <a:off x="2363755" y="2014176"/>
              <a:ext cx="4397714" cy="486107"/>
              <a:chOff x="0" y="-38100"/>
              <a:chExt cx="2108811" cy="233100"/>
            </a:xfrm>
          </p:grpSpPr>
          <p:sp>
            <p:nvSpPr>
              <p:cNvPr id="389" name="Google Shape;389;p38"/>
              <p:cNvSpPr/>
              <p:nvPr/>
            </p:nvSpPr>
            <p:spPr>
              <a:xfrm>
                <a:off x="0" y="0"/>
                <a:ext cx="2108811" cy="194901"/>
              </a:xfrm>
              <a:custGeom>
                <a:avLst/>
                <a:gdLst/>
                <a:ahLst/>
                <a:cxnLst/>
                <a:rect l="l" t="t" r="r" b="b"/>
                <a:pathLst>
                  <a:path w="2108811" h="194901" extrusionOk="0">
                    <a:moveTo>
                      <a:pt x="88020" y="0"/>
                    </a:moveTo>
                    <a:lnTo>
                      <a:pt x="2020791" y="0"/>
                    </a:lnTo>
                    <a:cubicBezTo>
                      <a:pt x="2069403" y="0"/>
                      <a:pt x="2108811" y="39408"/>
                      <a:pt x="2108811" y="88020"/>
                    </a:cubicBezTo>
                    <a:lnTo>
                      <a:pt x="2108811" y="106881"/>
                    </a:lnTo>
                    <a:cubicBezTo>
                      <a:pt x="2108811" y="155493"/>
                      <a:pt x="2069403" y="194901"/>
                      <a:pt x="2020791" y="194901"/>
                    </a:cubicBezTo>
                    <a:lnTo>
                      <a:pt x="88020" y="194901"/>
                    </a:lnTo>
                    <a:cubicBezTo>
                      <a:pt x="39408" y="194901"/>
                      <a:pt x="0" y="155493"/>
                      <a:pt x="0" y="106881"/>
                    </a:cubicBezTo>
                    <a:lnTo>
                      <a:pt x="0" y="88020"/>
                    </a:lnTo>
                    <a:cubicBezTo>
                      <a:pt x="0" y="39408"/>
                      <a:pt x="39408" y="0"/>
                      <a:pt x="880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2554C">
                      <a:alpha val="60000"/>
                    </a:srgbClr>
                  </a:gs>
                  <a:gs pos="50000">
                    <a:srgbClr val="00554A">
                      <a:alpha val="14117"/>
                    </a:srgbClr>
                  </a:gs>
                  <a:gs pos="100000">
                    <a:srgbClr val="0F554D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45725" tIns="45725" rIns="45725" bIns="457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38"/>
              <p:cNvSpPr txBox="1"/>
              <p:nvPr/>
            </p:nvSpPr>
            <p:spPr>
              <a:xfrm>
                <a:off x="0" y="-38100"/>
                <a:ext cx="2108700" cy="23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91" name="Google Shape;391;p38"/>
            <p:cNvSpPr txBox="1"/>
            <p:nvPr/>
          </p:nvSpPr>
          <p:spPr>
            <a:xfrm>
              <a:off x="2262053" y="2116993"/>
              <a:ext cx="47241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 dirty="0">
                  <a:latin typeface="Poppins"/>
                  <a:ea typeface="Poppins"/>
                  <a:cs typeface="Poppins"/>
                  <a:sym typeface="Poppins"/>
                </a:rPr>
                <a:t>Contact Information</a:t>
              </a:r>
              <a:endParaRPr sz="700" dirty="0"/>
            </a:p>
          </p:txBody>
        </p:sp>
      </p:grpSp>
      <p:sp>
        <p:nvSpPr>
          <p:cNvPr id="392" name="Google Shape;392;p38"/>
          <p:cNvSpPr/>
          <p:nvPr/>
        </p:nvSpPr>
        <p:spPr>
          <a:xfrm>
            <a:off x="457194" y="332386"/>
            <a:ext cx="3474754" cy="817156"/>
          </a:xfrm>
          <a:custGeom>
            <a:avLst/>
            <a:gdLst/>
            <a:ahLst/>
            <a:cxnLst/>
            <a:rect l="l" t="t" r="r" b="b"/>
            <a:pathLst>
              <a:path w="6949507" h="1634312" extrusionOk="0">
                <a:moveTo>
                  <a:pt x="0" y="0"/>
                </a:moveTo>
                <a:lnTo>
                  <a:pt x="6949506" y="0"/>
                </a:lnTo>
                <a:lnTo>
                  <a:pt x="6949506" y="1634312"/>
                </a:lnTo>
                <a:lnTo>
                  <a:pt x="0" y="16343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393" name="Google Shape;393;p38"/>
          <p:cNvGrpSpPr/>
          <p:nvPr/>
        </p:nvGrpSpPr>
        <p:grpSpPr>
          <a:xfrm>
            <a:off x="680819" y="4813259"/>
            <a:ext cx="1833424" cy="238286"/>
            <a:chOff x="0" y="0"/>
            <a:chExt cx="4889131" cy="635428"/>
          </a:xfrm>
        </p:grpSpPr>
        <p:sp>
          <p:nvSpPr>
            <p:cNvPr id="394" name="Google Shape;394;p38"/>
            <p:cNvSpPr/>
            <p:nvPr/>
          </p:nvSpPr>
          <p:spPr>
            <a:xfrm>
              <a:off x="0" y="0"/>
              <a:ext cx="635428" cy="635428"/>
            </a:xfrm>
            <a:custGeom>
              <a:avLst/>
              <a:gdLst/>
              <a:ahLst/>
              <a:cxnLst/>
              <a:rect l="l" t="t" r="r" b="b"/>
              <a:pathLst>
                <a:path w="635428" h="635428" extrusionOk="0">
                  <a:moveTo>
                    <a:pt x="0" y="0"/>
                  </a:moveTo>
                  <a:lnTo>
                    <a:pt x="635428" y="0"/>
                  </a:lnTo>
                  <a:lnTo>
                    <a:pt x="635428" y="635428"/>
                  </a:lnTo>
                  <a:lnTo>
                    <a:pt x="0" y="6354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5" name="Google Shape;395;p38"/>
            <p:cNvSpPr txBox="1"/>
            <p:nvPr/>
          </p:nvSpPr>
          <p:spPr>
            <a:xfrm>
              <a:off x="751531" y="33702"/>
              <a:ext cx="4137600" cy="45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0" i="0" u="none" strike="noStrike" cap="none">
                  <a:solidFill>
                    <a:srgbClr val="FEFEFE"/>
                  </a:solidFill>
                  <a:latin typeface="Poppins"/>
                  <a:ea typeface="Poppins"/>
                  <a:cs typeface="Poppins"/>
                  <a:sym typeface="Poppins"/>
                </a:rPr>
                <a:t>ccbh.net</a:t>
              </a:r>
              <a:endParaRPr sz="700"/>
            </a:p>
          </p:txBody>
        </p:sp>
      </p:grpSp>
      <p:grpSp>
        <p:nvGrpSpPr>
          <p:cNvPr id="396" name="Google Shape;396;p38"/>
          <p:cNvGrpSpPr/>
          <p:nvPr/>
        </p:nvGrpSpPr>
        <p:grpSpPr>
          <a:xfrm>
            <a:off x="3403048" y="4813259"/>
            <a:ext cx="1496735" cy="238286"/>
            <a:chOff x="0" y="0"/>
            <a:chExt cx="3991292" cy="635428"/>
          </a:xfrm>
        </p:grpSpPr>
        <p:sp>
          <p:nvSpPr>
            <p:cNvPr id="397" name="Google Shape;397;p38"/>
            <p:cNvSpPr/>
            <p:nvPr/>
          </p:nvSpPr>
          <p:spPr>
            <a:xfrm>
              <a:off x="0" y="0"/>
              <a:ext cx="635428" cy="635428"/>
            </a:xfrm>
            <a:custGeom>
              <a:avLst/>
              <a:gdLst/>
              <a:ahLst/>
              <a:cxnLst/>
              <a:rect l="l" t="t" r="r" b="b"/>
              <a:pathLst>
                <a:path w="635428" h="635428" extrusionOk="0">
                  <a:moveTo>
                    <a:pt x="0" y="0"/>
                  </a:moveTo>
                  <a:lnTo>
                    <a:pt x="635428" y="0"/>
                  </a:lnTo>
                  <a:lnTo>
                    <a:pt x="635428" y="635428"/>
                  </a:lnTo>
                  <a:lnTo>
                    <a:pt x="0" y="6354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" name="Google Shape;398;p38"/>
            <p:cNvSpPr txBox="1"/>
            <p:nvPr/>
          </p:nvSpPr>
          <p:spPr>
            <a:xfrm>
              <a:off x="751892" y="67035"/>
              <a:ext cx="3239400" cy="45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0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216.201.2000</a:t>
              </a:r>
              <a:endParaRPr sz="700"/>
            </a:p>
          </p:txBody>
        </p:sp>
      </p:grpSp>
      <p:grpSp>
        <p:nvGrpSpPr>
          <p:cNvPr id="399" name="Google Shape;399;p38"/>
          <p:cNvGrpSpPr/>
          <p:nvPr/>
        </p:nvGrpSpPr>
        <p:grpSpPr>
          <a:xfrm>
            <a:off x="5788573" y="4813259"/>
            <a:ext cx="2887933" cy="238286"/>
            <a:chOff x="0" y="0"/>
            <a:chExt cx="7701154" cy="635428"/>
          </a:xfrm>
        </p:grpSpPr>
        <p:sp>
          <p:nvSpPr>
            <p:cNvPr id="400" name="Google Shape;400;p38"/>
            <p:cNvSpPr/>
            <p:nvPr/>
          </p:nvSpPr>
          <p:spPr>
            <a:xfrm>
              <a:off x="0" y="0"/>
              <a:ext cx="635428" cy="635428"/>
            </a:xfrm>
            <a:custGeom>
              <a:avLst/>
              <a:gdLst/>
              <a:ahLst/>
              <a:cxnLst/>
              <a:rect l="l" t="t" r="r" b="b"/>
              <a:pathLst>
                <a:path w="635428" h="635428" extrusionOk="0">
                  <a:moveTo>
                    <a:pt x="0" y="0"/>
                  </a:moveTo>
                  <a:lnTo>
                    <a:pt x="635428" y="0"/>
                  </a:lnTo>
                  <a:lnTo>
                    <a:pt x="635428" y="635428"/>
                  </a:lnTo>
                  <a:lnTo>
                    <a:pt x="0" y="6354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1" name="Google Shape;401;p38"/>
            <p:cNvSpPr txBox="1"/>
            <p:nvPr/>
          </p:nvSpPr>
          <p:spPr>
            <a:xfrm>
              <a:off x="752254" y="33702"/>
              <a:ext cx="6948900" cy="45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0" i="0" u="none" strike="noStrike" cap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5550 Venture Drive, Parma, OH 44130</a:t>
              </a:r>
              <a:endParaRPr sz="700"/>
            </a:p>
          </p:txBody>
        </p:sp>
      </p:grpSp>
      <p:sp>
        <p:nvSpPr>
          <p:cNvPr id="402" name="Google Shape;402;p38"/>
          <p:cNvSpPr txBox="1"/>
          <p:nvPr/>
        </p:nvSpPr>
        <p:spPr>
          <a:xfrm>
            <a:off x="2113187" y="2448584"/>
            <a:ext cx="4595950" cy="10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Brittanie Evans</a:t>
            </a:r>
            <a:endParaRPr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Ryan White Part A Grant Coordinator</a:t>
            </a:r>
            <a:endParaRPr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216-201-2000 x1316</a:t>
            </a:r>
            <a:endParaRPr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  <a:hlinkClick r:id="rId7"/>
              </a:rPr>
              <a:t>bevans@ccbh.net</a:t>
            </a:r>
            <a:r>
              <a:rPr lang="en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922</Words>
  <Application>Microsoft Office PowerPoint</Application>
  <PresentationFormat>On-screen Show (16:9)</PresentationFormat>
  <Paragraphs>143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Poppins</vt:lpstr>
      <vt:lpstr>Times New Roman</vt:lpstr>
      <vt:lpstr>Calibri</vt:lpstr>
      <vt:lpstr>Helvetica Neue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bevans</dc:creator>
  <cp:lastModifiedBy>Brittanie Evans</cp:lastModifiedBy>
  <cp:revision>27</cp:revision>
  <dcterms:modified xsi:type="dcterms:W3CDTF">2026-05-14T12:49:37Z</dcterms:modified>
</cp:coreProperties>
</file>