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55"/>
  </p:notesMasterIdLst>
  <p:handoutMasterIdLst>
    <p:handoutMasterId r:id="rId56"/>
  </p:handoutMasterIdLst>
  <p:sldIdLst>
    <p:sldId id="256" r:id="rId2"/>
    <p:sldId id="257" r:id="rId3"/>
    <p:sldId id="262" r:id="rId4"/>
    <p:sldId id="261" r:id="rId5"/>
    <p:sldId id="259" r:id="rId6"/>
    <p:sldId id="319" r:id="rId7"/>
    <p:sldId id="320" r:id="rId8"/>
    <p:sldId id="321" r:id="rId9"/>
    <p:sldId id="260" r:id="rId10"/>
    <p:sldId id="265" r:id="rId11"/>
    <p:sldId id="267" r:id="rId12"/>
    <p:sldId id="264" r:id="rId13"/>
    <p:sldId id="263" r:id="rId14"/>
    <p:sldId id="266" r:id="rId15"/>
    <p:sldId id="302" r:id="rId16"/>
    <p:sldId id="303" r:id="rId17"/>
    <p:sldId id="304" r:id="rId18"/>
    <p:sldId id="305" r:id="rId19"/>
    <p:sldId id="308" r:id="rId20"/>
    <p:sldId id="324" r:id="rId21"/>
    <p:sldId id="306" r:id="rId22"/>
    <p:sldId id="307" r:id="rId23"/>
    <p:sldId id="309" r:id="rId24"/>
    <p:sldId id="311" r:id="rId25"/>
    <p:sldId id="310" r:id="rId26"/>
    <p:sldId id="312" r:id="rId27"/>
    <p:sldId id="313" r:id="rId28"/>
    <p:sldId id="314" r:id="rId29"/>
    <p:sldId id="315" r:id="rId30"/>
    <p:sldId id="316" r:id="rId31"/>
    <p:sldId id="317" r:id="rId32"/>
    <p:sldId id="318" r:id="rId33"/>
    <p:sldId id="322" r:id="rId34"/>
    <p:sldId id="323" r:id="rId35"/>
    <p:sldId id="270" r:id="rId36"/>
    <p:sldId id="271" r:id="rId37"/>
    <p:sldId id="272" r:id="rId38"/>
    <p:sldId id="273" r:id="rId39"/>
    <p:sldId id="274" r:id="rId40"/>
    <p:sldId id="275" r:id="rId41"/>
    <p:sldId id="276" r:id="rId42"/>
    <p:sldId id="277" r:id="rId43"/>
    <p:sldId id="325" r:id="rId44"/>
    <p:sldId id="326" r:id="rId45"/>
    <p:sldId id="327" r:id="rId46"/>
    <p:sldId id="328" r:id="rId47"/>
    <p:sldId id="329" r:id="rId48"/>
    <p:sldId id="330" r:id="rId49"/>
    <p:sldId id="291" r:id="rId50"/>
    <p:sldId id="292" r:id="rId51"/>
    <p:sldId id="293" r:id="rId52"/>
    <p:sldId id="294" r:id="rId53"/>
    <p:sldId id="295"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522"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60"/>
    </p:cViewPr>
  </p:sorterViewPr>
  <p:notesViewPr>
    <p:cSldViewPr snapToGrid="0" snapToObjects="1">
      <p:cViewPr>
        <p:scale>
          <a:sx n="100" d="100"/>
          <a:sy n="100" d="100"/>
        </p:scale>
        <p:origin x="-154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41DDD6-3B02-4A8B-8F56-06A23EF88946}" type="datetime1">
              <a:rPr lang="en-US"/>
              <a:pPr>
                <a:defRPr/>
              </a:pPr>
              <a:t>9/11/2012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042AEFB-A08C-45D7-B6C0-4AD55A44B8B2}" type="slidenum">
              <a:rPr lang="en-US"/>
              <a:pPr>
                <a:defRPr/>
              </a:pPr>
              <a:t>‹#›</a:t>
            </a:fld>
            <a:endParaRPr lang="en-US"/>
          </a:p>
        </p:txBody>
      </p:sp>
    </p:spTree>
    <p:extLst>
      <p:ext uri="{BB962C8B-B14F-4D97-AF65-F5344CB8AC3E}">
        <p14:creationId xmlns:p14="http://schemas.microsoft.com/office/powerpoint/2010/main" val="411338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362750-491C-4974-86BC-C80AA1EC2D84}" type="datetime1">
              <a:rPr lang="en-US"/>
              <a:pPr>
                <a:defRPr/>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732B3D-E08C-40AF-AF84-1E92A183AE84}" type="slidenum">
              <a:rPr lang="en-US"/>
              <a:pPr>
                <a:defRPr/>
              </a:pPr>
              <a:t>‹#›</a:t>
            </a:fld>
            <a:endParaRPr lang="en-US"/>
          </a:p>
        </p:txBody>
      </p:sp>
    </p:spTree>
    <p:extLst>
      <p:ext uri="{BB962C8B-B14F-4D97-AF65-F5344CB8AC3E}">
        <p14:creationId xmlns:p14="http://schemas.microsoft.com/office/powerpoint/2010/main" val="1660572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Accessibility, not compliance:</a:t>
            </a:r>
          </a:p>
          <a:p>
            <a:pPr marL="228600" indent="-228600">
              <a:buFontTx/>
              <a:buAutoNum type="arabicPeriod"/>
              <a:defRPr/>
            </a:pPr>
            <a:r>
              <a:rPr lang="en-US" dirty="0" smtClean="0"/>
              <a:t>We are not a regulatory agency, we cannot ensure compliance.</a:t>
            </a:r>
          </a:p>
          <a:p>
            <a:pPr marL="228600" indent="-228600">
              <a:buFontTx/>
              <a:buAutoNum type="arabicPeriod"/>
              <a:defRPr/>
            </a:pPr>
            <a:r>
              <a:rPr lang="en-US" dirty="0" smtClean="0"/>
              <a:t>We do not own the facilities we provide services in.</a:t>
            </a:r>
            <a:endParaRPr lang="en-US" dirty="0"/>
          </a:p>
        </p:txBody>
      </p:sp>
      <p:sp>
        <p:nvSpPr>
          <p:cNvPr id="4" name="Slide Number Placeholder 3"/>
          <p:cNvSpPr>
            <a:spLocks noGrp="1"/>
          </p:cNvSpPr>
          <p:nvPr>
            <p:ph type="sldNum" sz="quarter" idx="5"/>
          </p:nvPr>
        </p:nvSpPr>
        <p:spPr/>
        <p:txBody>
          <a:bodyPr/>
          <a:lstStyle/>
          <a:p>
            <a:pPr>
              <a:defRPr/>
            </a:pPr>
            <a:fld id="{BF114DAA-B11F-4E5B-AB61-27F484DE9E7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litmus test for our shelters becomes this question:</a:t>
            </a:r>
          </a:p>
          <a:p>
            <a:r>
              <a:rPr lang="en-US" smtClean="0"/>
              <a:t>Would you be comfortable with your mother, grandfather, siblings, or children in this shelter?</a:t>
            </a:r>
          </a:p>
        </p:txBody>
      </p:sp>
      <p:sp>
        <p:nvSpPr>
          <p:cNvPr id="4" name="Slide Number Placeholder 3"/>
          <p:cNvSpPr>
            <a:spLocks noGrp="1"/>
          </p:cNvSpPr>
          <p:nvPr>
            <p:ph type="sldNum" sz="quarter" idx="5"/>
          </p:nvPr>
        </p:nvSpPr>
        <p:spPr/>
        <p:txBody>
          <a:bodyPr/>
          <a:lstStyle/>
          <a:p>
            <a:pPr>
              <a:defRPr/>
            </a:pPr>
            <a:fld id="{D9DB9B43-3281-4969-8266-434086BD450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9684B52D-C6B5-4D14-BF4D-1D6B4030B21E}" type="slidenum">
              <a:rPr lang="en-US" smtClean="0"/>
              <a:pPr>
                <a:defRPr/>
              </a:pPr>
              <a:t>18</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Most disabilities are functional in nature meaning that providing accommodations and support  in the area of supervision, transportation or communication will allow them to remain able to manage day to day living skills. </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000" smtClean="0">
                <a:latin typeface="Times New Roman" pitchFamily="18" charset="0"/>
              </a:rPr>
              <a:t>Mass Care</a:t>
            </a:r>
          </a:p>
          <a:p>
            <a:pPr eaLnBrk="1" hangingPunct="1">
              <a:lnSpc>
                <a:spcPct val="80000"/>
              </a:lnSpc>
            </a:pPr>
            <a:endParaRPr lang="en-US" sz="1000" smtClean="0">
              <a:latin typeface="Times New Roman" pitchFamily="18" charset="0"/>
            </a:endParaRPr>
          </a:p>
          <a:p>
            <a:pPr eaLnBrk="1" hangingPunct="1">
              <a:lnSpc>
                <a:spcPct val="80000"/>
              </a:lnSpc>
            </a:pPr>
            <a:r>
              <a:rPr lang="en-US" sz="1000" u="sng" smtClean="0">
                <a:latin typeface="Times New Roman" pitchFamily="18" charset="0"/>
              </a:rPr>
              <a:t>Accessibility, NOT Compliance</a:t>
            </a:r>
          </a:p>
          <a:p>
            <a:pPr eaLnBrk="1" hangingPunct="1">
              <a:lnSpc>
                <a:spcPct val="80000"/>
              </a:lnSpc>
            </a:pPr>
            <a:r>
              <a:rPr lang="en-US" sz="1000" smtClean="0">
                <a:latin typeface="Times New Roman" pitchFamily="18" charset="0"/>
              </a:rPr>
              <a:t>It’s our role to determine if we can provide emergency services that is accessible to people with disabilities and functional/access needs, not whether a facility is ADA compliant.  </a:t>
            </a:r>
          </a:p>
          <a:p>
            <a:pPr eaLnBrk="1" hangingPunct="1">
              <a:lnSpc>
                <a:spcPct val="80000"/>
              </a:lnSpc>
            </a:pPr>
            <a:endParaRPr lang="en-US" sz="1000" smtClean="0">
              <a:latin typeface="Times New Roman" pitchFamily="18" charset="0"/>
            </a:endParaRPr>
          </a:p>
          <a:p>
            <a:pPr eaLnBrk="1" hangingPunct="1">
              <a:lnSpc>
                <a:spcPct val="80000"/>
              </a:lnSpc>
            </a:pPr>
            <a:r>
              <a:rPr lang="en-US" sz="1000" smtClean="0">
                <a:latin typeface="Times New Roman" pitchFamily="18" charset="0"/>
              </a:rPr>
              <a:t>New free text field (in survey &amp; NSS update) to capture information regarding what will be needed to make a facility accessible when we use it as a shelter.  Examples:  will need portable ramp, toilet seat risers, accessible toilets,…</a:t>
            </a:r>
          </a:p>
          <a:p>
            <a:pPr eaLnBrk="1" hangingPunct="1">
              <a:lnSpc>
                <a:spcPct val="80000"/>
              </a:lnSpc>
            </a:pPr>
            <a:endParaRPr lang="en-US" sz="1000" u="sng" smtClean="0">
              <a:latin typeface="Times New Roman" pitchFamily="18" charset="0"/>
            </a:endParaRPr>
          </a:p>
          <a:p>
            <a:pPr eaLnBrk="1" hangingPunct="1">
              <a:lnSpc>
                <a:spcPct val="80000"/>
              </a:lnSpc>
            </a:pPr>
            <a:r>
              <a:rPr lang="en-US" sz="1000" u="sng" smtClean="0">
                <a:latin typeface="Times New Roman" pitchFamily="18" charset="0"/>
              </a:rPr>
              <a:t>Accessibility is required in the following areas:</a:t>
            </a:r>
          </a:p>
          <a:p>
            <a:pPr eaLnBrk="1" hangingPunct="1">
              <a:lnSpc>
                <a:spcPct val="80000"/>
              </a:lnSpc>
              <a:buFontTx/>
              <a:buChar char="•"/>
            </a:pPr>
            <a:r>
              <a:rPr lang="en-US" sz="1000" smtClean="0">
                <a:latin typeface="Times New Roman" pitchFamily="18" charset="0"/>
              </a:rPr>
              <a:t>At least one entrance</a:t>
            </a:r>
          </a:p>
          <a:p>
            <a:pPr eaLnBrk="1" hangingPunct="1">
              <a:lnSpc>
                <a:spcPct val="80000"/>
              </a:lnSpc>
              <a:buFontTx/>
              <a:buChar char="•"/>
            </a:pPr>
            <a:r>
              <a:rPr lang="en-US" sz="1000" smtClean="0">
                <a:latin typeface="Times New Roman" pitchFamily="18" charset="0"/>
              </a:rPr>
              <a:t>Routes to all service delivery areas: Registration, Dormitory, Feeding, HS/DMH, Recreation,…</a:t>
            </a:r>
          </a:p>
          <a:p>
            <a:pPr eaLnBrk="1" hangingPunct="1">
              <a:lnSpc>
                <a:spcPct val="80000"/>
              </a:lnSpc>
              <a:buFontTx/>
              <a:buChar char="•"/>
            </a:pPr>
            <a:r>
              <a:rPr lang="en-US" sz="1000" smtClean="0">
                <a:latin typeface="Times New Roman" pitchFamily="18" charset="0"/>
              </a:rPr>
              <a:t>Restrooms (routes within toilet rooms &amp; stalls)  </a:t>
            </a:r>
          </a:p>
          <a:p>
            <a:pPr eaLnBrk="1" hangingPunct="1">
              <a:lnSpc>
                <a:spcPct val="80000"/>
              </a:lnSpc>
            </a:pPr>
            <a:endParaRPr lang="en-US" sz="800" smtClean="0">
              <a:latin typeface="Times New Roman" pitchFamily="18" charset="0"/>
            </a:endParaRPr>
          </a:p>
          <a:p>
            <a:pPr eaLnBrk="1" hangingPunct="1">
              <a:lnSpc>
                <a:spcPct val="80000"/>
              </a:lnSpc>
            </a:pPr>
            <a:r>
              <a:rPr lang="en-US" sz="1000" u="sng" smtClean="0">
                <a:latin typeface="Times New Roman" pitchFamily="18" charset="0"/>
              </a:rPr>
              <a:t>Community plan</a:t>
            </a:r>
            <a:r>
              <a:rPr lang="en-US" sz="1000" smtClean="0">
                <a:latin typeface="Times New Roman" pitchFamily="18" charset="0"/>
              </a:rPr>
              <a:t> should detail who is responsible for providing modifications when necessary, including resource lists.  This is not a Red Cross do it alone plan, it’s all the stakeholders we’ve discussed.</a:t>
            </a:r>
          </a:p>
          <a:p>
            <a:pPr eaLnBrk="1" hangingPunct="1">
              <a:lnSpc>
                <a:spcPct val="80000"/>
              </a:lnSpc>
            </a:pPr>
            <a:endParaRPr lang="en-US" sz="800" smtClean="0">
              <a:latin typeface="Times New Roman" pitchFamily="18" charset="0"/>
            </a:endParaRPr>
          </a:p>
          <a:p>
            <a:pPr eaLnBrk="1" hangingPunct="1">
              <a:lnSpc>
                <a:spcPct val="80000"/>
              </a:lnSpc>
            </a:pPr>
            <a:r>
              <a:rPr lang="en-US" sz="1000" u="sng" smtClean="0">
                <a:latin typeface="Times New Roman" pitchFamily="18" charset="0"/>
              </a:rPr>
              <a:t>Newly identified shelter during a disaster</a:t>
            </a:r>
          </a:p>
          <a:p>
            <a:pPr eaLnBrk="1" hangingPunct="1">
              <a:lnSpc>
                <a:spcPct val="80000"/>
              </a:lnSpc>
            </a:pPr>
            <a:r>
              <a:rPr lang="en-US" sz="1000" smtClean="0">
                <a:latin typeface="Times New Roman" pitchFamily="18" charset="0"/>
              </a:rPr>
              <a:t>We do understand that there will be times when you need to open a shelter that you have not pre-identified, so there will be no community plan for accessibility specifically at these locations. In these cases, we must work with our plan stakeholders to make the facility as accessible as possible as soon as possible.  </a:t>
            </a:r>
          </a:p>
          <a:p>
            <a:pPr eaLnBrk="1" hangingPunct="1">
              <a:lnSpc>
                <a:spcPct val="80000"/>
              </a:lnSpc>
            </a:pPr>
            <a:r>
              <a:rPr lang="en-US" sz="1000" smtClean="0">
                <a:latin typeface="Times New Roman" pitchFamily="18" charset="0"/>
              </a:rPr>
              <a:t>Or when we assist with a community shelter that we are not managing.</a:t>
            </a:r>
          </a:p>
          <a:p>
            <a:pPr eaLnBrk="1" hangingPunct="1">
              <a:lnSpc>
                <a:spcPct val="8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r>
              <a:rPr lang="en-US" smtClean="0">
                <a:latin typeface="Times New Roman" pitchFamily="18" charset="0"/>
              </a:rPr>
              <a:t>Before we continue our presentation it is important to review the objectives. At the end of the presentation we will review the objectives one more time to be sure we met the objectives and answered all of your questions.</a:t>
            </a:r>
          </a:p>
          <a:p>
            <a:pPr eaLnBrk="1" hangingPunct="1"/>
            <a:endParaRPr lang="en-US" smtClean="0">
              <a:latin typeface="Times New Roman" pitchFamily="18" charset="0"/>
            </a:endParaRPr>
          </a:p>
          <a:p>
            <a:pPr eaLnBrk="1" hangingPunct="1"/>
            <a:r>
              <a:rPr lang="en-US" u="sng" smtClean="0">
                <a:latin typeface="Times New Roman" pitchFamily="18" charset="0"/>
              </a:rPr>
              <a:t>TRAINING DISCUSSION</a:t>
            </a:r>
          </a:p>
          <a:p>
            <a:pPr eaLnBrk="1" hangingPunct="1">
              <a:buFontTx/>
              <a:buChar char="•"/>
            </a:pPr>
            <a:r>
              <a:rPr lang="en-US" smtClean="0">
                <a:latin typeface="Times New Roman" pitchFamily="18" charset="0"/>
              </a:rPr>
              <a:t>Serving People with Disabilities – removed as a RC course</a:t>
            </a:r>
          </a:p>
          <a:p>
            <a:pPr eaLnBrk="1" hangingPunct="1">
              <a:buFontTx/>
              <a:buChar char="•"/>
            </a:pPr>
            <a:r>
              <a:rPr lang="en-US" smtClean="0">
                <a:latin typeface="Times New Roman" pitchFamily="18" charset="0"/>
              </a:rPr>
              <a:t>New awareness course being developed by FL State – will not incorporate some things from SPD (not teaching ASL or changing oxygen tanks), but will provide an overall awareness on the types of disabilities, etiquette, etc.</a:t>
            </a:r>
          </a:p>
          <a:p>
            <a:pPr eaLnBrk="1" hangingPunct="1">
              <a:buFontTx/>
              <a:buChar char="•"/>
            </a:pPr>
            <a:r>
              <a:rPr lang="en-US" smtClean="0">
                <a:latin typeface="Times New Roman" pitchFamily="18" charset="0"/>
              </a:rPr>
              <a:t>SH &amp; HS Handbooks are currently being written to incorporate FNSS into all areas of these activities.</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A04DA6-FCFB-4AC6-BF1B-2D81C35C209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How does the Americans With Disabilities act inform our work?</a:t>
            </a:r>
          </a:p>
        </p:txBody>
      </p:sp>
      <p:sp>
        <p:nvSpPr>
          <p:cNvPr id="61444" name="Slide Number Placeholder 3"/>
          <p:cNvSpPr>
            <a:spLocks noGrp="1"/>
          </p:cNvSpPr>
          <p:nvPr>
            <p:ph type="sldNum" sz="quarter" idx="5"/>
          </p:nvPr>
        </p:nvSpPr>
        <p:spPr/>
        <p:txBody>
          <a:bodyPr/>
          <a:lstStyle/>
          <a:p>
            <a:pPr>
              <a:defRPr/>
            </a:pPr>
            <a:fld id="{B1F654DE-1ED0-4F46-A501-13FF00C8B062}"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last bullet is probably the most important of all.  </a:t>
            </a:r>
          </a:p>
          <a:p>
            <a:r>
              <a:rPr lang="en-US" smtClean="0"/>
              <a:t>Remember your clients in the shelter have been living with themselves for a very long time.</a:t>
            </a:r>
          </a:p>
          <a:p>
            <a:endParaRPr lang="en-US" smtClean="0"/>
          </a:p>
        </p:txBody>
      </p:sp>
      <p:sp>
        <p:nvSpPr>
          <p:cNvPr id="62468" name="Slide Number Placeholder 3"/>
          <p:cNvSpPr>
            <a:spLocks noGrp="1"/>
          </p:cNvSpPr>
          <p:nvPr>
            <p:ph type="sldNum" sz="quarter" idx="5"/>
          </p:nvPr>
        </p:nvSpPr>
        <p:spPr/>
        <p:txBody>
          <a:bodyPr/>
          <a:lstStyle/>
          <a:p>
            <a:pPr>
              <a:defRPr/>
            </a:pPr>
            <a:fld id="{92580E35-B5DB-4328-8425-8C5EF4C96A1F}"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MASS CARE</a:t>
            </a:r>
          </a:p>
          <a:p>
            <a:pPr eaLnBrk="1" hangingPunct="1"/>
            <a:endParaRPr lang="en-US" smtClean="0">
              <a:latin typeface="Times New Roman" pitchFamily="18" charset="0"/>
            </a:endParaRPr>
          </a:p>
          <a:p>
            <a:pPr eaLnBrk="1" hangingPunct="1"/>
            <a:r>
              <a:rPr lang="en-US" smtClean="0">
                <a:latin typeface="Times New Roman" pitchFamily="18" charset="0"/>
              </a:rPr>
              <a:t>Numbers are from </a:t>
            </a:r>
            <a:r>
              <a:rPr lang="en-US" u="sng" smtClean="0">
                <a:latin typeface="Times New Roman" pitchFamily="18" charset="0"/>
              </a:rPr>
              <a:t>MC Standards and Indicators</a:t>
            </a:r>
            <a:r>
              <a:rPr lang="en-US" smtClean="0">
                <a:latin typeface="Times New Roman" pitchFamily="18" charset="0"/>
              </a:rPr>
              <a:t> developed by NVOAD MC committee, which Red Cross currently chairs.  Located on MC Neighborhood.</a:t>
            </a:r>
          </a:p>
          <a:p>
            <a:pPr eaLnBrk="1" hangingPunct="1"/>
            <a:endParaRPr lang="en-US" smtClean="0">
              <a:latin typeface="Times New Roman" pitchFamily="18" charset="0"/>
            </a:endParaRPr>
          </a:p>
          <a:p>
            <a:pPr eaLnBrk="1" hangingPunct="1"/>
            <a:r>
              <a:rPr lang="en-US" smtClean="0">
                <a:latin typeface="Times New Roman" pitchFamily="18" charset="0"/>
              </a:rPr>
              <a:t>Ensure that routes are accessible to all service areas including bathrooms, dining and recreation areas, and to health and mental health service areas. Be sure that those with visual impairments are aware of changes in floor plans and all walkways are clear of obstructions.</a:t>
            </a:r>
          </a:p>
          <a:p>
            <a:pPr eaLnBrk="1" hangingPunct="1"/>
            <a:endParaRPr lang="en-US" smtClean="0">
              <a:latin typeface="Times New Roman" pitchFamily="18" charset="0"/>
            </a:endParaRPr>
          </a:p>
          <a:p>
            <a:pPr eaLnBrk="1" hangingPunct="1"/>
            <a:r>
              <a:rPr lang="en-US" smtClean="0">
                <a:latin typeface="Times New Roman" pitchFamily="18" charset="0"/>
              </a:rPr>
              <a:t>Mobility devices = wheelchairs, canes, motorized scooters</a:t>
            </a:r>
          </a:p>
          <a:p>
            <a:pPr eaLnBrk="1" hangingPunct="1"/>
            <a:endParaRPr lang="en-US" smtClean="0">
              <a:latin typeface="Times New Roman" pitchFamily="18" charset="0"/>
            </a:endParaRPr>
          </a:p>
          <a:p>
            <a:pPr eaLnBrk="1" hangingPunct="1"/>
            <a:r>
              <a:rPr lang="en-US" smtClean="0">
                <a:latin typeface="Times New Roman" pitchFamily="18" charset="0"/>
              </a:rPr>
              <a:t>Lift equipment – while there may be lift equipment in the shelter, we do not expect Red Cross personnel to be operating it. However if they need help with locating resources or trained assistants to assist health services should be contacted.</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z="1000" smtClean="0">
                <a:latin typeface="Times New Roman" pitchFamily="18" charset="0"/>
              </a:rPr>
              <a:t>HEALTH</a:t>
            </a:r>
          </a:p>
          <a:p>
            <a:pPr eaLnBrk="1" hangingPunct="1">
              <a:lnSpc>
                <a:spcPct val="90000"/>
              </a:lnSpc>
            </a:pPr>
            <a:r>
              <a:rPr lang="en-US" sz="1000" smtClean="0">
                <a:latin typeface="Times New Roman" pitchFamily="18" charset="0"/>
              </a:rPr>
              <a:t>during registration and refer to HS and DMH to address next steps in meeting individual client needs</a:t>
            </a:r>
          </a:p>
          <a:p>
            <a:pPr eaLnBrk="1" hangingPunct="1">
              <a:lnSpc>
                <a:spcPct val="90000"/>
              </a:lnSpc>
            </a:pPr>
            <a:r>
              <a:rPr lang="en-US" sz="1000" smtClean="0">
                <a:latin typeface="Times New Roman" pitchFamily="18" charset="0"/>
              </a:rPr>
              <a:t>Health Services and Mental Health staff are shelter team members and should be deployed to every opened shelter as soon as possible.  </a:t>
            </a:r>
          </a:p>
          <a:p>
            <a:pPr eaLnBrk="1" hangingPunct="1">
              <a:lnSpc>
                <a:spcPct val="90000"/>
              </a:lnSpc>
            </a:pPr>
            <a:r>
              <a:rPr lang="en-US" sz="1000" smtClean="0">
                <a:latin typeface="Times New Roman" pitchFamily="18" charset="0"/>
              </a:rPr>
              <a:t>The intake tool when used at initial registration can identify needs quickly and expedite care, treatment and resources. Use of  this tool has not been consistent and we have a new emphasis on implementing it as soon as a shelter is opened. It was designed with Health and Human Services and Advocacy groups following the 2005 hurricane season because (“Special needs” a term used then) were not being met.   .</a:t>
            </a:r>
          </a:p>
          <a:p>
            <a:pPr eaLnBrk="1" hangingPunct="1">
              <a:lnSpc>
                <a:spcPct val="90000"/>
              </a:lnSpc>
            </a:pPr>
            <a:r>
              <a:rPr lang="en-US" sz="1000" smtClean="0">
                <a:latin typeface="Times New Roman" pitchFamily="18" charset="0"/>
              </a:rPr>
              <a:t>The tool will help you gather the information you need to meet the needs as clients register and alleviate their worry and apprehension knowing supplies and resources are on the way. It is also the opportunity to contact partners and resources.</a:t>
            </a:r>
          </a:p>
          <a:p>
            <a:pPr eaLnBrk="1" hangingPunct="1">
              <a:lnSpc>
                <a:spcPct val="90000"/>
              </a:lnSpc>
            </a:pPr>
            <a:endParaRPr lang="en-US" sz="1000" smtClean="0">
              <a:latin typeface="Times New Roman" pitchFamily="18" charset="0"/>
            </a:endParaRPr>
          </a:p>
          <a:p>
            <a:pPr eaLnBrk="1" hangingPunct="1">
              <a:lnSpc>
                <a:spcPct val="90000"/>
              </a:lnSpc>
            </a:pPr>
            <a:endParaRPr lang="en-US" sz="1000" smtClean="0">
              <a:latin typeface="Times New Roman" pitchFamily="18" charset="0"/>
            </a:endParaRPr>
          </a:p>
          <a:p>
            <a:pPr eaLnBrk="1" hangingPunct="1">
              <a:lnSpc>
                <a:spcPct val="90000"/>
              </a:lnSpc>
            </a:pPr>
            <a:r>
              <a:rPr lang="en-US" sz="1000" smtClean="0">
                <a:latin typeface="Times New Roman" pitchFamily="18" charset="0"/>
              </a:rPr>
              <a:t>The new Health Services Concept of Operations (Enhanced Disaster Health Services practice) which will expand the practice of nursing to the scope of practice allowed under the Nurse Practice Act of the state of licensure of the health professional. We used to function under “Protocols” or guidelines. The Protocols will be obsolete and used as a reference only document. This change will enhance service delivery and attract new health service volunteers. Please refer to the Nursing Neighborhood for all new guidance and information.  </a:t>
            </a:r>
          </a:p>
          <a:p>
            <a:pPr eaLnBrk="1" hangingPunct="1">
              <a:lnSpc>
                <a:spcPct val="90000"/>
              </a:lnSpc>
            </a:pPr>
            <a:endParaRPr lang="en-US" sz="1000" smtClean="0">
              <a:latin typeface="Times New Roman" pitchFamily="18" charset="0"/>
            </a:endParaRPr>
          </a:p>
          <a:p>
            <a:pPr eaLnBrk="1" hangingPunct="1">
              <a:lnSpc>
                <a:spcPct val="90000"/>
              </a:lnSpc>
            </a:pPr>
            <a:r>
              <a:rPr lang="en-US" sz="1000" smtClean="0">
                <a:latin typeface="Times New Roman" pitchFamily="18" charset="0"/>
              </a:rPr>
              <a:t>Currently revising the Initial Intake and Assessment Tool – due June 1</a:t>
            </a:r>
            <a:r>
              <a:rPr lang="en-US" sz="1000" baseline="30000" smtClean="0">
                <a:latin typeface="Times New Roman" pitchFamily="18" charset="0"/>
              </a:rPr>
              <a:t>st</a:t>
            </a:r>
            <a:r>
              <a:rPr lang="en-US" sz="1000" smtClean="0">
                <a:latin typeface="Times New Roman" pitchFamily="18" charset="0"/>
              </a:rPr>
              <a:t>. The group revising the tool includes HHS, FEMA and Red Cross. The revised version will better meet the needs of individuals with disabilities and functional needs. There will be imbedded instructions for its use and a clarification component regarding the process for referral to medical settings. </a:t>
            </a:r>
            <a:endParaRPr lang="en-US" sz="1000" smtClean="0">
              <a:solidFill>
                <a:srgbClr val="ED1B24"/>
              </a:solidFill>
              <a:latin typeface="Times New Roman" pitchFamily="18" charset="0"/>
            </a:endParaRPr>
          </a:p>
          <a:p>
            <a:pPr eaLnBrk="1" hangingPunct="1">
              <a:lnSpc>
                <a:spcPct val="90000"/>
              </a:lnSpc>
            </a:pPr>
            <a:endParaRPr 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MASS CARE</a:t>
            </a:r>
          </a:p>
          <a:p>
            <a:pPr eaLnBrk="1" hangingPunct="1"/>
            <a:endParaRPr lang="en-US" smtClean="0">
              <a:latin typeface="Times New Roman" pitchFamily="18" charset="0"/>
            </a:endParaRPr>
          </a:p>
          <a:p>
            <a:pPr eaLnBrk="1" hangingPunct="1"/>
            <a:r>
              <a:rPr lang="en-US" smtClean="0">
                <a:latin typeface="Times New Roman" pitchFamily="18" charset="0"/>
              </a:rPr>
              <a:t>Here are some examples of how Mass Care can assist people with disabilities:</a:t>
            </a:r>
          </a:p>
          <a:p>
            <a:pPr eaLnBrk="1" hangingPunct="1"/>
            <a:endParaRPr lang="en-US" smtClean="0">
              <a:latin typeface="Times New Roman" pitchFamily="18" charset="0"/>
            </a:endParaRPr>
          </a:p>
          <a:p>
            <a:pPr eaLnBrk="1" hangingPunct="1"/>
            <a:r>
              <a:rPr lang="en-US" u="sng" smtClean="0">
                <a:latin typeface="Times New Roman" pitchFamily="18" charset="0"/>
              </a:rPr>
              <a:t>Feeding</a:t>
            </a:r>
            <a:r>
              <a:rPr lang="en-US" smtClean="0">
                <a:latin typeface="Times New Roman" pitchFamily="18" charset="0"/>
              </a:rPr>
              <a:t> – consider special diets for low sodium, gluten free.</a:t>
            </a:r>
          </a:p>
          <a:p>
            <a:pPr eaLnBrk="1" hangingPunct="1"/>
            <a:endParaRPr lang="en-US" smtClean="0">
              <a:latin typeface="Times New Roman" pitchFamily="18" charset="0"/>
            </a:endParaRPr>
          </a:p>
          <a:p>
            <a:pPr eaLnBrk="1" hangingPunct="1"/>
            <a:r>
              <a:rPr lang="en-US" u="sng" smtClean="0">
                <a:latin typeface="Times New Roman" pitchFamily="18" charset="0"/>
              </a:rPr>
              <a:t>Modifying kitchen access</a:t>
            </a:r>
            <a:r>
              <a:rPr lang="en-US" smtClean="0">
                <a:latin typeface="Times New Roman" pitchFamily="18" charset="0"/>
              </a:rPr>
              <a:t> – people with diabetes, for ex, might need to eat outside of normal meal times.</a:t>
            </a:r>
          </a:p>
          <a:p>
            <a:pPr eaLnBrk="1" hangingPunct="1"/>
            <a:endParaRPr lang="en-US" smtClean="0">
              <a:latin typeface="Times New Roman" pitchFamily="18" charset="0"/>
            </a:endParaRPr>
          </a:p>
          <a:p>
            <a:pPr eaLnBrk="1" hangingPunct="1"/>
            <a:r>
              <a:rPr lang="en-US" u="sng" smtClean="0">
                <a:latin typeface="Times New Roman" pitchFamily="18" charset="0"/>
              </a:rPr>
              <a:t>Communication tools:</a:t>
            </a:r>
          </a:p>
          <a:p>
            <a:pPr eaLnBrk="1" hangingPunct="1"/>
            <a:r>
              <a:rPr lang="en-US" smtClean="0">
                <a:latin typeface="Times New Roman" pitchFamily="18" charset="0"/>
              </a:rPr>
              <a:t>Pen and paper or message boards for people with hearing impairments.</a:t>
            </a:r>
          </a:p>
          <a:p>
            <a:pPr eaLnBrk="1" hangingPunct="1"/>
            <a:r>
              <a:rPr lang="en-US" smtClean="0">
                <a:latin typeface="Times New Roman" pitchFamily="18" charset="0"/>
              </a:rPr>
              <a:t>ASL Interpreters</a:t>
            </a:r>
          </a:p>
          <a:p>
            <a:pPr eaLnBrk="1" hangingPunct="1"/>
            <a:r>
              <a:rPr lang="en-US" smtClean="0">
                <a:latin typeface="Times New Roman" pitchFamily="18" charset="0"/>
              </a:rPr>
              <a:t>Translators for non-English speaking clients </a:t>
            </a:r>
          </a:p>
          <a:p>
            <a:pPr eaLnBrk="1" hangingPunct="1"/>
            <a:endParaRPr lang="en-US" smtClean="0">
              <a:latin typeface="Times New Roman" pitchFamily="18" charset="0"/>
            </a:endParaRPr>
          </a:p>
          <a:p>
            <a:pPr eaLnBrk="1" hangingPunct="1"/>
            <a:r>
              <a:rPr lang="en-US" u="sng" smtClean="0">
                <a:latin typeface="Times New Roman" pitchFamily="18" charset="0"/>
              </a:rPr>
              <a:t>Transitioning out of shelter:</a:t>
            </a:r>
          </a:p>
          <a:p>
            <a:pPr eaLnBrk="1" hangingPunct="1"/>
            <a:r>
              <a:rPr lang="en-US" smtClean="0">
                <a:latin typeface="Times New Roman" pitchFamily="18" charset="0"/>
              </a:rPr>
              <a:t>Working with CC and appropriate external partners to assist clients in finding the least restrictive environment to meet their housing needs.  </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u="sng" smtClean="0">
                <a:latin typeface="Times New Roman" pitchFamily="18" charset="0"/>
              </a:rPr>
              <a:t>Multilingual Shelter Communication Tool- </a:t>
            </a:r>
          </a:p>
          <a:p>
            <a:pPr eaLnBrk="1" hangingPunct="1"/>
            <a:r>
              <a:rPr lang="en-US" smtClean="0">
                <a:latin typeface="Times New Roman" pitchFamily="18" charset="0"/>
              </a:rPr>
              <a:t>on MC &amp; FNSS Nbrhds</a:t>
            </a:r>
          </a:p>
          <a:p>
            <a:pPr eaLnBrk="1" hangingPunct="1"/>
            <a:r>
              <a:rPr lang="en-US" smtClean="0">
                <a:latin typeface="Times New Roman" pitchFamily="18" charset="0"/>
              </a:rPr>
              <a:t>13 languages + Braille (will need to print locally) to assist you at registration &amp; intake.  </a:t>
            </a:r>
          </a:p>
          <a:p>
            <a:pPr eaLnBrk="1" hangingPunct="1"/>
            <a:r>
              <a:rPr lang="en-US" smtClean="0">
                <a:latin typeface="Times New Roman" pitchFamily="18" charset="0"/>
              </a:rPr>
              <a:t>If you have a language not included, please inform Amy Green.</a:t>
            </a:r>
          </a:p>
          <a:p>
            <a:pPr eaLnBrk="1" hangingPunct="1"/>
            <a:endParaRPr lang="en-US" smtClean="0">
              <a:latin typeface="Times New Roman" pitchFamily="18" charset="0"/>
            </a:endParaRPr>
          </a:p>
          <a:p>
            <a:pPr eaLnBrk="1" hangingPunct="1"/>
            <a:r>
              <a:rPr lang="en-US" u="sng" smtClean="0">
                <a:latin typeface="Times New Roman" pitchFamily="18" charset="0"/>
              </a:rPr>
              <a:t>Communication Boards</a:t>
            </a:r>
          </a:p>
          <a:p>
            <a:pPr eaLnBrk="1" hangingPunct="1"/>
            <a:r>
              <a:rPr lang="en-US" smtClean="0">
                <a:latin typeface="Times New Roman" pitchFamily="18" charset="0"/>
              </a:rPr>
              <a:t>Working on a national communication board.</a:t>
            </a:r>
          </a:p>
          <a:p>
            <a:pPr eaLnBrk="1" hangingPunct="1"/>
            <a:r>
              <a:rPr lang="en-US" smtClean="0">
                <a:latin typeface="Times New Roman" pitchFamily="18" charset="0"/>
              </a:rPr>
              <a:t>Look to local partners for products as well, many organizations develop their own.</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smtClean="0">
                <a:latin typeface="Times New Roman" pitchFamily="18" charset="0"/>
              </a:rPr>
              <a:t>MASS CARE</a:t>
            </a:r>
          </a:p>
          <a:p>
            <a:pPr eaLnBrk="1" hangingPunct="1">
              <a:lnSpc>
                <a:spcPct val="80000"/>
              </a:lnSpc>
            </a:pPr>
            <a:endParaRPr lang="en-US" sz="500" smtClean="0">
              <a:latin typeface="Times New Roman" pitchFamily="18" charset="0"/>
            </a:endParaRPr>
          </a:p>
          <a:p>
            <a:pPr eaLnBrk="1" hangingPunct="1">
              <a:lnSpc>
                <a:spcPct val="80000"/>
              </a:lnSpc>
            </a:pPr>
            <a:r>
              <a:rPr lang="en-US" sz="900" u="sng" smtClean="0">
                <a:latin typeface="Times New Roman" pitchFamily="18" charset="0"/>
              </a:rPr>
              <a:t>Service animals are not pets.</a:t>
            </a:r>
            <a:r>
              <a:rPr lang="en-US" sz="900" smtClean="0">
                <a:latin typeface="Times New Roman" pitchFamily="18" charset="0"/>
              </a:rPr>
              <a:t> </a:t>
            </a:r>
          </a:p>
          <a:p>
            <a:pPr eaLnBrk="1" hangingPunct="1">
              <a:lnSpc>
                <a:spcPct val="80000"/>
              </a:lnSpc>
            </a:pPr>
            <a:r>
              <a:rPr lang="en-US" sz="900" smtClean="0">
                <a:latin typeface="Times New Roman" pitchFamily="18" charset="0"/>
              </a:rPr>
              <a:t>Many service animals are easily identified because they wear special harnesses, capes, vests, scarves, or patches. Others can be identified because they accompany individuals with visible disabilities and the functions they perform can also be readily observed. When none of these identifiers are present, shelter staff may ask only two questions to determine if an animal is a service animal (</a:t>
            </a:r>
            <a:r>
              <a:rPr lang="en-US" sz="900" i="1" smtClean="0">
                <a:latin typeface="Times New Roman" pitchFamily="18" charset="0"/>
              </a:rPr>
              <a:t>on slide</a:t>
            </a:r>
            <a:r>
              <a:rPr lang="en-US" sz="900" smtClean="0">
                <a:latin typeface="Times New Roman" pitchFamily="18" charset="0"/>
              </a:rPr>
              <a:t>)</a:t>
            </a:r>
          </a:p>
          <a:p>
            <a:pPr eaLnBrk="1" hangingPunct="1">
              <a:lnSpc>
                <a:spcPct val="80000"/>
              </a:lnSpc>
            </a:pPr>
            <a:endParaRPr lang="en-US" sz="500" u="sng" smtClean="0">
              <a:latin typeface="Times New Roman" pitchFamily="18" charset="0"/>
            </a:endParaRPr>
          </a:p>
          <a:p>
            <a:pPr eaLnBrk="1" hangingPunct="1">
              <a:lnSpc>
                <a:spcPct val="80000"/>
              </a:lnSpc>
            </a:pPr>
            <a:r>
              <a:rPr lang="en-US" sz="900" u="sng" smtClean="0">
                <a:latin typeface="Times New Roman" pitchFamily="18" charset="0"/>
              </a:rPr>
              <a:t>Accommodating a service animal in the shelter</a:t>
            </a:r>
          </a:p>
          <a:p>
            <a:pPr eaLnBrk="1" hangingPunct="1">
              <a:lnSpc>
                <a:spcPct val="80000"/>
              </a:lnSpc>
            </a:pPr>
            <a:r>
              <a:rPr lang="en-US" sz="900" smtClean="0">
                <a:latin typeface="Times New Roman" pitchFamily="18" charset="0"/>
              </a:rPr>
              <a:t>While the owner is responsible for the care of the animal, we do assist with providing food and supplies for service animals when needed (e.g., dishes for food and water, arrangements for the hygienic disposal of waste; and, if requested, portable kennels for containment).  (</a:t>
            </a:r>
            <a:r>
              <a:rPr lang="en-US" sz="900" i="1" smtClean="0">
                <a:latin typeface="Times New Roman" pitchFamily="18" charset="0"/>
              </a:rPr>
              <a:t>Another partnership opportunity</a:t>
            </a:r>
            <a:r>
              <a:rPr lang="en-US" sz="900" smtClean="0">
                <a:latin typeface="Times New Roman" pitchFamily="18" charset="0"/>
              </a:rPr>
              <a:t>)</a:t>
            </a:r>
          </a:p>
          <a:p>
            <a:pPr eaLnBrk="1" hangingPunct="1">
              <a:lnSpc>
                <a:spcPct val="80000"/>
              </a:lnSpc>
            </a:pPr>
            <a:endParaRPr lang="en-US" sz="500" smtClean="0">
              <a:latin typeface="Times New Roman" pitchFamily="18" charset="0"/>
            </a:endParaRPr>
          </a:p>
          <a:p>
            <a:pPr eaLnBrk="1" hangingPunct="1">
              <a:lnSpc>
                <a:spcPct val="80000"/>
              </a:lnSpc>
            </a:pPr>
            <a:r>
              <a:rPr lang="en-US" sz="900" u="sng" smtClean="0">
                <a:latin typeface="Times New Roman" pitchFamily="18" charset="0"/>
              </a:rPr>
              <a:t>Definition Change of a Service Animal</a:t>
            </a:r>
            <a:endParaRPr lang="en-US" sz="900" smtClean="0">
              <a:latin typeface="Times New Roman" pitchFamily="18" charset="0"/>
            </a:endParaRPr>
          </a:p>
          <a:p>
            <a:pPr eaLnBrk="1" hangingPunct="1">
              <a:lnSpc>
                <a:spcPct val="80000"/>
              </a:lnSpc>
            </a:pPr>
            <a:r>
              <a:rPr lang="en-US" sz="900" smtClean="0">
                <a:latin typeface="Times New Roman" pitchFamily="18" charset="0"/>
              </a:rPr>
              <a:t>While the Dept of Justice has changed the definition of a service animal under the Americans with Disabilities Act to state that a service animal is a dog only, however, we will not change our program at this time.  We will continue to accept other animals that perform as service animals.    </a:t>
            </a:r>
          </a:p>
          <a:p>
            <a:pPr eaLnBrk="1" hangingPunct="1">
              <a:lnSpc>
                <a:spcPct val="80000"/>
              </a:lnSpc>
            </a:pPr>
            <a:r>
              <a:rPr lang="en-US" sz="900" smtClean="0">
                <a:latin typeface="Times New Roman" pitchFamily="18" charset="0"/>
              </a:rPr>
              <a:t>We also understand that many states have legislation and laws on the topic.  Regardless of how they determine to define service animals or certify them, we will continue our program practice and make all reasonable accommodations for those with service animals. </a:t>
            </a:r>
            <a:endParaRPr lang="en-US" sz="900" u="sng" smtClean="0">
              <a:latin typeface="Times New Roman" pitchFamily="18" charset="0"/>
            </a:endParaRPr>
          </a:p>
          <a:p>
            <a:pPr eaLnBrk="1" hangingPunct="1">
              <a:lnSpc>
                <a:spcPct val="80000"/>
              </a:lnSpc>
            </a:pPr>
            <a:endParaRPr lang="en-US" sz="500" u="sng" smtClean="0">
              <a:latin typeface="Times New Roman" pitchFamily="18" charset="0"/>
            </a:endParaRPr>
          </a:p>
          <a:p>
            <a:pPr eaLnBrk="1" hangingPunct="1">
              <a:lnSpc>
                <a:spcPct val="80000"/>
              </a:lnSpc>
            </a:pPr>
            <a:r>
              <a:rPr lang="en-US" sz="900" u="sng" smtClean="0">
                <a:latin typeface="Times New Roman" pitchFamily="18" charset="0"/>
              </a:rPr>
              <a:t>Are therapy animals permitted in Red Cross service delivery sites, including shelters?</a:t>
            </a:r>
            <a:endParaRPr lang="en-US" sz="900" smtClean="0">
              <a:latin typeface="Times New Roman" pitchFamily="18" charset="0"/>
            </a:endParaRPr>
          </a:p>
          <a:p>
            <a:pPr eaLnBrk="1" hangingPunct="1">
              <a:lnSpc>
                <a:spcPct val="80000"/>
              </a:lnSpc>
            </a:pPr>
            <a:r>
              <a:rPr lang="en-US" sz="900" smtClean="0">
                <a:latin typeface="Times New Roman" pitchFamily="18" charset="0"/>
              </a:rPr>
              <a:t>No. They are not part of our disaster services program and there are good reasons that they are not allowed in red cross service delivery sites:  1) disaster survivors are not allowed to bring pets into our service sites and shelters (for safety and health reasons) and it would be confusing and possibly frustrating to see a Red Cross worker bring a therapy dog into a service delivery site; and 2) there are currently no Red Cross protocols, guidelines, credentialing, or screening procedures in place to support a therapy dog program.</a:t>
            </a:r>
          </a:p>
          <a:p>
            <a:pPr eaLnBrk="1" hangingPunct="1">
              <a:lnSpc>
                <a:spcPct val="80000"/>
              </a:lnSpc>
            </a:pPr>
            <a:r>
              <a:rPr lang="en-US" sz="900" smtClean="0">
                <a:latin typeface="Times New Roman" pitchFamily="18" charset="0"/>
              </a:rPr>
              <a:t>However, chapters are able to have them as a community resource to offer to clients.</a:t>
            </a:r>
          </a:p>
          <a:p>
            <a:pPr eaLnBrk="1" hangingPunct="1">
              <a:lnSpc>
                <a:spcPct val="80000"/>
              </a:lnSpc>
            </a:pPr>
            <a:endParaRPr lang="en-US" sz="500" u="sng" smtClean="0">
              <a:latin typeface="Times New Roman" pitchFamily="18" charset="0"/>
            </a:endParaRPr>
          </a:p>
          <a:p>
            <a:pPr eaLnBrk="1" hangingPunct="1">
              <a:lnSpc>
                <a:spcPct val="80000"/>
              </a:lnSpc>
            </a:pPr>
            <a:r>
              <a:rPr lang="en-US" sz="900" u="sng" smtClean="0">
                <a:latin typeface="Times New Roman" pitchFamily="18" charset="0"/>
              </a:rPr>
              <a:t>Emotional Support/Companion Animals</a:t>
            </a:r>
          </a:p>
          <a:p>
            <a:pPr eaLnBrk="1" hangingPunct="1">
              <a:lnSpc>
                <a:spcPct val="80000"/>
              </a:lnSpc>
            </a:pPr>
            <a:r>
              <a:rPr lang="en-US" sz="900" smtClean="0">
                <a:latin typeface="Times New Roman" pitchFamily="18" charset="0"/>
              </a:rPr>
              <a:t>We do not consider these to be service animals as they are not trained to perform a task to assist someone to maintain their independence; therefore we do not accommodate them in our shelters.  </a:t>
            </a:r>
          </a:p>
          <a:p>
            <a:pPr eaLnBrk="1" hangingPunct="1">
              <a:lnSpc>
                <a:spcPct val="80000"/>
              </a:lnSpc>
            </a:pPr>
            <a:endParaRPr lang="en-US" sz="900" smtClean="0">
              <a:latin typeface="Times New Roman" pitchFamily="18" charset="0"/>
            </a:endParaRPr>
          </a:p>
          <a:p>
            <a:pPr eaLnBrk="1" hangingPunct="1">
              <a:lnSpc>
                <a:spcPct val="80000"/>
              </a:lnSpc>
            </a:pPr>
            <a:endParaRPr lang="en-US" sz="9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mtClean="0">
                <a:latin typeface="Times New Roman" pitchFamily="18" charset="0"/>
              </a:rPr>
              <a:t>HEALTH</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These strategies are suggestions for when you have exhausted all internal resources and are waiting for DSHR recruitment to arrive.</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Ensure that the shelter manager is aware of staffing issues relating to Health and Mental Health. Shelter managers should also be part of decisions regarding transfers out of the shelter and the need for specific equipment or additional space to accommodate a situation.</a:t>
            </a:r>
          </a:p>
          <a:p>
            <a:pPr eaLnBrk="1" hangingPunct="1">
              <a:lnSpc>
                <a:spcPct val="90000"/>
              </a:lnSpc>
            </a:pPr>
            <a:r>
              <a:rPr lang="en-US" smtClean="0">
                <a:latin typeface="Times New Roman" pitchFamily="18" charset="0"/>
              </a:rPr>
              <a:t> If children are separated from families or guardians they will be supervised by health and mental health services until appropriate agencies arrive. If the child has a functional or medical need it is even more important to have a team approach to safely care for the child. </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NOTE:</a:t>
            </a:r>
          </a:p>
          <a:p>
            <a:pPr eaLnBrk="1" hangingPunct="1">
              <a:lnSpc>
                <a:spcPct val="90000"/>
              </a:lnSpc>
            </a:pPr>
            <a:r>
              <a:rPr lang="en-US" smtClean="0">
                <a:latin typeface="Times New Roman" pitchFamily="18" charset="0"/>
              </a:rPr>
              <a:t>Mental Health now has the same staffing requirements as Health Services, they should be on the shelter team just as HS.</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STOP FOR QUESTIONS</a:t>
            </a:r>
          </a:p>
          <a:p>
            <a:pPr eaLnBrk="1" hangingPunct="1">
              <a:lnSpc>
                <a:spcPct val="90000"/>
              </a:lnSpc>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All shelter clients should be invited into the shelter even if you think that they need to be in a medical setting. </a:t>
            </a:r>
          </a:p>
          <a:p>
            <a:pPr eaLnBrk="1" hangingPunct="1"/>
            <a:endParaRPr lang="en-US" smtClean="0"/>
          </a:p>
          <a:p>
            <a:pPr eaLnBrk="1" hangingPunct="1"/>
            <a:r>
              <a:rPr lang="en-US" smtClean="0"/>
              <a:t>If we cannot safely accommodate.</a:t>
            </a:r>
          </a:p>
          <a:p>
            <a:pPr eaLnBrk="1" hangingPunct="1"/>
            <a:r>
              <a:rPr lang="en-US" smtClean="0"/>
              <a:t>If their situation changes… go into labor, need for more medical supervision, they become medically unstable.</a:t>
            </a:r>
          </a:p>
          <a:p>
            <a:pPr eaLnBrk="1" hangingPunct="1"/>
            <a:endParaRPr lang="en-US" smtClean="0"/>
          </a:p>
          <a:p>
            <a:pPr eaLnBrk="1" hangingPunct="1"/>
            <a:r>
              <a:rPr lang="en-US" smtClean="0"/>
              <a:t>What if we don’t have a reliable electrical supply?  C-PAP,  electric wheelchair</a:t>
            </a:r>
          </a:p>
          <a:p>
            <a:pPr eaLnBrk="1" hangingPunct="1"/>
            <a:endParaRPr lang="en-US" smtClean="0"/>
          </a:p>
          <a:p>
            <a:pPr eaLnBrk="1" hangingPunct="1"/>
            <a:r>
              <a:rPr lang="en-US" smtClean="0"/>
              <a:t>What other kinds of conditions would be more safely accommodated elsewhere?</a:t>
            </a:r>
          </a:p>
          <a:p>
            <a:pPr eaLnBrk="1" hangingPunct="1">
              <a:buFontTx/>
              <a:buChar char="•"/>
            </a:pPr>
            <a:r>
              <a:rPr lang="en-US" smtClean="0"/>
              <a:t> Home dialysis</a:t>
            </a:r>
          </a:p>
          <a:p>
            <a:pPr eaLnBrk="1" hangingPunct="1">
              <a:buFontTx/>
              <a:buChar char="•"/>
            </a:pPr>
            <a:r>
              <a:rPr lang="en-US" smtClean="0"/>
              <a:t> Recent surgery in which the client requires constant supervision</a:t>
            </a:r>
          </a:p>
          <a:p>
            <a:pPr eaLnBrk="1" hangingPunct="1">
              <a:buFontTx/>
              <a:buChar char="•"/>
            </a:pPr>
            <a:r>
              <a:rPr lang="en-US" smtClean="0"/>
              <a:t> Someone with a significant health issue who’s not comfortable remaining in the general population shelter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MASS CARE</a:t>
            </a:r>
          </a:p>
          <a:p>
            <a:pPr eaLnBrk="1" hangingPunct="1"/>
            <a:endParaRPr lang="en-US" sz="900" b="1" u="sng" smtClean="0">
              <a:latin typeface="Times New Roman" pitchFamily="18" charset="0"/>
            </a:endParaRPr>
          </a:p>
          <a:p>
            <a:pPr eaLnBrk="1" hangingPunct="1"/>
            <a:r>
              <a:rPr lang="en-US" u="sng" smtClean="0">
                <a:latin typeface="Times New Roman" pitchFamily="18" charset="0"/>
              </a:rPr>
              <a:t>Inclusion, Integration, &amp; Equal Access </a:t>
            </a:r>
            <a:r>
              <a:rPr lang="en-US" smtClean="0">
                <a:latin typeface="Times New Roman" pitchFamily="18" charset="0"/>
              </a:rPr>
              <a:t>– Emergency programs typically must be provided in an integrated setting, this means we must integrate people with disabilities into congregate shelters.  This enables people with disabilities to access the same programs and services as the general population. </a:t>
            </a:r>
          </a:p>
          <a:p>
            <a:pPr eaLnBrk="1" hangingPunct="1"/>
            <a:r>
              <a:rPr lang="en-US" smtClean="0">
                <a:latin typeface="Times New Roman" pitchFamily="18" charset="0"/>
              </a:rPr>
              <a:t>Inclusion also is being part of what everyone else is, being welcomed and feeling that you belong.</a:t>
            </a:r>
          </a:p>
          <a:p>
            <a:pPr eaLnBrk="1" hangingPunct="1">
              <a:spcBef>
                <a:spcPct val="0"/>
              </a:spcBef>
            </a:pPr>
            <a:endParaRPr lang="en-US" sz="800" u="sng" smtClean="0">
              <a:latin typeface="Times New Roman" pitchFamily="18" charset="0"/>
            </a:endParaRPr>
          </a:p>
          <a:p>
            <a:pPr eaLnBrk="1" hangingPunct="1">
              <a:spcBef>
                <a:spcPct val="0"/>
              </a:spcBef>
            </a:pPr>
            <a:r>
              <a:rPr lang="en-US" u="sng" smtClean="0">
                <a:latin typeface="Times New Roman" pitchFamily="18" charset="0"/>
              </a:rPr>
              <a:t>Self-Determination</a:t>
            </a:r>
            <a:r>
              <a:rPr lang="en-US" smtClean="0">
                <a:latin typeface="Times New Roman" pitchFamily="18" charset="0"/>
              </a:rPr>
              <a:t> - People with disabilities are the most knowledgeable about their own needs, and can decide where to shelter.</a:t>
            </a:r>
          </a:p>
          <a:p>
            <a:pPr eaLnBrk="1" hangingPunct="1">
              <a:spcBef>
                <a:spcPct val="0"/>
              </a:spcBef>
            </a:pPr>
            <a:endParaRPr lang="en-US" sz="800" smtClean="0">
              <a:latin typeface="Times New Roman" pitchFamily="18" charset="0"/>
            </a:endParaRPr>
          </a:p>
          <a:p>
            <a:pPr eaLnBrk="1" hangingPunct="1"/>
            <a:r>
              <a:rPr lang="en-US" u="sng" smtClean="0">
                <a:latin typeface="Times New Roman" pitchFamily="18" charset="0"/>
              </a:rPr>
              <a:t>Physical Access </a:t>
            </a:r>
            <a:r>
              <a:rPr lang="en-US" smtClean="0">
                <a:latin typeface="Times New Roman" pitchFamily="18" charset="0"/>
              </a:rPr>
              <a:t>– People with disabilities must be able to access locations where emergency programs and services are provided.</a:t>
            </a:r>
          </a:p>
          <a:p>
            <a:pPr eaLnBrk="1" hangingPunct="1"/>
            <a:endParaRPr lang="en-US" sz="800" smtClean="0">
              <a:latin typeface="Times New Roman" pitchFamily="18" charset="0"/>
            </a:endParaRPr>
          </a:p>
          <a:p>
            <a:pPr eaLnBrk="1" hangingPunct="1"/>
            <a:r>
              <a:rPr lang="en-US" u="sng" smtClean="0">
                <a:latin typeface="Times New Roman" pitchFamily="18" charset="0"/>
              </a:rPr>
              <a:t>Program Modifications </a:t>
            </a:r>
            <a:r>
              <a:rPr lang="en-US" smtClean="0">
                <a:latin typeface="Times New Roman" pitchFamily="18" charset="0"/>
              </a:rPr>
              <a:t>– In order to accommodate people with disabilities, we may need to make reasonable modifications to rules, policies, practices, and procedures, </a:t>
            </a:r>
          </a:p>
          <a:p>
            <a:pPr eaLnBrk="1" hangingPunct="1"/>
            <a:endParaRPr lang="en-US" sz="800" smtClean="0">
              <a:latin typeface="Times New Roman" pitchFamily="18" charset="0"/>
            </a:endParaRPr>
          </a:p>
          <a:p>
            <a:pPr eaLnBrk="1" hangingPunct="1"/>
            <a:r>
              <a:rPr lang="en-US" u="sng" smtClean="0">
                <a:latin typeface="Times New Roman" pitchFamily="18" charset="0"/>
              </a:rPr>
              <a:t>Access to Effective Communication </a:t>
            </a:r>
            <a:r>
              <a:rPr lang="en-US" smtClean="0">
                <a:latin typeface="Times New Roman" pitchFamily="18" charset="0"/>
              </a:rPr>
              <a:t>– People with disabilities must be given the same information provided to the general population that is timely and in a format that clients can understand.</a:t>
            </a:r>
            <a:endParaRPr lang="en-US" sz="700" smtClean="0">
              <a:latin typeface="Times New Roman" pitchFamily="18" charset="0"/>
            </a:endParaRPr>
          </a:p>
          <a:p>
            <a:pPr eaLnBrk="1" hangingPunct="1"/>
            <a:endParaRPr lang="en-US" sz="700" smtClean="0"/>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HEALTH</a:t>
            </a:r>
          </a:p>
          <a:p>
            <a:pPr eaLnBrk="1" hangingPunct="1"/>
            <a:endParaRPr lang="en-US" smtClean="0">
              <a:latin typeface="Times New Roman" pitchFamily="18" charset="0"/>
            </a:endParaRPr>
          </a:p>
          <a:p>
            <a:pPr eaLnBrk="1" hangingPunct="1"/>
            <a:r>
              <a:rPr lang="en-US" smtClean="0">
                <a:latin typeface="Times New Roman" pitchFamily="18" charset="0"/>
              </a:rPr>
              <a:t>It’s critical to have Health and Mental Health Services in the Shelters for assessment and referral. In the first moments of registration clients may immediately request help or may not feel comfortable or just too scared or frightened by the disaster to tell us their needs. If you think someone needs more help or was reluctant to accept help let the health and mental health professionals know. They are there to help clients with all of their needs and to assist you at registration or anytime during the time shelters are open.. </a:t>
            </a:r>
          </a:p>
          <a:p>
            <a:pPr eaLnBrk="1" hangingPunct="1"/>
            <a:r>
              <a:rPr lang="en-US" smtClean="0">
                <a:latin typeface="Times New Roman" pitchFamily="18" charset="0"/>
              </a:rPr>
              <a:t>The majority of our clients will be able to safely remain in our shelters. But we do assess whether the clients need help that we can’t provide or additional care would be the best solution. Our responsibility is to make decisions that maintain independence but not allow a clients condition to deteriorate. We will always use common sense and clinical judgment to the well being of the client.  </a:t>
            </a:r>
          </a:p>
          <a:p>
            <a:pPr eaLnBrk="1" hangingPunct="1"/>
            <a:endParaRPr lang="en-US" smtClean="0">
              <a:latin typeface="Times New Roman" pitchFamily="18" charset="0"/>
            </a:endParaRPr>
          </a:p>
          <a:p>
            <a:pPr eaLnBrk="1" hangingPunct="1"/>
            <a:r>
              <a:rPr lang="en-US" smtClean="0">
                <a:latin typeface="Times New Roman" pitchFamily="18" charset="0"/>
              </a:rPr>
              <a:t>Health and Mental Health will work with the client and family to keep the client connected to the health care system, Physicians, counselors and vendors that are established. This is necessary for continuity and quality of care and referral.</a:t>
            </a:r>
          </a:p>
          <a:p>
            <a:pPr eaLnBrk="1" hangingPunct="1"/>
            <a:r>
              <a:rPr lang="en-US" smtClean="0">
                <a:latin typeface="Times New Roman" pitchFamily="18" charset="0"/>
              </a:rPr>
              <a:t>NOTE: Presenters should add information specific to their state or experience.</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HEALTH</a:t>
            </a:r>
          </a:p>
          <a:p>
            <a:pPr eaLnBrk="1" hangingPunct="1"/>
            <a:endParaRPr lang="en-US" smtClean="0">
              <a:latin typeface="Times New Roman" pitchFamily="18" charset="0"/>
            </a:endParaRPr>
          </a:p>
          <a:p>
            <a:pPr eaLnBrk="1" hangingPunct="1"/>
            <a:r>
              <a:rPr lang="en-US" smtClean="0">
                <a:latin typeface="Times New Roman" pitchFamily="18" charset="0"/>
              </a:rPr>
              <a:t>FEMA’s guidance was released in November 2010.</a:t>
            </a:r>
          </a:p>
          <a:p>
            <a:pPr eaLnBrk="1" hangingPunct="1"/>
            <a:r>
              <a:rPr lang="en-US" smtClean="0">
                <a:latin typeface="Times New Roman" pitchFamily="18" charset="0"/>
              </a:rPr>
              <a:t>The American Red Cross has a Memo of Agreement with FEMA and this guidance is a planning document, a tool to help everyone that provides services during a disaster a way to prepare and welcome clients that have immediate needs as a result of the disaster.  </a:t>
            </a:r>
          </a:p>
          <a:p>
            <a:pPr eaLnBrk="1" hangingPunct="1"/>
            <a:endParaRPr lang="en-US" smtClean="0"/>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r>
              <a:rPr lang="en-US" smtClean="0">
                <a:latin typeface="Times New Roman" pitchFamily="18" charset="0"/>
              </a:rPr>
              <a:t>Integrated Community Plan means that all stakeholders are present representing government, NGOs, FBOs, and the private sector. The planning includes transportation, sheltering, evacuation in an integrated setting. The planning should be inclusive of a cross section of the community which includes the people with disabilities, the elderly and children.</a:t>
            </a:r>
          </a:p>
          <a:p>
            <a:pPr eaLnBrk="1" hangingPunct="1"/>
            <a:r>
              <a:rPr lang="en-US" smtClean="0">
                <a:latin typeface="Times New Roman" pitchFamily="18" charset="0"/>
              </a:rPr>
              <a:t>The term Functional and access needs may not be used commonly because it is a new term for what we used to call “special needs”. Be aware that communities are all different and in varying phases of planning for functional and access needs.</a:t>
            </a:r>
          </a:p>
          <a:p>
            <a:pPr eaLnBrk="1" hangingPunct="1"/>
            <a:r>
              <a:rPr lang="en-US" smtClean="0">
                <a:latin typeface="Times New Roman" pitchFamily="18" charset="0"/>
              </a:rPr>
              <a:t>BUT A good place to start community planning is by reviewing existing “special needs plans” and integrating appropriate components into of those plans into general population sheltering plan</a:t>
            </a:r>
          </a:p>
          <a:p>
            <a:pPr eaLnBrk="1" hangingPunct="1"/>
            <a:endParaRPr lang="en-US" smtClean="0">
              <a:latin typeface="Times New Roman" pitchFamily="18" charset="0"/>
            </a:endParaRPr>
          </a:p>
          <a:p>
            <a:pPr eaLnBrk="1" hangingPunct="1"/>
            <a:r>
              <a:rPr lang="en-US" smtClean="0">
                <a:latin typeface="Times New Roman" pitchFamily="18" charset="0"/>
              </a:rPr>
              <a:t>Convene planning activities if there are none underway. One of the Disaster Services’ </a:t>
            </a:r>
            <a:r>
              <a:rPr lang="en-US" u="sng" smtClean="0">
                <a:latin typeface="Times New Roman" pitchFamily="18" charset="0"/>
              </a:rPr>
              <a:t>business plan goals is to partner effectively and lead the sector</a:t>
            </a:r>
            <a:r>
              <a:rPr lang="en-US" smtClean="0">
                <a:latin typeface="Times New Roman" pitchFamily="18" charset="0"/>
              </a:rPr>
              <a:t>. Convening planning for functional needs support services is a great example of partnering and leading. </a:t>
            </a:r>
          </a:p>
          <a:p>
            <a:pPr eaLnBrk="1" hangingPunct="1"/>
            <a:endParaRPr lang="en-US" smtClean="0">
              <a:latin typeface="Times New Roman" pitchFamily="18" charset="0"/>
            </a:endParaRPr>
          </a:p>
          <a:p>
            <a:pPr eaLnBrk="1" hangingPunct="1"/>
            <a:endParaRPr lang="en-US" smtClean="0"/>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There are NEW stakeholders who may or may not have any experience in disaster planning. In fact, it may seem overwhelming to a new stakeholder....its important to communicate how grateful we are to have them at the table and that no one is alone in the planning process.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Nat’l MOU w/ The National Disability Rights Network (NDRN). </a:t>
            </a:r>
          </a:p>
          <a:p>
            <a:pPr eaLnBrk="1" hangingPunct="1">
              <a:spcBef>
                <a:spcPct val="0"/>
              </a:spcBef>
            </a:pPr>
            <a:r>
              <a:rPr lang="en-US" smtClean="0">
                <a:latin typeface="Times New Roman" pitchFamily="18" charset="0"/>
              </a:rPr>
              <a:t>The nonprofit membership organization for the federally mandated Protection and Advocacy (P&amp;A) Systems and Client Assistance Programs (CAP) for individuals with disabilities.  The P&amp;A/CAP agencies that are a part of the NDRN network are located within communities in each state; you can locate them through their website, www.ndrn.org.</a:t>
            </a:r>
          </a:p>
          <a:p>
            <a:pPr eaLnBrk="1" hangingPunct="1">
              <a:spcBef>
                <a:spcPct val="0"/>
              </a:spcBef>
            </a:pPr>
            <a:endParaRPr lang="en-US" smtClean="0">
              <a:latin typeface="Times New Roman" pitchFamily="18" charset="0"/>
            </a:endParaRPr>
          </a:p>
          <a:p>
            <a:pPr eaLnBrk="1" hangingPunct="1"/>
            <a:r>
              <a:rPr lang="en-US" smtClean="0">
                <a:latin typeface="Times New Roman" pitchFamily="18" charset="0"/>
              </a:rPr>
              <a:t>Query participants, provide them with the opportunity to talk about specific local and state examples of stakeholders/partners. </a:t>
            </a:r>
          </a:p>
          <a:p>
            <a:pPr eaLnBrk="1" hangingPunct="1"/>
            <a:endParaRPr lang="en-US" b="1" smtClean="0">
              <a:latin typeface="Times New Roman" pitchFamily="18" charset="0"/>
            </a:endParaRPr>
          </a:p>
          <a:p>
            <a:pPr eaLnBrk="1" hangingPunct="1">
              <a:buFontTx/>
              <a:buChar char="•"/>
            </a:pPr>
            <a:r>
              <a:rPr lang="en-US" smtClean="0">
                <a:latin typeface="Times New Roman" pitchFamily="18" charset="0"/>
              </a:rPr>
              <a:t>Veterans associations</a:t>
            </a:r>
          </a:p>
          <a:p>
            <a:pPr eaLnBrk="1" hangingPunct="1">
              <a:buFontTx/>
              <a:buChar char="•"/>
            </a:pPr>
            <a:r>
              <a:rPr lang="en-US" smtClean="0">
                <a:latin typeface="Times New Roman" pitchFamily="18" charset="0"/>
              </a:rPr>
              <a:t>Nursing home administrators</a:t>
            </a:r>
          </a:p>
          <a:p>
            <a:pPr eaLnBrk="1" hangingPunct="1">
              <a:buFontTx/>
              <a:buChar char="•"/>
            </a:pPr>
            <a:r>
              <a:rPr lang="en-US" smtClean="0">
                <a:latin typeface="Times New Roman" pitchFamily="18" charset="0"/>
              </a:rPr>
              <a:t>These are reciprocal relationships where they can help us with varied resources and we can help them on their emergency plans.</a:t>
            </a:r>
          </a:p>
          <a:p>
            <a:pPr eaLnBrk="1" hangingPunct="1"/>
            <a:endParaRPr lang="en-US" smtClean="0">
              <a:latin typeface="Times New Roman" pitchFamily="18" charset="0"/>
            </a:endParaRPr>
          </a:p>
          <a:p>
            <a:pPr eaLnBrk="1" hangingPunct="1"/>
            <a:r>
              <a:rPr lang="en-US" b="1" smtClean="0">
                <a:latin typeface="Times New Roman" pitchFamily="18" charset="0"/>
              </a:rPr>
              <a:t>Note their answers for use in next slide.</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MASS CARE</a:t>
            </a:r>
          </a:p>
          <a:p>
            <a:pPr eaLnBrk="1" hangingPunct="1"/>
            <a:endParaRPr lang="en-US" smtClean="0">
              <a:latin typeface="Times New Roman" pitchFamily="18" charset="0"/>
            </a:endParaRPr>
          </a:p>
          <a:p>
            <a:pPr eaLnBrk="1" hangingPunct="1"/>
            <a:r>
              <a:rPr lang="en-US" smtClean="0">
                <a:latin typeface="Times New Roman" pitchFamily="18" charset="0"/>
              </a:rPr>
              <a:t>Community Gap Analysis is not new to you in planning, but now we need to increase our scope to assess areas where gaps exist in meeting the needs of clients with disabilities and functional needs.</a:t>
            </a:r>
            <a:br>
              <a:rPr lang="en-US" smtClean="0">
                <a:latin typeface="Times New Roman" pitchFamily="18" charset="0"/>
              </a:rPr>
            </a:br>
            <a:endParaRPr lang="en-US" smtClean="0">
              <a:latin typeface="Times New Roman" pitchFamily="18" charset="0"/>
            </a:endParaRPr>
          </a:p>
          <a:p>
            <a:pPr eaLnBrk="1" hangingPunct="1"/>
            <a:r>
              <a:rPr lang="en-US" smtClean="0">
                <a:latin typeface="Times New Roman" pitchFamily="18" charset="0"/>
              </a:rPr>
              <a:t>1</a:t>
            </a:r>
            <a:r>
              <a:rPr lang="en-US" baseline="30000" smtClean="0">
                <a:latin typeface="Times New Roman" pitchFamily="18" charset="0"/>
              </a:rPr>
              <a:t>st</a:t>
            </a:r>
            <a:r>
              <a:rPr lang="en-US" smtClean="0">
                <a:latin typeface="Times New Roman" pitchFamily="18" charset="0"/>
              </a:rPr>
              <a:t> bullet – incorporate examples brought up from the field.  Also pull out examples they didn’t bring up.  Or ask for examples.</a:t>
            </a:r>
          </a:p>
          <a:p>
            <a:pPr eaLnBrk="1" hangingPunct="1"/>
            <a:endParaRPr lang="en-US" smtClean="0">
              <a:latin typeface="Times New Roman" pitchFamily="18" charset="0"/>
            </a:endParaRPr>
          </a:p>
          <a:p>
            <a:pPr eaLnBrk="1" hangingPunct="1"/>
            <a:r>
              <a:rPr lang="en-US" smtClean="0">
                <a:latin typeface="Times New Roman" pitchFamily="18" charset="0"/>
              </a:rPr>
              <a:t>2</a:t>
            </a:r>
            <a:r>
              <a:rPr lang="en-US" baseline="30000" smtClean="0">
                <a:latin typeface="Times New Roman" pitchFamily="18" charset="0"/>
              </a:rPr>
              <a:t>nd</a:t>
            </a:r>
            <a:r>
              <a:rPr lang="en-US" smtClean="0">
                <a:latin typeface="Times New Roman" pitchFamily="18" charset="0"/>
              </a:rPr>
              <a:t> bullet – examples of types of resources, also can use from their examples with local partners.  DME, CMS, …</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smtClean="0">
                <a:latin typeface="Times New Roman" pitchFamily="18" charset="0"/>
              </a:rPr>
              <a:t>MASS CARE</a:t>
            </a:r>
          </a:p>
          <a:p>
            <a:pPr eaLnBrk="1" hangingPunct="1">
              <a:lnSpc>
                <a:spcPct val="80000"/>
              </a:lnSpc>
            </a:pPr>
            <a:r>
              <a:rPr lang="en-US" sz="800" u="sng" smtClean="0">
                <a:latin typeface="Times New Roman" pitchFamily="18" charset="0"/>
              </a:rPr>
              <a:t>Procuring supplies pre-event</a:t>
            </a:r>
          </a:p>
          <a:p>
            <a:pPr eaLnBrk="1" hangingPunct="1">
              <a:lnSpc>
                <a:spcPct val="80000"/>
              </a:lnSpc>
            </a:pPr>
            <a:r>
              <a:rPr lang="en-US" sz="800" smtClean="0">
                <a:latin typeface="Times New Roman" pitchFamily="18" charset="0"/>
              </a:rPr>
              <a:t>EM is being encouraged to apply for Homeland Security Grant Program: As new dollars are made available, purchase access and functional needs equipment, </a:t>
            </a:r>
            <a:r>
              <a:rPr lang="en-US" sz="800" b="1" smtClean="0">
                <a:latin typeface="Times New Roman" pitchFamily="18" charset="0"/>
              </a:rPr>
              <a:t>focusing on items that would be difficult to procure quickly at the beginning of an event </a:t>
            </a:r>
            <a:r>
              <a:rPr lang="en-US" sz="800" smtClean="0">
                <a:latin typeface="Times New Roman" pitchFamily="18" charset="0"/>
              </a:rPr>
              <a:t>(ex. universal cots, communication boards, toilet seat risers, mobility devices, privacy screens, wheel chair transfer boards). Also order supplies for children as well as adults.  </a:t>
            </a:r>
            <a:endParaRPr lang="en-US" sz="800" b="1" smtClean="0">
              <a:latin typeface="Times New Roman" pitchFamily="18" charset="0"/>
            </a:endParaRPr>
          </a:p>
          <a:p>
            <a:pPr eaLnBrk="1" hangingPunct="1">
              <a:lnSpc>
                <a:spcPct val="80000"/>
              </a:lnSpc>
            </a:pPr>
            <a:endParaRPr lang="en-US" sz="800" smtClean="0">
              <a:latin typeface="Times New Roman" pitchFamily="18" charset="0"/>
            </a:endParaRPr>
          </a:p>
          <a:p>
            <a:pPr eaLnBrk="1" hangingPunct="1">
              <a:lnSpc>
                <a:spcPct val="80000"/>
              </a:lnSpc>
            </a:pPr>
            <a:r>
              <a:rPr lang="en-US" sz="800" smtClean="0">
                <a:latin typeface="Times New Roman" pitchFamily="18" charset="0"/>
              </a:rPr>
              <a:t>NHQ working on </a:t>
            </a:r>
            <a:r>
              <a:rPr lang="en-US" sz="800" u="sng" smtClean="0">
                <a:latin typeface="Times New Roman" pitchFamily="18" charset="0"/>
              </a:rPr>
              <a:t>creating a Chapter Suggested List</a:t>
            </a:r>
            <a:r>
              <a:rPr lang="en-US" sz="800" smtClean="0">
                <a:latin typeface="Times New Roman" pitchFamily="18" charset="0"/>
              </a:rPr>
              <a:t> to assist chapters in making decisions with EM on what items to purchase when money is available.  </a:t>
            </a:r>
          </a:p>
          <a:p>
            <a:pPr eaLnBrk="1" hangingPunct="1">
              <a:lnSpc>
                <a:spcPct val="80000"/>
              </a:lnSpc>
            </a:pPr>
            <a:endParaRPr lang="en-US" sz="800" smtClean="0">
              <a:latin typeface="Times New Roman" pitchFamily="18" charset="0"/>
            </a:endParaRPr>
          </a:p>
          <a:p>
            <a:pPr eaLnBrk="1" hangingPunct="1">
              <a:lnSpc>
                <a:spcPct val="80000"/>
              </a:lnSpc>
            </a:pPr>
            <a:r>
              <a:rPr lang="en-US" sz="800" u="sng" smtClean="0">
                <a:latin typeface="Times New Roman" pitchFamily="18" charset="0"/>
              </a:rPr>
              <a:t>Unusual vendors (in certain jurisdictions):</a:t>
            </a:r>
          </a:p>
          <a:p>
            <a:pPr eaLnBrk="1" hangingPunct="1">
              <a:lnSpc>
                <a:spcPct val="80000"/>
              </a:lnSpc>
            </a:pPr>
            <a:r>
              <a:rPr lang="en-US" sz="800" smtClean="0">
                <a:latin typeface="Times New Roman" pitchFamily="18" charset="0"/>
              </a:rPr>
              <a:t>Churches and senior centers may maintain DME closets or be excellent resources for additional items and supplies. </a:t>
            </a:r>
          </a:p>
          <a:p>
            <a:pPr eaLnBrk="1" hangingPunct="1">
              <a:lnSpc>
                <a:spcPct val="80000"/>
              </a:lnSpc>
            </a:pPr>
            <a:r>
              <a:rPr lang="en-US" sz="800" smtClean="0">
                <a:latin typeface="Times New Roman" pitchFamily="18" charset="0"/>
              </a:rPr>
              <a:t>Civic organizations, like the Jaycees and Knights of Columbus, will build portable ramps.</a:t>
            </a:r>
          </a:p>
          <a:p>
            <a:pPr eaLnBrk="1" hangingPunct="1">
              <a:lnSpc>
                <a:spcPct val="80000"/>
              </a:lnSpc>
            </a:pPr>
            <a:endParaRPr lang="en-US" sz="800" smtClean="0">
              <a:latin typeface="Times New Roman" pitchFamily="18" charset="0"/>
            </a:endParaRPr>
          </a:p>
          <a:p>
            <a:pPr eaLnBrk="1" hangingPunct="1">
              <a:lnSpc>
                <a:spcPct val="80000"/>
              </a:lnSpc>
            </a:pPr>
            <a:r>
              <a:rPr lang="en-US" sz="800" u="sng" smtClean="0">
                <a:latin typeface="Times New Roman" pitchFamily="18" charset="0"/>
              </a:rPr>
              <a:t>Post Event Procurement:</a:t>
            </a:r>
            <a:r>
              <a:rPr lang="en-US" sz="800" smtClean="0">
                <a:latin typeface="Times New Roman" pitchFamily="18" charset="0"/>
              </a:rPr>
              <a:t>  </a:t>
            </a:r>
          </a:p>
          <a:p>
            <a:pPr eaLnBrk="1" hangingPunct="1">
              <a:lnSpc>
                <a:spcPct val="80000"/>
              </a:lnSpc>
            </a:pPr>
            <a:r>
              <a:rPr lang="en-US" sz="800" smtClean="0">
                <a:latin typeface="Times New Roman" pitchFamily="18" charset="0"/>
              </a:rPr>
              <a:t>Commonly Used Shelter Items &amp; Services Listing (CUSI-SL) is a federal supply cache for declared disasters. </a:t>
            </a:r>
          </a:p>
          <a:p>
            <a:pPr eaLnBrk="1" hangingPunct="1">
              <a:lnSpc>
                <a:spcPct val="80000"/>
              </a:lnSpc>
            </a:pPr>
            <a:r>
              <a:rPr lang="en-US" sz="800" smtClean="0">
                <a:latin typeface="Times New Roman" pitchFamily="18" charset="0"/>
              </a:rPr>
              <a:t>All CUSI items are requested in coordination with the affected State. </a:t>
            </a:r>
          </a:p>
          <a:p>
            <a:pPr eaLnBrk="1" hangingPunct="1">
              <a:lnSpc>
                <a:spcPct val="80000"/>
              </a:lnSpc>
            </a:pPr>
            <a:r>
              <a:rPr lang="en-US" sz="800" smtClean="0">
                <a:latin typeface="Times New Roman" pitchFamily="18" charset="0"/>
              </a:rPr>
              <a:t>CUSI Items are available to minimize shortfalls of needed supplies for feeding and sheltering. </a:t>
            </a:r>
          </a:p>
          <a:p>
            <a:pPr eaLnBrk="1" hangingPunct="1">
              <a:lnSpc>
                <a:spcPct val="80000"/>
              </a:lnSpc>
            </a:pPr>
            <a:r>
              <a:rPr lang="en-US" sz="800" smtClean="0">
                <a:latin typeface="Times New Roman" pitchFamily="18" charset="0"/>
              </a:rPr>
              <a:t>NGO's do not request CUSI items directly, but could be the recipient of the items as a provider of Mass Care services for the State. </a:t>
            </a:r>
          </a:p>
          <a:p>
            <a:pPr eaLnBrk="1" hangingPunct="1">
              <a:lnSpc>
                <a:spcPct val="80000"/>
              </a:lnSpc>
            </a:pPr>
            <a:r>
              <a:rPr lang="en-US" sz="800" smtClean="0">
                <a:latin typeface="Times New Roman" pitchFamily="18" charset="0"/>
              </a:rPr>
              <a:t>States request items to support NGOs under a "Stafford Act" Declaration </a:t>
            </a:r>
          </a:p>
          <a:p>
            <a:pPr eaLnBrk="1" hangingPunct="1">
              <a:lnSpc>
                <a:spcPct val="80000"/>
              </a:lnSpc>
            </a:pPr>
            <a:r>
              <a:rPr lang="en-US" sz="800" smtClean="0">
                <a:latin typeface="Times New Roman" pitchFamily="18" charset="0"/>
              </a:rPr>
              <a:t>Some CUSI items (Infant &amp; Toddler Items) will be pushed into the impacted area as directed by the FEMA Administrator, independent of any State request. </a:t>
            </a:r>
          </a:p>
          <a:p>
            <a:pPr eaLnBrk="1" hangingPunct="1">
              <a:lnSpc>
                <a:spcPct val="80000"/>
              </a:lnSpc>
            </a:pPr>
            <a:r>
              <a:rPr lang="en-US" sz="800" smtClean="0">
                <a:latin typeface="Times New Roman" pitchFamily="18" charset="0"/>
              </a:rPr>
              <a:t>Categories: </a:t>
            </a:r>
          </a:p>
          <a:p>
            <a:pPr eaLnBrk="1" hangingPunct="1">
              <a:lnSpc>
                <a:spcPct val="80000"/>
              </a:lnSpc>
            </a:pPr>
            <a:r>
              <a:rPr lang="en-US" sz="800" smtClean="0">
                <a:latin typeface="Times New Roman" pitchFamily="18" charset="0"/>
              </a:rPr>
              <a:t>"Major Items" (e.g., water, bulk food, cots, blankets, bottled water, emergency meals)</a:t>
            </a:r>
          </a:p>
          <a:p>
            <a:pPr eaLnBrk="1" hangingPunct="1">
              <a:lnSpc>
                <a:spcPct val="80000"/>
              </a:lnSpc>
            </a:pPr>
            <a:r>
              <a:rPr lang="en-US" sz="800" smtClean="0">
                <a:latin typeface="Times New Roman" pitchFamily="18" charset="0"/>
              </a:rPr>
              <a:t>"Hygiene Items" (e.g., personal hygiene kits of 17 items)</a:t>
            </a:r>
          </a:p>
          <a:p>
            <a:pPr eaLnBrk="1" hangingPunct="1">
              <a:lnSpc>
                <a:spcPct val="80000"/>
              </a:lnSpc>
            </a:pPr>
            <a:r>
              <a:rPr lang="en-US" sz="800" smtClean="0">
                <a:latin typeface="Times New Roman" pitchFamily="18" charset="0"/>
              </a:rPr>
              <a:t>"Shelter Cleaning Items" (e.g., brooms, buckets, mops, trash bags)</a:t>
            </a:r>
          </a:p>
          <a:p>
            <a:pPr eaLnBrk="1" hangingPunct="1">
              <a:lnSpc>
                <a:spcPct val="80000"/>
              </a:lnSpc>
            </a:pPr>
            <a:r>
              <a:rPr lang="en-US" sz="800" smtClean="0">
                <a:latin typeface="Times New Roman" pitchFamily="18" charset="0"/>
              </a:rPr>
              <a:t>"Miscellaneous Items" (e.g., hand sanitizer with nozzles, caution tape)</a:t>
            </a:r>
          </a:p>
          <a:p>
            <a:pPr eaLnBrk="1" hangingPunct="1">
              <a:lnSpc>
                <a:spcPct val="80000"/>
              </a:lnSpc>
            </a:pPr>
            <a:r>
              <a:rPr lang="en-US" sz="800" smtClean="0">
                <a:latin typeface="Times New Roman" pitchFamily="18" charset="0"/>
              </a:rPr>
              <a:t>"Leased/Contracted Items" (e.g., fuel, dumpsters with service., reefer trailers)</a:t>
            </a:r>
          </a:p>
          <a:p>
            <a:pPr eaLnBrk="1" hangingPunct="1">
              <a:lnSpc>
                <a:spcPct val="80000"/>
              </a:lnSpc>
            </a:pPr>
            <a:r>
              <a:rPr lang="en-US" sz="800" smtClean="0">
                <a:latin typeface="Times New Roman" pitchFamily="18" charset="0"/>
              </a:rPr>
              <a:t>"Infants and Toddlers Items" (e.g., push package of 27 items, plus other items available)</a:t>
            </a:r>
          </a:p>
          <a:p>
            <a:pPr eaLnBrk="1" hangingPunct="1">
              <a:lnSpc>
                <a:spcPct val="80000"/>
              </a:lnSpc>
            </a:pPr>
            <a:r>
              <a:rPr lang="en-US" sz="800" smtClean="0">
                <a:latin typeface="Times New Roman" pitchFamily="18" charset="0"/>
              </a:rPr>
              <a:t>"Durable Medical Equipment" (e.g., wheelchairs, crutches)</a:t>
            </a:r>
          </a:p>
          <a:p>
            <a:pPr eaLnBrk="1" hangingPunct="1">
              <a:lnSpc>
                <a:spcPct val="80000"/>
              </a:lnSpc>
            </a:pPr>
            <a:r>
              <a:rPr lang="en-US" sz="800" smtClean="0">
                <a:latin typeface="Times New Roman" pitchFamily="18" charset="0"/>
              </a:rPr>
              <a:t>"Consumable Medical Supplies Items" (e.g., bandages, catheters) </a:t>
            </a:r>
            <a:endParaRPr lang="en-US" sz="8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In your group, answer these questions in your FNSS planning meeting.</a:t>
            </a:r>
          </a:p>
          <a:p>
            <a:pPr marL="228600" indent="-228600" eaLnBrk="1" hangingPunct="1"/>
            <a:endParaRPr lang="en-US" smtClean="0"/>
          </a:p>
          <a:p>
            <a:pPr marL="228600" indent="-228600" eaLnBrk="1" hangingPunct="1">
              <a:buFontTx/>
              <a:buChar char="•"/>
            </a:pPr>
            <a:endParaRPr lang="en-US" smtClean="0"/>
          </a:p>
          <a:p>
            <a:pPr marL="228600" indent="-228600" eaLnBrk="1" hangingPunct="1">
              <a:buFontTx/>
              <a:buChar char="•"/>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Floods, tornados, wildfires and hurricanes, we had them all</a:t>
            </a:r>
          </a:p>
          <a:p>
            <a:r>
              <a:rPr lang="en-US" smtClean="0"/>
              <a:t>And climate change predictions imply this trend will continue</a:t>
            </a:r>
          </a:p>
          <a:p>
            <a:r>
              <a:rPr lang="en-US" smtClean="0"/>
              <a:t>Going forward.</a:t>
            </a:r>
          </a:p>
          <a:p>
            <a:endParaRPr lang="en-US" smtClean="0"/>
          </a:p>
        </p:txBody>
      </p:sp>
      <p:sp>
        <p:nvSpPr>
          <p:cNvPr id="64516" name="Slide Number Placeholder 3"/>
          <p:cNvSpPr>
            <a:spLocks noGrp="1"/>
          </p:cNvSpPr>
          <p:nvPr>
            <p:ph type="sldNum" sz="quarter" idx="5"/>
          </p:nvPr>
        </p:nvSpPr>
        <p:spPr/>
        <p:txBody>
          <a:bodyPr/>
          <a:lstStyle/>
          <a:p>
            <a:pPr>
              <a:defRPr/>
            </a:pPr>
            <a:fld id="{89F55A7A-9548-4096-8C7D-D57ABF750F25}" type="slidenum">
              <a:rPr lang="en-US" smtClean="0"/>
              <a:pPr>
                <a:defRPr/>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000" smtClean="0">
                <a:latin typeface="Times New Roman" pitchFamily="18" charset="0"/>
              </a:rPr>
              <a:t>HEALTH</a:t>
            </a:r>
          </a:p>
          <a:p>
            <a:pPr eaLnBrk="1" hangingPunct="1">
              <a:lnSpc>
                <a:spcPct val="80000"/>
              </a:lnSpc>
            </a:pPr>
            <a:endParaRPr lang="en-US" sz="1000" smtClean="0">
              <a:latin typeface="Times New Roman" pitchFamily="18" charset="0"/>
            </a:endParaRPr>
          </a:p>
          <a:p>
            <a:pPr eaLnBrk="1" hangingPunct="1">
              <a:lnSpc>
                <a:spcPct val="80000"/>
              </a:lnSpc>
            </a:pPr>
            <a:r>
              <a:rPr lang="en-US" sz="1000" smtClean="0">
                <a:latin typeface="Times New Roman" pitchFamily="18" charset="0"/>
              </a:rPr>
              <a:t>If we understand the definition of the word accommodate it makes it easier to meet our clients needs. Accommodate means to provide for, supply, to adjust or make suitable.</a:t>
            </a:r>
          </a:p>
          <a:p>
            <a:pPr eaLnBrk="1" hangingPunct="1">
              <a:lnSpc>
                <a:spcPct val="80000"/>
              </a:lnSpc>
            </a:pPr>
            <a:r>
              <a:rPr lang="en-US" sz="1000" u="sng" smtClean="0">
                <a:latin typeface="Times New Roman" pitchFamily="18" charset="0"/>
              </a:rPr>
              <a:t>These are new acronyms or terms to learn. Let’s take each one and think through how it would provide or supply a client with  equipment, supplies or help a client with every day tasks that are routine but maybe more difficult when they are not in their own home and in a shelter..  </a:t>
            </a:r>
          </a:p>
          <a:p>
            <a:pPr eaLnBrk="1" hangingPunct="1">
              <a:lnSpc>
                <a:spcPct val="80000"/>
              </a:lnSpc>
            </a:pPr>
            <a:r>
              <a:rPr lang="en-US" sz="900" u="sng" smtClean="0">
                <a:latin typeface="Times New Roman" pitchFamily="18" charset="0"/>
              </a:rPr>
              <a:t>Assistive Technology definition –</a:t>
            </a:r>
            <a:r>
              <a:rPr lang="en-US" sz="900" smtClean="0">
                <a:latin typeface="Times New Roman" pitchFamily="18" charset="0"/>
              </a:rPr>
              <a:t> </a:t>
            </a:r>
            <a:r>
              <a:rPr lang="en-US" sz="900" b="1" smtClean="0">
                <a:latin typeface="Times New Roman" pitchFamily="18" charset="0"/>
              </a:rPr>
              <a:t>assistive technology enables clients to communicate, receive instruction</a:t>
            </a:r>
            <a:r>
              <a:rPr lang="en-US" sz="900" smtClean="0">
                <a:latin typeface="Times New Roman" pitchFamily="18" charset="0"/>
              </a:rPr>
              <a:t>, </a:t>
            </a:r>
            <a:r>
              <a:rPr lang="en-US" sz="900" b="1" smtClean="0">
                <a:latin typeface="Times New Roman" pitchFamily="18" charset="0"/>
              </a:rPr>
              <a:t>learn, play, move about and be independent. These may be customized for that individual and they know best how to care for their devices.  </a:t>
            </a:r>
            <a:endParaRPr lang="en-US" sz="900" smtClean="0">
              <a:latin typeface="Times New Roman" pitchFamily="18" charset="0"/>
            </a:endParaRPr>
          </a:p>
          <a:p>
            <a:pPr eaLnBrk="1" hangingPunct="1">
              <a:lnSpc>
                <a:spcPct val="80000"/>
              </a:lnSpc>
            </a:pPr>
            <a:r>
              <a:rPr lang="en-US" sz="900" smtClean="0">
                <a:latin typeface="Times New Roman" pitchFamily="18" charset="0"/>
              </a:rPr>
              <a:t>Any item, piece of equipment, product system, whether acquired commercially, modified, or customized, that is used to increase, maintain, or improve functional capabilities of individuals with disabilities.  Here are some examples:</a:t>
            </a:r>
          </a:p>
          <a:p>
            <a:pPr eaLnBrk="1" hangingPunct="1">
              <a:lnSpc>
                <a:spcPct val="80000"/>
              </a:lnSpc>
            </a:pPr>
            <a:r>
              <a:rPr lang="en-US" sz="900" u="sng" smtClean="0">
                <a:latin typeface="Times New Roman" pitchFamily="18" charset="0"/>
              </a:rPr>
              <a:t>DME – </a:t>
            </a:r>
          </a:p>
          <a:p>
            <a:pPr eaLnBrk="1" hangingPunct="1">
              <a:lnSpc>
                <a:spcPct val="80000"/>
              </a:lnSpc>
            </a:pPr>
            <a:r>
              <a:rPr lang="en-US" sz="900" smtClean="0">
                <a:latin typeface="Times New Roman" pitchFamily="18" charset="0"/>
              </a:rPr>
              <a:t>Any medical equipment used to aid in a better quality of living , for example, wheelchairs, walkers, canes, nebulizers, oxygen, glucometers for blood sugar checks.</a:t>
            </a:r>
          </a:p>
          <a:p>
            <a:pPr eaLnBrk="1" hangingPunct="1">
              <a:lnSpc>
                <a:spcPct val="80000"/>
              </a:lnSpc>
            </a:pPr>
            <a:r>
              <a:rPr lang="en-US" sz="900" u="sng" smtClean="0">
                <a:latin typeface="Times New Roman" pitchFamily="18" charset="0"/>
              </a:rPr>
              <a:t>CMS – </a:t>
            </a:r>
          </a:p>
          <a:p>
            <a:pPr eaLnBrk="1" hangingPunct="1">
              <a:lnSpc>
                <a:spcPct val="80000"/>
              </a:lnSpc>
            </a:pPr>
            <a:r>
              <a:rPr lang="en-US" sz="900" smtClean="0">
                <a:latin typeface="Times New Roman" pitchFamily="18" charset="0"/>
              </a:rPr>
              <a:t>Medical supplies (medications, diapers, adult briefs, syringes, bandages, etc.) that are ingested, injected, or applied and/or are one time use only.</a:t>
            </a:r>
          </a:p>
          <a:p>
            <a:pPr eaLnBrk="1" hangingPunct="1">
              <a:lnSpc>
                <a:spcPct val="80000"/>
              </a:lnSpc>
            </a:pPr>
            <a:r>
              <a:rPr lang="en-US" sz="900" u="sng" smtClean="0">
                <a:latin typeface="Times New Roman" pitchFamily="18" charset="0"/>
              </a:rPr>
              <a:t>PAS – </a:t>
            </a:r>
          </a:p>
          <a:p>
            <a:pPr eaLnBrk="1" hangingPunct="1">
              <a:lnSpc>
                <a:spcPct val="80000"/>
              </a:lnSpc>
            </a:pPr>
            <a:r>
              <a:rPr lang="en-US" sz="900" smtClean="0">
                <a:latin typeface="Times New Roman" pitchFamily="18" charset="0"/>
              </a:rPr>
              <a:t>Personal Assistance Services (PAS) are services that enable children and adults to maintain their usual level of independence in a general population shelter. </a:t>
            </a:r>
          </a:p>
          <a:p>
            <a:pPr eaLnBrk="1" hangingPunct="1">
              <a:lnSpc>
                <a:spcPct val="80000"/>
              </a:lnSpc>
            </a:pPr>
            <a:r>
              <a:rPr lang="en-US" sz="1000" smtClean="0"/>
              <a:t>Remember:  The clients coming to your shelter are coming from HOME.  They have been living with their disability, their illness, their accommodations and have strategies, know who their vendors are, and what they do when things aren't going the way they are used to.  Our job is --with their guidance--help them stay independent and safe in</a:t>
            </a:r>
          </a:p>
          <a:p>
            <a:pPr eaLnBrk="1" hangingPunct="1">
              <a:lnSpc>
                <a:spcPct val="80000"/>
              </a:lnSpc>
            </a:pPr>
            <a:r>
              <a:rPr lang="en-US" sz="1000" smtClean="0"/>
              <a:t>the shelter environment. </a:t>
            </a:r>
          </a:p>
          <a:p>
            <a:pPr eaLnBrk="1" hangingPunct="1">
              <a:lnSpc>
                <a:spcPct val="80000"/>
              </a:lnSpc>
            </a:pPr>
            <a:endParaRPr lang="en-US" sz="9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348A53-B78E-4861-898C-B2600C228039}"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FORMATION</a:t>
            </a:r>
          </a:p>
          <a:p>
            <a:r>
              <a:rPr lang="en-US" smtClean="0"/>
              <a:t>from the onset of the planning and coordination – RC reinforced “this is your community” and supported the Disability Organizations in taking ownership.   RC urged the CIL to take the lead, bring in the partners, identify unmet needs, and look for resources.  CIL brought together all the stakeholders from the old coalition and new partners, including State Agencies, who were spread around the state.  </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1B631A-5892-453B-8B4B-40820816A82A}"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E447A9-84A0-4267-9F23-891A7F5168F1}" type="slidenum">
              <a:rPr lang="en-US" smtClean="0"/>
              <a:pPr>
                <a:defRPr/>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r>
              <a:rPr lang="en-US" smtClean="0">
                <a:latin typeface="Times New Roman" pitchFamily="18" charset="0"/>
              </a:rPr>
              <a:t>Partner access integration into shelters is in development.</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r>
              <a:rPr lang="en-US" smtClean="0">
                <a:latin typeface="Times New Roman" pitchFamily="18" charset="0"/>
              </a:rPr>
              <a:t>Disaster Officers: provide feedback regarding chapters sharing best practices.</a:t>
            </a:r>
          </a:p>
          <a:p>
            <a:pPr eaLnBrk="1" hangingPunct="1"/>
            <a:endParaRPr lang="en-US" smtClean="0">
              <a:latin typeface="Times New Roman" pitchFamily="18" charset="0"/>
            </a:endParaRPr>
          </a:p>
          <a:p>
            <a:pPr eaLnBrk="1" hangingPunct="1"/>
            <a:r>
              <a:rPr lang="en-US" smtClean="0">
                <a:latin typeface="Times New Roman" pitchFamily="18" charset="0"/>
              </a:rPr>
              <a:t>Sheltering and Nursing Kit supply lists are under revision to include new supplies to meet functional need supplies. The supply lists are suggested supplies based on your community demographics. Some supplies are basic and need to be available as soon as a shelter opens and others are resource or purchase as needed. </a:t>
            </a:r>
          </a:p>
          <a:p>
            <a:pPr eaLnBrk="1" hangingPunct="1"/>
            <a:endParaRPr lang="en-US" smtClean="0">
              <a:latin typeface="Times New Roman" pitchFamily="18" charset="0"/>
            </a:endParaRPr>
          </a:p>
          <a:p>
            <a:pPr eaLnBrk="1" hangingPunct="1"/>
            <a:r>
              <a:rPr lang="en-US" smtClean="0">
                <a:latin typeface="Times New Roman" pitchFamily="18" charset="0"/>
              </a:rPr>
              <a:t>Do what we’ve always done, continue focusing on the needs of clients.</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p>
          <a:p>
            <a:pPr eaLnBrk="1" hangingPunct="1"/>
            <a:r>
              <a:rPr lang="en-US" smtClean="0"/>
              <a:t>We have provided the following resources. Be sure to check your state websites for additional information, resources and programs available in your state.</a:t>
            </a:r>
          </a:p>
          <a:p>
            <a:pPr eaLnBrk="1" hangingPunct="1"/>
            <a:endParaRPr lang="en-US" smtClean="0"/>
          </a:p>
          <a:p>
            <a:pPr eaLnBrk="1" hangingPunct="1"/>
            <a:r>
              <a:rPr lang="en-US" smtClean="0"/>
              <a:t>At the beginning of the presentation we discussed the objectives.</a:t>
            </a:r>
          </a:p>
          <a:p>
            <a:pPr eaLnBrk="1" hangingPunct="1"/>
            <a:endParaRPr lang="en-US" smtClean="0"/>
          </a:p>
          <a:p>
            <a:pPr eaLnBrk="1" hangingPunct="1"/>
            <a:r>
              <a:rPr lang="en-US" smtClean="0"/>
              <a:t>Let s review:</a:t>
            </a:r>
          </a:p>
          <a:p>
            <a:pPr eaLnBrk="1" hangingPunct="1">
              <a:buFontTx/>
              <a:buChar char="•"/>
            </a:pPr>
            <a:r>
              <a:rPr lang="en-US" b="1" smtClean="0"/>
              <a:t> Review Current policies and philosophies around Functional Needs Support Services – do you know what policies that may need revision?</a:t>
            </a:r>
          </a:p>
          <a:p>
            <a:pPr eaLnBrk="1" hangingPunct="1">
              <a:buFontTx/>
              <a:buChar char="•"/>
            </a:pPr>
            <a:r>
              <a:rPr lang="en-US" b="1" smtClean="0"/>
              <a:t> Focus on Integrated Planning – internal at Red Cross and in your community</a:t>
            </a:r>
          </a:p>
          <a:p>
            <a:pPr eaLnBrk="1" hangingPunct="1">
              <a:buFontTx/>
              <a:buChar char="•"/>
            </a:pPr>
            <a:r>
              <a:rPr lang="en-US" b="1" smtClean="0"/>
              <a:t> Look at Functional needs and support services in a shelter environment- What is our current practices and what do we need to adjust?</a:t>
            </a:r>
          </a:p>
          <a:p>
            <a:pPr eaLnBrk="1" hangingPunct="1">
              <a:buFontTx/>
              <a:buChar char="•"/>
            </a:pPr>
            <a:r>
              <a:rPr lang="en-US" b="1" smtClean="0"/>
              <a:t>Provide Resources and scenarios – did the presentation provide resources that would help you with your planning? Did the scenario provided provide a framework for discussion as a team?</a:t>
            </a:r>
          </a:p>
          <a:p>
            <a:pPr eaLnBrk="1" hangingPunct="1">
              <a:buFontTx/>
              <a:buChar char="•"/>
            </a:pPr>
            <a:endParaRPr lang="en-US" b="1" smtClean="0"/>
          </a:p>
          <a:p>
            <a:pPr eaLnBrk="1" hangingPunct="1"/>
            <a:r>
              <a:rPr lang="en-US" smtClean="0"/>
              <a:t>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New Roman" pitchFamily="18" charset="0"/>
              </a:rPr>
              <a:t>FACILITATOR</a:t>
            </a:r>
          </a:p>
          <a:p>
            <a:pPr eaLnBrk="1" hangingPunct="1"/>
            <a:endParaRPr lang="en-US" smtClean="0">
              <a:latin typeface="Times New Roman" pitchFamily="18" charset="0"/>
            </a:endParaRPr>
          </a:p>
          <a:p>
            <a:pPr eaLnBrk="1" hangingPunct="1"/>
            <a:r>
              <a:rPr lang="en-US" smtClean="0">
                <a:latin typeface="Times New Roman" pitchFamily="18" charset="0"/>
              </a:rPr>
              <a:t>Physical – people with mobility issues – spinal cord injuries, amputation, cerebral palsy</a:t>
            </a:r>
          </a:p>
          <a:p>
            <a:pPr eaLnBrk="1" hangingPunct="1"/>
            <a:r>
              <a:rPr lang="en-US" smtClean="0">
                <a:latin typeface="Times New Roman" pitchFamily="18" charset="0"/>
              </a:rPr>
              <a:t>Sensory – visual and hearing impairments </a:t>
            </a:r>
          </a:p>
          <a:p>
            <a:pPr eaLnBrk="1" hangingPunct="1"/>
            <a:r>
              <a:rPr lang="en-US" smtClean="0">
                <a:latin typeface="Times New Roman" pitchFamily="18" charset="0"/>
              </a:rPr>
              <a:t>Mental health – depression, Schizophrenia, bi-polar disorder</a:t>
            </a:r>
          </a:p>
          <a:p>
            <a:pPr eaLnBrk="1" hangingPunct="1"/>
            <a:r>
              <a:rPr lang="en-US" smtClean="0">
                <a:latin typeface="Times New Roman" pitchFamily="18" charset="0"/>
              </a:rPr>
              <a:t>Cognitive/Intellectual – developmental delay, dyslexia, attention deficit disorder, brain injury </a:t>
            </a:r>
          </a:p>
          <a:p>
            <a:pPr eaLnBrk="1" hangingPunct="1"/>
            <a:r>
              <a:rPr lang="en-US" sz="1400" smtClean="0"/>
              <a:t> </a:t>
            </a:r>
            <a:endParaRPr lang="en-US" sz="1400" b="1"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original model from June Isaacson Kailes is the five letters of CMIST—but I have added two Bubbles as I find that</a:t>
            </a:r>
          </a:p>
          <a:p>
            <a:pPr marL="228600" indent="-228600">
              <a:buFontTx/>
              <a:buAutoNum type="arabicPeriod"/>
              <a:defRPr/>
            </a:pPr>
            <a:r>
              <a:rPr lang="en-US" dirty="0" smtClean="0"/>
              <a:t>Behavioral Health is a support need that is possible in all areas and thus may need its own consideration  and</a:t>
            </a:r>
          </a:p>
          <a:p>
            <a:pPr marL="228600" indent="-228600">
              <a:buFontTx/>
              <a:buAutoNum type="arabicPeriod"/>
              <a:defRPr/>
            </a:pPr>
            <a:r>
              <a:rPr lang="en-US" dirty="0" smtClean="0"/>
              <a:t>Mobility is not transportation, nor is it entirely independence or safety and thus can get missed in the discussions and planning.</a:t>
            </a:r>
          </a:p>
          <a:p>
            <a:pPr>
              <a:defRPr/>
            </a:pPr>
            <a:r>
              <a:rPr lang="en-US" dirty="0" smtClean="0"/>
              <a:t>Anyone who has tried to evacuate a nursing home understands that mobility is its own consideration.</a:t>
            </a:r>
          </a:p>
        </p:txBody>
      </p:sp>
      <p:sp>
        <p:nvSpPr>
          <p:cNvPr id="58372" name="Slide Number Placeholder 3"/>
          <p:cNvSpPr>
            <a:spLocks noGrp="1"/>
          </p:cNvSpPr>
          <p:nvPr>
            <p:ph type="sldNum" sz="quarter" idx="5"/>
          </p:nvPr>
        </p:nvSpPr>
        <p:spPr/>
        <p:txBody>
          <a:bodyPr/>
          <a:lstStyle/>
          <a:p>
            <a:pPr>
              <a:defRPr/>
            </a:pPr>
            <a:fld id="{9E795ABA-0B8E-4CBC-9C1F-5B9525EA1D94}"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cs typeface="Arial" pitchFamily="34" charset="0"/>
              </a:rPr>
              <a:t>This is not meant to be a complete list, but is a way to help us all</a:t>
            </a:r>
          </a:p>
          <a:p>
            <a:r>
              <a:rPr lang="en-US" smtClean="0">
                <a:latin typeface="Arial" pitchFamily="34" charset="0"/>
                <a:cs typeface="Arial" pitchFamily="34" charset="0"/>
              </a:rPr>
              <a:t>Think about who is in our community that we need to be planning for</a:t>
            </a:r>
          </a:p>
          <a:p>
            <a:r>
              <a:rPr lang="en-US" smtClean="0">
                <a:latin typeface="Arial" pitchFamily="34" charset="0"/>
                <a:cs typeface="Arial" pitchFamily="34" charset="0"/>
              </a:rPr>
              <a:t>And prepared to serve.</a:t>
            </a:r>
          </a:p>
          <a:p>
            <a:endParaRPr lang="en-US" smtClean="0"/>
          </a:p>
        </p:txBody>
      </p:sp>
      <p:sp>
        <p:nvSpPr>
          <p:cNvPr id="4" name="Slide Number Placeholder 3"/>
          <p:cNvSpPr>
            <a:spLocks noGrp="1"/>
          </p:cNvSpPr>
          <p:nvPr>
            <p:ph type="sldNum" sz="quarter" idx="5"/>
          </p:nvPr>
        </p:nvSpPr>
        <p:spPr/>
        <p:txBody>
          <a:bodyPr/>
          <a:lstStyle/>
          <a:p>
            <a:pPr>
              <a:defRPr/>
            </a:pPr>
            <a:fld id="{16ADB7F0-F56A-42AD-AAE7-869333A1626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be clear about what are we talking about…these are some ideas of what are typically considered </a:t>
            </a:r>
          </a:p>
          <a:p>
            <a:r>
              <a:rPr lang="en-US" smtClean="0"/>
              <a:t>As ADL’s.  There can be others. </a:t>
            </a:r>
          </a:p>
        </p:txBody>
      </p:sp>
      <p:sp>
        <p:nvSpPr>
          <p:cNvPr id="59396" name="Slide Number Placeholder 3"/>
          <p:cNvSpPr>
            <a:spLocks noGrp="1"/>
          </p:cNvSpPr>
          <p:nvPr>
            <p:ph type="sldNum" sz="quarter" idx="5"/>
          </p:nvPr>
        </p:nvSpPr>
        <p:spPr/>
        <p:txBody>
          <a:bodyPr/>
          <a:lstStyle/>
          <a:p>
            <a:pPr>
              <a:defRPr/>
            </a:pPr>
            <a:fld id="{7BF9D854-43B7-40DF-838C-2561BC7B2116}"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ARC_Logo_Bttn_HorizStkd_RGB.png"/>
          <p:cNvPicPr>
            <a:picLocks noChangeAspect="1"/>
          </p:cNvPicPr>
          <p:nvPr/>
        </p:nvPicPr>
        <p:blipFill>
          <a:blip r:embed="rId2"/>
          <a:srcRect/>
          <a:stretch>
            <a:fillRect/>
          </a:stretch>
        </p:blipFill>
        <p:spPr bwMode="auto">
          <a:xfrm>
            <a:off x="2020888" y="868363"/>
            <a:ext cx="5038725" cy="2289175"/>
          </a:xfrm>
          <a:prstGeom prst="rect">
            <a:avLst/>
          </a:prstGeom>
          <a:noFill/>
          <a:ln w="9525">
            <a:noFill/>
            <a:miter lim="800000"/>
            <a:headEnd/>
            <a:tailEnd/>
          </a:ln>
        </p:spPr>
      </p:pic>
      <p:sp>
        <p:nvSpPr>
          <p:cNvPr id="4" name="Subtitle 2"/>
          <p:cNvSpPr>
            <a:spLocks noGrp="1"/>
          </p:cNvSpPr>
          <p:nvPr>
            <p:ph type="subTitle" idx="1"/>
          </p:nvPr>
        </p:nvSpPr>
        <p:spPr>
          <a:xfrm>
            <a:off x="1371600" y="3415374"/>
            <a:ext cx="6400800" cy="2020991"/>
          </a:xfrm>
        </p:spPr>
        <p:txBody>
          <a:bodyPr/>
          <a:lstStyle>
            <a:lvl1pPr marL="0" indent="0" algn="ctr">
              <a:lnSpc>
                <a:spcPct val="8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cxnSp>
        <p:nvCxnSpPr>
          <p:cNvPr id="6"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2"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Picture Placeholder 14"/>
          <p:cNvSpPr>
            <a:spLocks noGrp="1"/>
          </p:cNvSpPr>
          <p:nvPr>
            <p:ph type="pic" sz="quarter" idx="10"/>
          </p:nvPr>
        </p:nvSpPr>
        <p:spPr>
          <a:xfrm rot="21575839">
            <a:off x="4991445" y="1765338"/>
            <a:ext cx="3694928" cy="3915400"/>
          </a:xfrm>
          <a:ln>
            <a:noFill/>
          </a:ln>
        </p:spPr>
        <p:txBody>
          <a:bodyPr rtlCol="0">
            <a:normAutofit/>
          </a:bodyPr>
          <a:lstStyle>
            <a:lvl1pPr>
              <a:defRPr baseline="0"/>
            </a:lvl1pPr>
          </a:lstStyle>
          <a:p>
            <a:pPr lvl="0"/>
            <a:r>
              <a:rPr lang="en-US" noProof="0" dirty="0" smtClean="0"/>
              <a:t>Click icon to add picture</a:t>
            </a:r>
            <a:endParaRPr lang="en-US" noProof="0" dirty="0"/>
          </a:p>
        </p:txBody>
      </p:sp>
      <p:sp>
        <p:nvSpPr>
          <p:cNvPr id="12" name="Content Placeholder 2"/>
          <p:cNvSpPr>
            <a:spLocks noGrp="1"/>
          </p:cNvSpPr>
          <p:nvPr>
            <p:ph sz="half" idx="1"/>
          </p:nvPr>
        </p:nvSpPr>
        <p:spPr>
          <a:xfrm>
            <a:off x="457200" y="1766028"/>
            <a:ext cx="4038600" cy="39143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8"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BD293378-0D64-40DC-9714-475E111190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z Image Only">
    <p:spTree>
      <p:nvGrpSpPr>
        <p:cNvPr id="1" name=""/>
        <p:cNvGrpSpPr/>
        <p:nvPr/>
      </p:nvGrpSpPr>
      <p:grpSpPr>
        <a:xfrm>
          <a:off x="0" y="0"/>
          <a:ext cx="0" cy="0"/>
          <a:chOff x="0" y="0"/>
          <a:chExt cx="0" cy="0"/>
        </a:xfrm>
      </p:grpSpPr>
      <p:pic>
        <p:nvPicPr>
          <p:cNvPr id="5" name="Picture 3"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10" descr="background-border2.png"/>
          <p:cNvPicPr>
            <a:picLocks noChangeAspect="1"/>
          </p:cNvPicPr>
          <p:nvPr/>
        </p:nvPicPr>
        <p:blipFill>
          <a:blip r:embed="rId3"/>
          <a:srcRect/>
          <a:stretch>
            <a:fillRect/>
          </a:stretch>
        </p:blipFill>
        <p:spPr bwMode="auto">
          <a:xfrm rot="281056" flipH="1">
            <a:off x="1423988" y="1192213"/>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2" name="Picture Placeholder 14"/>
          <p:cNvSpPr>
            <a:spLocks noGrp="1"/>
          </p:cNvSpPr>
          <p:nvPr>
            <p:ph type="pic" sz="quarter" idx="10"/>
          </p:nvPr>
        </p:nvSpPr>
        <p:spPr>
          <a:xfrm>
            <a:off x="2256373" y="1881275"/>
            <a:ext cx="4566426" cy="3456028"/>
          </a:xfrm>
        </p:spPr>
        <p:txBody>
          <a:bodyPr rtlCol="0">
            <a:normAutofit/>
          </a:bodyPr>
          <a:lstStyle/>
          <a:p>
            <a:pPr lvl="0"/>
            <a:r>
              <a:rPr lang="en-US" noProof="0" dirty="0" smtClean="0"/>
              <a:t>Click icon to add picture</a:t>
            </a:r>
            <a:endParaRPr lang="en-US" noProof="0" dirty="0"/>
          </a:p>
        </p:txBody>
      </p:sp>
      <p:sp>
        <p:nvSpPr>
          <p:cNvPr id="9"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6DE78C2C-FBBA-401C-86FC-F0B665E1B18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Image Only">
    <p:spTree>
      <p:nvGrpSpPr>
        <p:cNvPr id="1" name=""/>
        <p:cNvGrpSpPr/>
        <p:nvPr/>
      </p:nvGrpSpPr>
      <p:grpSpPr>
        <a:xfrm>
          <a:off x="0" y="0"/>
          <a:ext cx="0" cy="0"/>
          <a:chOff x="0" y="0"/>
          <a:chExt cx="0" cy="0"/>
        </a:xfrm>
      </p:grpSpPr>
      <p:pic>
        <p:nvPicPr>
          <p:cNvPr id="5" name="Picture 3"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8" descr="Photo_border_sq.psd"/>
          <p:cNvPicPr>
            <a:picLocks noChangeAspect="1"/>
          </p:cNvPicPr>
          <p:nvPr/>
        </p:nvPicPr>
        <p:blipFill>
          <a:blip r:embed="rId3"/>
          <a:srcRect/>
          <a:stretch>
            <a:fillRect/>
          </a:stretch>
        </p:blipFill>
        <p:spPr bwMode="auto">
          <a:xfrm>
            <a:off x="2286000" y="1363663"/>
            <a:ext cx="4740275" cy="45481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0" name="Picture Placeholder 14"/>
          <p:cNvSpPr>
            <a:spLocks noGrp="1"/>
          </p:cNvSpPr>
          <p:nvPr>
            <p:ph type="pic" sz="quarter" idx="10"/>
          </p:nvPr>
        </p:nvSpPr>
        <p:spPr>
          <a:xfrm rot="21575839">
            <a:off x="2774142" y="1835962"/>
            <a:ext cx="3474426" cy="3489183"/>
          </a:xfrm>
          <a:ln>
            <a:noFill/>
          </a:ln>
        </p:spPr>
        <p:txBody>
          <a:bodyPr rtlCol="0">
            <a:normAutofit/>
          </a:bodyPr>
          <a:lstStyle/>
          <a:p>
            <a:pPr lvl="0"/>
            <a:r>
              <a:rPr lang="en-US" noProof="0" dirty="0" smtClean="0"/>
              <a:t>Click icon to add picture</a:t>
            </a:r>
            <a:endParaRPr lang="en-US" noProof="0" dirty="0"/>
          </a:p>
        </p:txBody>
      </p:sp>
      <p:sp>
        <p:nvSpPr>
          <p:cNvPr id="9"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B92D168B-7382-472A-83B4-FD5E3A620AA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 Card Only">
    <p:spTree>
      <p:nvGrpSpPr>
        <p:cNvPr id="1" name=""/>
        <p:cNvGrpSpPr/>
        <p:nvPr/>
      </p:nvGrpSpPr>
      <p:grpSpPr>
        <a:xfrm>
          <a:off x="0" y="0"/>
          <a:ext cx="0" cy="0"/>
          <a:chOff x="0" y="0"/>
          <a:chExt cx="0" cy="0"/>
        </a:xfrm>
      </p:grpSpPr>
      <p:pic>
        <p:nvPicPr>
          <p:cNvPr id="5" name="Picture 3"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12" descr="note_card_2.png"/>
          <p:cNvPicPr>
            <a:picLocks noChangeAspect="1"/>
          </p:cNvPicPr>
          <p:nvPr/>
        </p:nvPicPr>
        <p:blipFill>
          <a:blip r:embed="rId3"/>
          <a:srcRect/>
          <a:stretch>
            <a:fillRect/>
          </a:stretch>
        </p:blipFill>
        <p:spPr bwMode="auto">
          <a:xfrm>
            <a:off x="1760538" y="1919288"/>
            <a:ext cx="5680075" cy="34893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4" name="Text Placeholder 11"/>
          <p:cNvSpPr>
            <a:spLocks noGrp="1"/>
          </p:cNvSpPr>
          <p:nvPr>
            <p:ph type="body" sz="quarter" idx="10"/>
          </p:nvPr>
        </p:nvSpPr>
        <p:spPr>
          <a:xfrm>
            <a:off x="2096165" y="2271185"/>
            <a:ext cx="5065713" cy="2710452"/>
          </a:xfrm>
        </p:spPr>
        <p:txBody>
          <a:bodyPr/>
          <a:lstStyle>
            <a:lvl1pPr marL="0" indent="0">
              <a:buNone/>
              <a:defRPr/>
            </a:lvl1pPr>
          </a:lstStyle>
          <a:p>
            <a:pPr lvl="0"/>
            <a:r>
              <a:rPr lang="en-US" dirty="0" smtClean="0"/>
              <a:t>Click to edit Master text styles</a:t>
            </a:r>
          </a:p>
        </p:txBody>
      </p:sp>
      <p:sp>
        <p:nvSpPr>
          <p:cNvPr id="9"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C593EFD2-EB47-491D-B344-81B7CE24179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6" name="Picture 3"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8"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5" descr="note_card_2.png"/>
          <p:cNvPicPr>
            <a:picLocks noChangeAspect="1"/>
          </p:cNvPicPr>
          <p:nvPr/>
        </p:nvPicPr>
        <p:blipFill>
          <a:blip r:embed="rId3"/>
          <a:srcRect/>
          <a:stretch>
            <a:fillRect/>
          </a:stretch>
        </p:blipFill>
        <p:spPr bwMode="auto">
          <a:xfrm>
            <a:off x="376238" y="2044700"/>
            <a:ext cx="4149725" cy="3146425"/>
          </a:xfrm>
          <a:prstGeom prst="rect">
            <a:avLst/>
          </a:prstGeom>
          <a:noFill/>
          <a:ln w="9525">
            <a:noFill/>
            <a:miter lim="800000"/>
            <a:headEnd/>
            <a:tailEnd/>
          </a:ln>
        </p:spPr>
      </p:pic>
      <p:pic>
        <p:nvPicPr>
          <p:cNvPr id="11" name="Picture 6" descr="note_card_2.png"/>
          <p:cNvPicPr>
            <a:picLocks noChangeAspect="1"/>
          </p:cNvPicPr>
          <p:nvPr/>
        </p:nvPicPr>
        <p:blipFill>
          <a:blip r:embed="rId3"/>
          <a:srcRect/>
          <a:stretch>
            <a:fillRect/>
          </a:stretch>
        </p:blipFill>
        <p:spPr bwMode="auto">
          <a:xfrm>
            <a:off x="4756150" y="2044700"/>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0" name="Text Placeholder 11"/>
          <p:cNvSpPr>
            <a:spLocks noGrp="1"/>
          </p:cNvSpPr>
          <p:nvPr>
            <p:ph type="body" sz="quarter" idx="10"/>
          </p:nvPr>
        </p:nvSpPr>
        <p:spPr>
          <a:xfrm>
            <a:off x="646550" y="2397160"/>
            <a:ext cx="3579090" cy="2176136"/>
          </a:xfrm>
        </p:spPr>
        <p:txBody>
          <a:bodyPr/>
          <a:lstStyle>
            <a:lvl1pPr marL="0" indent="0">
              <a:buNone/>
              <a:defRPr/>
            </a:lvl1pPr>
          </a:lstStyle>
          <a:p>
            <a:pPr lvl="0"/>
            <a:r>
              <a:rPr lang="en-US" dirty="0" smtClean="0"/>
              <a:t>Click to edit Master text styles</a:t>
            </a:r>
          </a:p>
        </p:txBody>
      </p:sp>
      <p:sp>
        <p:nvSpPr>
          <p:cNvPr id="12"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dirty="0" smtClean="0"/>
              <a:t>Click to edit Master text styles</a:t>
            </a:r>
          </a:p>
        </p:txBody>
      </p:sp>
      <p:sp>
        <p:nvSpPr>
          <p:cNvPr id="13" name="Slide Number Placeholder 5"/>
          <p:cNvSpPr>
            <a:spLocks noGrp="1"/>
          </p:cNvSpPr>
          <p:nvPr>
            <p:ph type="sldNum" sz="quarter" idx="14"/>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A1C729C7-9149-4243-B2A5-7F80ADD7F35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5" name="Picture 3"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hart Placeholder 3"/>
          <p:cNvSpPr>
            <a:spLocks noGrp="1"/>
          </p:cNvSpPr>
          <p:nvPr>
            <p:ph type="chart" sz="quarter" idx="10"/>
          </p:nvPr>
        </p:nvSpPr>
        <p:spPr>
          <a:xfrm>
            <a:off x="1214495" y="1743430"/>
            <a:ext cx="6718391" cy="3780248"/>
          </a:xfrm>
        </p:spPr>
        <p:txBody>
          <a:bodyPr rtlCol="0">
            <a:normAutofit/>
          </a:bodyPr>
          <a:lstStyle/>
          <a:p>
            <a:pPr lvl="0"/>
            <a:endParaRPr lang="en-US" noProof="0"/>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8"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801778F1-B71B-487F-A8F8-3A861B28C34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F69CEEE3-7B26-45A4-BD90-C757BC6739A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smtClean="0"/>
              <a:t>Drag picture to placeholder or click icon to add</a:t>
            </a:r>
            <a:endParaRPr lang="en-US" noProof="0" dirty="0"/>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9" name="Slide Number Placeholder 3"/>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68F0FF40-744F-4876-B69F-4A19467FDD0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DEC69794-7CFB-45A6-BE64-218EF0DB1B4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1988AA52-218B-4383-973C-214EE0A600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9"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2484032" cy="4114352"/>
          </a:xfrm>
        </p:spPr>
        <p:txBody>
          <a:bodyP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141770" y="1600200"/>
            <a:ext cx="5545030" cy="4114353"/>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8"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2E9C63DD-1F80-436E-B84A-B9B576F88E3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33534ED0-C80C-4468-AB25-F867E5A4D6D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122773D3-D88E-49A1-A5DC-5D743B8C040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039B5BA5-D4E9-478D-B56D-B8A8CC8D0DB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6A806A44-FC27-44CE-99F5-6FDFBB41D64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a:xfrm>
            <a:off x="3124200" y="6223000"/>
            <a:ext cx="2895600" cy="365125"/>
          </a:xfrm>
          <a:prstGeom prst="rect">
            <a:avLst/>
          </a:prstGeom>
        </p:spPr>
        <p:txBody>
          <a:bodyPr/>
          <a:lstStyle>
            <a:lvl1pPr>
              <a:defRPr/>
            </a:lvl1pPr>
          </a:lstStyle>
          <a:p>
            <a:pPr>
              <a:defRPr/>
            </a:pPr>
            <a:endParaRPr lang="en-US"/>
          </a:p>
        </p:txBody>
      </p:sp>
      <p:sp>
        <p:nvSpPr>
          <p:cNvPr id="8" name="Slide Number Placeholder 8"/>
          <p:cNvSpPr>
            <a:spLocks noGrp="1"/>
          </p:cNvSpPr>
          <p:nvPr>
            <p:ph type="sldNum" sz="quarter" idx="11"/>
          </p:nvPr>
        </p:nvSpPr>
        <p:spPr>
          <a:xfrm>
            <a:off x="6553200" y="6223000"/>
            <a:ext cx="2133600" cy="365125"/>
          </a:xfrm>
          <a:prstGeom prst="rect">
            <a:avLst/>
          </a:prstGeom>
        </p:spPr>
        <p:txBody>
          <a:bodyPr/>
          <a:lstStyle>
            <a:lvl1pPr>
              <a:defRPr/>
            </a:lvl1pPr>
          </a:lstStyle>
          <a:p>
            <a:pPr>
              <a:defRPr/>
            </a:pPr>
            <a:fld id="{7639C06B-9081-4664-97BE-A9705CE4D1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223000"/>
            <a:ext cx="2133600" cy="365125"/>
          </a:xfrm>
          <a:prstGeom prst="rect">
            <a:avLst/>
          </a:prstGeom>
        </p:spPr>
        <p:txBody>
          <a:bodyPr/>
          <a:lstStyle>
            <a:lvl1pPr>
              <a:defRPr/>
            </a:lvl1pPr>
          </a:lstStyle>
          <a:p>
            <a:pPr>
              <a:defRPr/>
            </a:pPr>
            <a:fld id="{0A3D330A-62AC-4A88-8B8C-184F72D5875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3A9BDD99-175B-4D25-980F-84547BE855B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82E9B33D-89AE-49F5-B047-075EC623E0F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806D842B-C6A4-4566-940C-F879656CDB8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E12D0B82-61C9-45DA-BACB-F36DD1873C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5"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6"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rmAutofit/>
          </a:bodyPr>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6D6E7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7"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52A7DC0E-911B-4BC5-9285-67197640F53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2"/>
          </p:nvPr>
        </p:nvSpPr>
        <p:spPr>
          <a:xfrm>
            <a:off x="457200" y="1592263"/>
            <a:ext cx="8229600" cy="408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C05936C9-5102-402D-A1D1-07C0AFF0B14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a:lum contrast="-6000"/>
          </a:blip>
          <a:srcRect/>
          <a:stretch>
            <a:fillRect/>
          </a:stretch>
        </p:blipFill>
        <p:spPr bwMode="auto">
          <a:xfrm rot="282271" flipH="1">
            <a:off x="3219450" y="1238250"/>
            <a:ext cx="5724525" cy="45418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smtClean="0"/>
              <a:t>Drag picture to placeholder or click icon to add</a:t>
            </a:r>
            <a:endParaRPr lang="en-US" noProof="0" dirty="0"/>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13"/>
          </p:nvPr>
        </p:nvSpPr>
        <p:spPr>
          <a:xfrm>
            <a:off x="3124200" y="6223000"/>
            <a:ext cx="2895600" cy="365125"/>
          </a:xfrm>
          <a:prstGeom prst="rect">
            <a:avLst/>
          </a:prstGeom>
        </p:spPr>
        <p:txBody>
          <a:bodyPr/>
          <a:lstStyle>
            <a:lvl1pPr>
              <a:defRPr/>
            </a:lvl1pPr>
          </a:lstStyle>
          <a:p>
            <a:pPr>
              <a:defRPr/>
            </a:pPr>
            <a:endParaRPr lang="en-US"/>
          </a:p>
        </p:txBody>
      </p:sp>
      <p:sp>
        <p:nvSpPr>
          <p:cNvPr id="9" name="Slide Number Placeholder 3"/>
          <p:cNvSpPr>
            <a:spLocks noGrp="1"/>
          </p:cNvSpPr>
          <p:nvPr>
            <p:ph type="sldNum" sz="quarter" idx="14"/>
          </p:nvPr>
        </p:nvSpPr>
        <p:spPr>
          <a:xfrm>
            <a:off x="6553200" y="6223000"/>
            <a:ext cx="2133600" cy="365125"/>
          </a:xfrm>
          <a:prstGeom prst="rect">
            <a:avLst/>
          </a:prstGeom>
        </p:spPr>
        <p:txBody>
          <a:bodyPr/>
          <a:lstStyle>
            <a:lvl1pPr>
              <a:defRPr/>
            </a:lvl1pPr>
          </a:lstStyle>
          <a:p>
            <a:pPr>
              <a:defRPr/>
            </a:pPr>
            <a:fld id="{61F8247C-4201-441C-97D7-1C3F1DAF6A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6"/>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9"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7"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B5F82806-23C5-42C1-842F-42B3B7AA4E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8"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6"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8198AA5A-E64C-43FE-A77B-DA2D95B995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cxnSp>
        <p:nvCxnSpPr>
          <p:cNvPr id="6"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0"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1143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8"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27751D50-24A5-4B23-ABF7-F8030E06099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9"/>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12"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449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6D6E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4496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0"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F50E6219-F96E-4B69-BCCA-846129A5636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cxnSp>
        <p:nvCxnSpPr>
          <p:cNvPr id="6"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9" descr="background-border2.png"/>
          <p:cNvPicPr>
            <a:picLocks noChangeAspect="1"/>
          </p:cNvPicPr>
          <p:nvPr/>
        </p:nvPicPr>
        <p:blipFill>
          <a:blip r:embed="rId2"/>
          <a:srcRect/>
          <a:stretch>
            <a:fillRect/>
          </a:stretch>
        </p:blipFill>
        <p:spPr bwMode="auto">
          <a:xfrm rot="282271" flipH="1">
            <a:off x="3219450" y="1238250"/>
            <a:ext cx="5724525" cy="4541838"/>
          </a:xfrm>
          <a:prstGeom prst="rect">
            <a:avLst/>
          </a:prstGeom>
          <a:noFill/>
          <a:ln w="9525">
            <a:noFill/>
            <a:miter lim="800000"/>
            <a:headEnd/>
            <a:tailEnd/>
          </a:ln>
        </p:spPr>
      </p:pic>
      <p:pic>
        <p:nvPicPr>
          <p:cNvPr id="9" name="Picture 5" descr="ARC_Logo_Bttn_HorizStkd_RGB.png"/>
          <p:cNvPicPr>
            <a:picLocks noChangeAspect="1"/>
          </p:cNvPicPr>
          <p:nvPr/>
        </p:nvPicPr>
        <p:blipFill>
          <a:blip r:embed="rId3"/>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21" name="Picture Placeholder 14"/>
          <p:cNvSpPr>
            <a:spLocks noGrp="1"/>
          </p:cNvSpPr>
          <p:nvPr>
            <p:ph type="pic" sz="quarter" idx="10"/>
          </p:nvPr>
        </p:nvSpPr>
        <p:spPr>
          <a:xfrm rot="21575839">
            <a:off x="3973179" y="1857072"/>
            <a:ext cx="4301362" cy="3258324"/>
          </a:xfrm>
        </p:spPr>
        <p:txBody>
          <a:bodyPr rtlCol="0">
            <a:normAutofit/>
          </a:bodyPr>
          <a:lstStyle/>
          <a:p>
            <a:pPr lvl="0"/>
            <a:r>
              <a:rPr lang="en-US" noProof="0" dirty="0" smtClean="0"/>
              <a:t>Click icon to add picture</a:t>
            </a:r>
            <a:endParaRPr lang="en-US" noProof="0" dirty="0"/>
          </a:p>
        </p:txBody>
      </p:sp>
      <p:sp>
        <p:nvSpPr>
          <p:cNvPr id="8" name="Content Placeholder 2"/>
          <p:cNvSpPr>
            <a:spLocks noGrp="1"/>
          </p:cNvSpPr>
          <p:nvPr>
            <p:ph sz="half" idx="1"/>
          </p:nvPr>
        </p:nvSpPr>
        <p:spPr>
          <a:xfrm>
            <a:off x="457200" y="1766028"/>
            <a:ext cx="2987285" cy="37665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1" name="Slide Number Placeholder 5"/>
          <p:cNvSpPr>
            <a:spLocks noGrp="1"/>
          </p:cNvSpPr>
          <p:nvPr>
            <p:ph type="sldNum" sz="quarter" idx="12"/>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426EDF6C-A3CA-489D-B11C-40CAB79F957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cxnSp>
        <p:nvCxnSpPr>
          <p:cNvPr id="6"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12" descr="ARC_Logo_Bttn_HorizStkd_RGB.png"/>
          <p:cNvPicPr>
            <a:picLocks noChangeAspect="1"/>
          </p:cNvPicPr>
          <p:nvPr/>
        </p:nvPicPr>
        <p:blipFill>
          <a:blip r:embed="rId2"/>
          <a:srcRect/>
          <a:stretch>
            <a:fillRect/>
          </a:stretch>
        </p:blipFill>
        <p:spPr bwMode="auto">
          <a:xfrm>
            <a:off x="223838" y="5911850"/>
            <a:ext cx="1900237" cy="863600"/>
          </a:xfrm>
          <a:prstGeom prst="rect">
            <a:avLst/>
          </a:prstGeom>
          <a:noFill/>
          <a:ln w="9525">
            <a:noFill/>
            <a:miter lim="800000"/>
            <a:headEnd/>
            <a:tailEnd/>
          </a:ln>
        </p:spPr>
      </p:pic>
      <p:pic>
        <p:nvPicPr>
          <p:cNvPr id="8" name="Picture 11" descr="note_card_2.png"/>
          <p:cNvPicPr>
            <a:picLocks noChangeAspect="1"/>
          </p:cNvPicPr>
          <p:nvPr/>
        </p:nvPicPr>
        <p:blipFill>
          <a:blip r:embed="rId3"/>
          <a:srcRect/>
          <a:stretch>
            <a:fillRect/>
          </a:stretch>
        </p:blipFill>
        <p:spPr bwMode="auto">
          <a:xfrm rot="153078">
            <a:off x="4705350" y="2141538"/>
            <a:ext cx="3576638" cy="2709862"/>
          </a:xfrm>
          <a:prstGeom prst="rect">
            <a:avLst/>
          </a:prstGeom>
          <a:noFill/>
          <a:ln w="9525">
            <a:noFill/>
            <a:miter lim="800000"/>
            <a:headEnd/>
            <a:tailEnd/>
          </a:ln>
        </p:spPr>
      </p:pic>
      <p:pic>
        <p:nvPicPr>
          <p:cNvPr id="9" name="Picture 15" descr="background-border2.png"/>
          <p:cNvPicPr>
            <a:picLocks noChangeAspect="1"/>
          </p:cNvPicPr>
          <p:nvPr/>
        </p:nvPicPr>
        <p:blipFill>
          <a:blip r:embed="rId4"/>
          <a:srcRect/>
          <a:stretch>
            <a:fillRect/>
          </a:stretch>
        </p:blipFill>
        <p:spPr bwMode="auto">
          <a:xfrm rot="151312" flipH="1">
            <a:off x="82550" y="1481138"/>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2"/>
          <p:cNvSpPr>
            <a:spLocks noGrp="1"/>
          </p:cNvSpPr>
          <p:nvPr>
            <p:ph type="body" sz="quarter" idx="13"/>
          </p:nvPr>
        </p:nvSpPr>
        <p:spPr>
          <a:xfrm>
            <a:off x="2502267" y="6202338"/>
            <a:ext cx="4231508" cy="326406"/>
          </a:xfrm>
        </p:spPr>
        <p:txBody>
          <a:bodyPr>
            <a:normAutofit/>
          </a:bodyPr>
          <a:lstStyle>
            <a:lvl1pPr marL="0" indent="0" algn="ctr">
              <a:buNone/>
              <a:defRPr sz="1100"/>
            </a:lvl1pPr>
          </a:lstStyle>
          <a:p>
            <a:pPr lvl="0"/>
            <a:endParaRPr lang="en-US" dirty="0" smtClean="0"/>
          </a:p>
        </p:txBody>
      </p:sp>
      <p:sp>
        <p:nvSpPr>
          <p:cNvPr id="15" name="Text Placeholder 8"/>
          <p:cNvSpPr>
            <a:spLocks noGrp="1"/>
          </p:cNvSpPr>
          <p:nvPr>
            <p:ph type="body" sz="quarter" idx="11"/>
          </p:nvPr>
        </p:nvSpPr>
        <p:spPr>
          <a:xfrm rot="153078">
            <a:off x="5188290" y="2455628"/>
            <a:ext cx="2739408" cy="2047006"/>
          </a:xfrm>
        </p:spPr>
        <p:txBody>
          <a:bodyPr>
            <a:noAutofit/>
          </a:bodyPr>
          <a:lstStyle>
            <a:lvl1pPr marL="0" indent="0">
              <a:buNone/>
              <a:defRPr sz="2000" baseline="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err="1" smtClean="0"/>
              <a:t>Click to edit Master text styles</a:t>
            </a:r>
          </a:p>
        </p:txBody>
      </p:sp>
      <p:sp>
        <p:nvSpPr>
          <p:cNvPr id="17" name="Picture Placeholder 14"/>
          <p:cNvSpPr>
            <a:spLocks noGrp="1"/>
          </p:cNvSpPr>
          <p:nvPr>
            <p:ph type="pic" sz="quarter" idx="10"/>
          </p:nvPr>
        </p:nvSpPr>
        <p:spPr>
          <a:xfrm rot="21444880">
            <a:off x="772580" y="2048709"/>
            <a:ext cx="3960428" cy="2986050"/>
          </a:xfrm>
        </p:spPr>
        <p:txBody>
          <a:bodyPr rtlCol="0">
            <a:normAutofit/>
          </a:bodyPr>
          <a:lstStyle/>
          <a:p>
            <a:pPr lvl="0"/>
            <a:r>
              <a:rPr lang="en-US" noProof="0" dirty="0" smtClean="0"/>
              <a:t>Drag picture to placeholder or click icon to add</a:t>
            </a:r>
            <a:endParaRPr lang="en-US" noProof="0" dirty="0"/>
          </a:p>
        </p:txBody>
      </p:sp>
      <p:sp>
        <p:nvSpPr>
          <p:cNvPr id="10" name="Slide Number Placeholder 5"/>
          <p:cNvSpPr>
            <a:spLocks noGrp="1"/>
          </p:cNvSpPr>
          <p:nvPr>
            <p:ph type="sldNum" sz="quarter" idx="14"/>
          </p:nvPr>
        </p:nvSpPr>
        <p:spPr>
          <a:xfrm>
            <a:off x="8167688" y="6238875"/>
            <a:ext cx="614362" cy="184150"/>
          </a:xfrm>
          <a:prstGeom prst="rect">
            <a:avLst/>
          </a:prstGeom>
        </p:spPr>
        <p:txBody>
          <a:bodyPr/>
          <a:lstStyle>
            <a:lvl1pPr algn="r" fontAlgn="auto">
              <a:spcBef>
                <a:spcPts val="0"/>
              </a:spcBef>
              <a:spcAft>
                <a:spcPts val="0"/>
              </a:spcAft>
              <a:defRPr sz="1000">
                <a:solidFill>
                  <a:schemeClr val="tx1"/>
                </a:solidFill>
                <a:latin typeface="Arial"/>
                <a:cs typeface="Arial"/>
              </a:defRPr>
            </a:lvl1pPr>
          </a:lstStyle>
          <a:p>
            <a:pPr>
              <a:defRPr/>
            </a:pPr>
            <a:fld id="{BB810D72-6C10-4A6E-81FB-A52C5FBEA8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Lst>
  <p:hf hdr="0" ftr="0" dt="0"/>
  <p:txStyles>
    <p:titleStyle>
      <a:lvl1pPr algn="ctr" defTabSz="457200" rtl="0" eaLnBrk="0" fontAlgn="base" hangingPunct="0">
        <a:spcBef>
          <a:spcPct val="0"/>
        </a:spcBef>
        <a:spcAft>
          <a:spcPct val="0"/>
        </a:spcAft>
        <a:defRPr sz="4000" kern="1200">
          <a:solidFill>
            <a:schemeClr val="accent1"/>
          </a:solidFill>
          <a:latin typeface="Aril"/>
          <a:ea typeface="Aril"/>
          <a:cs typeface="Aril"/>
        </a:defRPr>
      </a:lvl1pPr>
      <a:lvl2pPr algn="ctr" defTabSz="457200" rtl="0" eaLnBrk="0" fontAlgn="base" hangingPunct="0">
        <a:spcBef>
          <a:spcPct val="0"/>
        </a:spcBef>
        <a:spcAft>
          <a:spcPct val="0"/>
        </a:spcAft>
        <a:defRPr sz="4000">
          <a:solidFill>
            <a:schemeClr val="accent1"/>
          </a:solidFill>
          <a:latin typeface="Aril"/>
          <a:ea typeface="Aril"/>
          <a:cs typeface="Aril"/>
        </a:defRPr>
      </a:lvl2pPr>
      <a:lvl3pPr algn="ctr" defTabSz="457200" rtl="0" eaLnBrk="0" fontAlgn="base" hangingPunct="0">
        <a:spcBef>
          <a:spcPct val="0"/>
        </a:spcBef>
        <a:spcAft>
          <a:spcPct val="0"/>
        </a:spcAft>
        <a:defRPr sz="4000">
          <a:solidFill>
            <a:schemeClr val="accent1"/>
          </a:solidFill>
          <a:latin typeface="Aril"/>
          <a:ea typeface="Aril"/>
          <a:cs typeface="Aril"/>
        </a:defRPr>
      </a:lvl3pPr>
      <a:lvl4pPr algn="ctr" defTabSz="457200" rtl="0" eaLnBrk="0" fontAlgn="base" hangingPunct="0">
        <a:spcBef>
          <a:spcPct val="0"/>
        </a:spcBef>
        <a:spcAft>
          <a:spcPct val="0"/>
        </a:spcAft>
        <a:defRPr sz="4000">
          <a:solidFill>
            <a:schemeClr val="accent1"/>
          </a:solidFill>
          <a:latin typeface="Aril"/>
          <a:ea typeface="Aril"/>
          <a:cs typeface="Aril"/>
        </a:defRPr>
      </a:lvl4pPr>
      <a:lvl5pPr algn="ctr" defTabSz="457200" rtl="0" eaLnBrk="0" fontAlgn="base" hangingPunct="0">
        <a:spcBef>
          <a:spcPct val="0"/>
        </a:spcBef>
        <a:spcAft>
          <a:spcPct val="0"/>
        </a:spcAft>
        <a:defRPr sz="4000">
          <a:solidFill>
            <a:schemeClr val="accent1"/>
          </a:solidFill>
          <a:latin typeface="Aril"/>
          <a:ea typeface="Aril"/>
          <a:cs typeface="Aril"/>
        </a:defRPr>
      </a:lvl5pPr>
      <a:lvl6pPr marL="457200" algn="ctr" defTabSz="457200" rtl="0" fontAlgn="base">
        <a:spcBef>
          <a:spcPct val="0"/>
        </a:spcBef>
        <a:spcAft>
          <a:spcPct val="0"/>
        </a:spcAft>
        <a:defRPr sz="4000">
          <a:solidFill>
            <a:schemeClr val="accent1"/>
          </a:solidFill>
          <a:latin typeface="Aril"/>
          <a:ea typeface="Aril"/>
          <a:cs typeface="Aril"/>
        </a:defRPr>
      </a:lvl6pPr>
      <a:lvl7pPr marL="914400" algn="ctr" defTabSz="457200" rtl="0" fontAlgn="base">
        <a:spcBef>
          <a:spcPct val="0"/>
        </a:spcBef>
        <a:spcAft>
          <a:spcPct val="0"/>
        </a:spcAft>
        <a:defRPr sz="4000">
          <a:solidFill>
            <a:schemeClr val="accent1"/>
          </a:solidFill>
          <a:latin typeface="Aril"/>
          <a:ea typeface="Aril"/>
          <a:cs typeface="Aril"/>
        </a:defRPr>
      </a:lvl7pPr>
      <a:lvl8pPr marL="1371600" algn="ctr" defTabSz="457200" rtl="0" fontAlgn="base">
        <a:spcBef>
          <a:spcPct val="0"/>
        </a:spcBef>
        <a:spcAft>
          <a:spcPct val="0"/>
        </a:spcAft>
        <a:defRPr sz="4000">
          <a:solidFill>
            <a:schemeClr val="accent1"/>
          </a:solidFill>
          <a:latin typeface="Aril"/>
          <a:ea typeface="Aril"/>
          <a:cs typeface="Aril"/>
        </a:defRPr>
      </a:lvl8pPr>
      <a:lvl9pPr marL="1828800" algn="ctr" defTabSz="457200" rtl="0" fontAlgn="base">
        <a:spcBef>
          <a:spcPct val="0"/>
        </a:spcBef>
        <a:spcAft>
          <a:spcPct val="0"/>
        </a:spcAft>
        <a:defRPr sz="40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neighborhoods.redcross.org/sites/FNSS/" TargetMode="External"/><Relationship Id="rId7" Type="http://schemas.openxmlformats.org/officeDocument/2006/relationships/hyperlink" Target="https://crossnet.redcross.org/every/diversity/disability/etiquette_conversation.asp"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fema.gov/pdf/about/divisions/npd/CPG_101_V2.pdf" TargetMode="External"/><Relationship Id="rId5" Type="http://schemas.openxmlformats.org/officeDocument/2006/relationships/hyperlink" Target="https://neighborhoods.redcross.org/response/mascar/General%20Mass%20Care%20Library/MCStandardsIndicators%20Jul09.pdf" TargetMode="External"/><Relationship Id="rId4" Type="http://schemas.openxmlformats.org/officeDocument/2006/relationships/hyperlink" Target="https://crossnet.redcross.org/chapters/connections/disaster/2010-01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neighborhoods.redcross.org/sites/Nursing/ARC%20Nurses%20in%20Action/Spring%20Ops%202011%20Photos%20&#8211;%20Red%20Cross%20Health/Missouri/Nurse001%20Carpenter%20MO%202011.jp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1"/>
          <p:cNvSpPr>
            <a:spLocks noGrp="1"/>
          </p:cNvSpPr>
          <p:nvPr>
            <p:ph type="subTitle" idx="1"/>
          </p:nvPr>
        </p:nvSpPr>
        <p:spPr>
          <a:xfrm>
            <a:off x="1371600" y="3414713"/>
            <a:ext cx="6400800" cy="2020887"/>
          </a:xfrm>
        </p:spPr>
        <p:txBody>
          <a:bodyPr/>
          <a:lstStyle/>
          <a:p>
            <a:pPr eaLnBrk="1" hangingPunct="1"/>
            <a:r>
              <a:rPr lang="en-US" sz="3600" b="1" dirty="0" smtClean="0">
                <a:latin typeface="Times New Roman" pitchFamily="18" charset="0"/>
                <a:cs typeface="Arial" pitchFamily="34" charset="0"/>
              </a:rPr>
              <a:t/>
            </a:r>
            <a:br>
              <a:rPr lang="en-US" sz="3600" b="1" dirty="0" smtClean="0">
                <a:latin typeface="Times New Roman" pitchFamily="18" charset="0"/>
                <a:cs typeface="Arial" pitchFamily="34" charset="0"/>
              </a:rPr>
            </a:br>
            <a:r>
              <a:rPr lang="en-US" sz="3600" b="1" dirty="0" smtClean="0">
                <a:latin typeface="Times New Roman" pitchFamily="18" charset="0"/>
                <a:cs typeface="Arial" pitchFamily="34" charset="0"/>
              </a:rPr>
              <a:t>Functional Needs </a:t>
            </a:r>
          </a:p>
          <a:p>
            <a:pPr eaLnBrk="1" hangingPunct="1"/>
            <a:r>
              <a:rPr lang="en-US" sz="3600" b="1" dirty="0" smtClean="0">
                <a:latin typeface="Times New Roman" pitchFamily="18" charset="0"/>
                <a:cs typeface="Arial" pitchFamily="34" charset="0"/>
              </a:rPr>
              <a:t>Support Services</a:t>
            </a:r>
          </a:p>
          <a:p>
            <a:pPr eaLnBrk="1" hangingPunct="1"/>
            <a:endParaRPr lang="en-US" sz="2400" b="1" dirty="0" smtClean="0">
              <a:latin typeface="Times New Roman" pitchFamily="18" charset="0"/>
              <a:cs typeface="Arial" pitchFamily="34" charset="0"/>
            </a:endParaRPr>
          </a:p>
          <a:p>
            <a:pPr eaLnBrk="1" hangingPunct="1"/>
            <a:r>
              <a:rPr lang="en-US" sz="3600" b="1" dirty="0" smtClean="0">
                <a:latin typeface="Times New Roman" pitchFamily="18" charset="0"/>
                <a:cs typeface="Arial" pitchFamily="34" charset="0"/>
              </a:rPr>
              <a:t>Megan Koeth, Disaster Response Specialist</a:t>
            </a:r>
            <a:endParaRPr lang="en-US" sz="2000" b="1" dirty="0" smtClean="0">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eaLnBrk="1" hangingPunct="1"/>
            <a:r>
              <a:rPr lang="en-US" b="1" smtClean="0">
                <a:latin typeface="Times New Roman" pitchFamily="18" charset="0"/>
              </a:rPr>
              <a:t>Conditions that Affect Mobility</a:t>
            </a:r>
          </a:p>
        </p:txBody>
      </p:sp>
      <p:sp>
        <p:nvSpPr>
          <p:cNvPr id="43011" name="Rectangle 3"/>
          <p:cNvSpPr>
            <a:spLocks noGrp="1"/>
          </p:cNvSpPr>
          <p:nvPr>
            <p:ph type="body" idx="4294967295"/>
          </p:nvPr>
        </p:nvSpPr>
        <p:spPr>
          <a:xfrm>
            <a:off x="457200" y="1600200"/>
            <a:ext cx="4521200" cy="4525963"/>
          </a:xfrm>
        </p:spPr>
        <p:txBody>
          <a:bodyPr/>
          <a:lstStyle/>
          <a:p>
            <a:pPr eaLnBrk="1" hangingPunct="1"/>
            <a:r>
              <a:rPr lang="en-US" smtClean="0">
                <a:latin typeface="Times New Roman" pitchFamily="18" charset="0"/>
                <a:cs typeface="Arial" pitchFamily="34" charset="0"/>
              </a:rPr>
              <a:t>Paraplegic/quadriplegic </a:t>
            </a:r>
          </a:p>
          <a:p>
            <a:pPr eaLnBrk="1" hangingPunct="1"/>
            <a:r>
              <a:rPr lang="en-US" smtClean="0">
                <a:latin typeface="Times New Roman" pitchFamily="18" charset="0"/>
                <a:cs typeface="Arial" pitchFamily="34" charset="0"/>
              </a:rPr>
              <a:t>Frail elderly</a:t>
            </a:r>
          </a:p>
          <a:p>
            <a:pPr eaLnBrk="1" hangingPunct="1"/>
            <a:r>
              <a:rPr lang="en-US" smtClean="0">
                <a:latin typeface="Times New Roman" pitchFamily="18" charset="0"/>
                <a:cs typeface="Arial" pitchFamily="34" charset="0"/>
              </a:rPr>
              <a:t>Amputees			</a:t>
            </a:r>
          </a:p>
          <a:p>
            <a:pPr eaLnBrk="1" hangingPunct="1"/>
            <a:r>
              <a:rPr lang="en-US" smtClean="0">
                <a:latin typeface="Times New Roman" pitchFamily="18" charset="0"/>
                <a:cs typeface="Arial" pitchFamily="34" charset="0"/>
              </a:rPr>
              <a:t>Parkinson’s Disease</a:t>
            </a:r>
          </a:p>
          <a:p>
            <a:pPr eaLnBrk="1" hangingPunct="1"/>
            <a:r>
              <a:rPr lang="en-US" smtClean="0">
                <a:latin typeface="Times New Roman" pitchFamily="18" charset="0"/>
                <a:cs typeface="Arial" pitchFamily="34" charset="0"/>
              </a:rPr>
              <a:t>Visually impaired</a:t>
            </a:r>
          </a:p>
          <a:p>
            <a:pPr eaLnBrk="1" hangingPunct="1"/>
            <a:r>
              <a:rPr lang="en-US" smtClean="0">
                <a:latin typeface="Times New Roman" pitchFamily="18" charset="0"/>
                <a:cs typeface="Arial" pitchFamily="34" charset="0"/>
              </a:rPr>
              <a:t>Morbid obesity</a:t>
            </a:r>
          </a:p>
          <a:p>
            <a:pPr eaLnBrk="1" hangingPunct="1">
              <a:buFont typeface="Wingdings" pitchFamily="2" charset="2"/>
              <a:buNone/>
            </a:pPr>
            <a:endParaRPr lang="en-US" smtClean="0">
              <a:latin typeface="Arial" pitchFamily="34" charset="0"/>
              <a:cs typeface="Arial" pitchFamily="34" charset="0"/>
            </a:endParaRPr>
          </a:p>
        </p:txBody>
      </p:sp>
      <p:pic>
        <p:nvPicPr>
          <p:cNvPr id="43012" name="Picture 4"/>
          <p:cNvPicPr>
            <a:picLocks noChangeAspect="1" noChangeArrowheads="1"/>
          </p:cNvPicPr>
          <p:nvPr/>
        </p:nvPicPr>
        <p:blipFill>
          <a:blip r:embed="rId3"/>
          <a:srcRect/>
          <a:stretch>
            <a:fillRect/>
          </a:stretch>
        </p:blipFill>
        <p:spPr bwMode="auto">
          <a:xfrm>
            <a:off x="4978400" y="1600200"/>
            <a:ext cx="3892550"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pPr eaLnBrk="1" hangingPunct="1"/>
            <a:r>
              <a:rPr lang="en-US" b="1" smtClean="0">
                <a:latin typeface="Times New Roman" pitchFamily="18" charset="0"/>
              </a:rPr>
              <a:t>Temporary Physical Limitations</a:t>
            </a:r>
          </a:p>
        </p:txBody>
      </p:sp>
      <p:sp>
        <p:nvSpPr>
          <p:cNvPr id="44035" name="Rectangle 3"/>
          <p:cNvSpPr>
            <a:spLocks noGrp="1"/>
          </p:cNvSpPr>
          <p:nvPr>
            <p:ph type="body" idx="4294967295"/>
          </p:nvPr>
        </p:nvSpPr>
        <p:spPr>
          <a:xfrm>
            <a:off x="457200" y="1600200"/>
            <a:ext cx="4584700" cy="4267200"/>
          </a:xfrm>
        </p:spPr>
        <p:txBody>
          <a:bodyPr/>
          <a:lstStyle/>
          <a:p>
            <a:pPr eaLnBrk="1" hangingPunct="1"/>
            <a:r>
              <a:rPr lang="en-US" smtClean="0">
                <a:latin typeface="Times New Roman" pitchFamily="18" charset="0"/>
                <a:cs typeface="Arial" pitchFamily="34" charset="0"/>
              </a:rPr>
              <a:t>Post-surgery recovery </a:t>
            </a:r>
          </a:p>
          <a:p>
            <a:pPr eaLnBrk="1" hangingPunct="1"/>
            <a:r>
              <a:rPr lang="en-US" smtClean="0">
                <a:latin typeface="Times New Roman" pitchFamily="18" charset="0"/>
                <a:cs typeface="Arial" pitchFamily="34" charset="0"/>
              </a:rPr>
              <a:t>Injuries</a:t>
            </a:r>
          </a:p>
          <a:p>
            <a:pPr eaLnBrk="1" hangingPunct="1"/>
            <a:r>
              <a:rPr lang="en-US" smtClean="0">
                <a:latin typeface="Times New Roman" pitchFamily="18" charset="0"/>
                <a:cs typeface="Arial" pitchFamily="34" charset="0"/>
              </a:rPr>
              <a:t>Pregnancy  </a:t>
            </a:r>
          </a:p>
          <a:p>
            <a:pPr eaLnBrk="1" hangingPunct="1"/>
            <a:endParaRPr lang="en-US" smtClean="0">
              <a:latin typeface="Times New Roman" pitchFamily="18" charset="0"/>
              <a:cs typeface="Arial" pitchFamily="34" charset="0"/>
            </a:endParaRPr>
          </a:p>
          <a:p>
            <a:pPr eaLnBrk="1" hangingPunct="1"/>
            <a:endParaRPr lang="en-US" smtClean="0">
              <a:latin typeface="Arial" pitchFamily="34" charset="0"/>
              <a:cs typeface="Arial" pitchFamily="34" charset="0"/>
            </a:endParaRPr>
          </a:p>
        </p:txBody>
      </p:sp>
      <p:pic>
        <p:nvPicPr>
          <p:cNvPr id="44036" name="Picture 4"/>
          <p:cNvPicPr>
            <a:picLocks noChangeAspect="1" noChangeArrowheads="1"/>
          </p:cNvPicPr>
          <p:nvPr/>
        </p:nvPicPr>
        <p:blipFill>
          <a:blip r:embed="rId3"/>
          <a:srcRect/>
          <a:stretch>
            <a:fillRect/>
          </a:stretch>
        </p:blipFill>
        <p:spPr bwMode="auto">
          <a:xfrm>
            <a:off x="5041900" y="1468438"/>
            <a:ext cx="3644900" cy="439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pPr eaLnBrk="1" hangingPunct="1"/>
            <a:r>
              <a:rPr lang="en-US" sz="3600" b="1" smtClean="0">
                <a:latin typeface="Times New Roman" pitchFamily="18" charset="0"/>
              </a:rPr>
              <a:t>Sensory and Communication Challenges</a:t>
            </a:r>
          </a:p>
        </p:txBody>
      </p:sp>
      <p:sp>
        <p:nvSpPr>
          <p:cNvPr id="45059" name="Rectangle 3"/>
          <p:cNvSpPr>
            <a:spLocks noGrp="1"/>
          </p:cNvSpPr>
          <p:nvPr>
            <p:ph type="body" idx="4294967295"/>
          </p:nvPr>
        </p:nvSpPr>
        <p:spPr>
          <a:xfrm>
            <a:off x="457200" y="1600200"/>
            <a:ext cx="4471988" cy="4525963"/>
          </a:xfrm>
        </p:spPr>
        <p:txBody>
          <a:bodyPr/>
          <a:lstStyle/>
          <a:p>
            <a:pPr eaLnBrk="1" hangingPunct="1"/>
            <a:r>
              <a:rPr lang="en-US" smtClean="0">
                <a:latin typeface="Times New Roman" pitchFamily="18" charset="0"/>
                <a:cs typeface="Arial" pitchFamily="34" charset="0"/>
              </a:rPr>
              <a:t>Deaf or hard of hearing </a:t>
            </a:r>
          </a:p>
          <a:p>
            <a:pPr eaLnBrk="1" hangingPunct="1"/>
            <a:r>
              <a:rPr lang="en-US" smtClean="0">
                <a:latin typeface="Times New Roman" pitchFamily="18" charset="0"/>
                <a:cs typeface="Arial" pitchFamily="34" charset="0"/>
              </a:rPr>
              <a:t>Blind or low vision</a:t>
            </a:r>
          </a:p>
          <a:p>
            <a:pPr eaLnBrk="1" hangingPunct="1"/>
            <a:r>
              <a:rPr lang="en-US" smtClean="0">
                <a:latin typeface="Times New Roman" pitchFamily="18" charset="0"/>
                <a:cs typeface="Arial" pitchFamily="34" charset="0"/>
              </a:rPr>
              <a:t>Speech disabilities</a:t>
            </a:r>
          </a:p>
          <a:p>
            <a:pPr eaLnBrk="1" hangingPunct="1"/>
            <a:r>
              <a:rPr lang="en-US" smtClean="0">
                <a:latin typeface="Times New Roman" pitchFamily="18" charset="0"/>
                <a:cs typeface="Arial" pitchFamily="34" charset="0"/>
              </a:rPr>
              <a:t>Language/cultural </a:t>
            </a:r>
          </a:p>
          <a:p>
            <a:pPr eaLnBrk="1" hangingPunct="1">
              <a:buFont typeface="Wingdings" pitchFamily="2" charset="2"/>
              <a:buNone/>
            </a:pPr>
            <a:r>
              <a:rPr lang="en-US" smtClean="0">
                <a:latin typeface="Times New Roman" pitchFamily="18" charset="0"/>
                <a:cs typeface="Arial" pitchFamily="34" charset="0"/>
              </a:rPr>
              <a:t>	differences</a:t>
            </a:r>
          </a:p>
          <a:p>
            <a:pPr eaLnBrk="1" hangingPunct="1"/>
            <a:r>
              <a:rPr lang="en-US" smtClean="0">
                <a:latin typeface="Times New Roman" pitchFamily="18" charset="0"/>
                <a:cs typeface="Arial" pitchFamily="34" charset="0"/>
              </a:rPr>
              <a:t>Illiteracy					</a:t>
            </a:r>
          </a:p>
          <a:p>
            <a:pPr eaLnBrk="1" hangingPunct="1">
              <a:buFont typeface="Wingdings" pitchFamily="2" charset="2"/>
              <a:buNone/>
            </a:pPr>
            <a:endParaRPr lang="en-US" smtClean="0">
              <a:latin typeface="Times New Roman" pitchFamily="18" charset="0"/>
              <a:cs typeface="Arial" pitchFamily="34" charset="0"/>
            </a:endParaRPr>
          </a:p>
          <a:p>
            <a:pPr eaLnBrk="1" hangingPunct="1">
              <a:buFont typeface="Wingdings" pitchFamily="2" charset="2"/>
              <a:buNone/>
            </a:pPr>
            <a:endParaRPr lang="en-US" smtClean="0">
              <a:latin typeface="Arial" pitchFamily="34" charset="0"/>
              <a:cs typeface="Arial" pitchFamily="34" charset="0"/>
            </a:endParaRPr>
          </a:p>
        </p:txBody>
      </p:sp>
      <p:pic>
        <p:nvPicPr>
          <p:cNvPr id="45060" name="Picture 4"/>
          <p:cNvPicPr>
            <a:picLocks noChangeAspect="1" noChangeArrowheads="1"/>
          </p:cNvPicPr>
          <p:nvPr/>
        </p:nvPicPr>
        <p:blipFill>
          <a:blip r:embed="rId3"/>
          <a:srcRect/>
          <a:stretch>
            <a:fillRect/>
          </a:stretch>
        </p:blipFill>
        <p:spPr bwMode="auto">
          <a:xfrm>
            <a:off x="4929188" y="1600200"/>
            <a:ext cx="3629025"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3"/>
          <a:srcRect/>
          <a:stretch>
            <a:fillRect/>
          </a:stretch>
        </p:blipFill>
        <p:spPr bwMode="auto">
          <a:xfrm>
            <a:off x="5365750" y="2051050"/>
            <a:ext cx="3511550" cy="3511550"/>
          </a:xfrm>
          <a:prstGeom prst="rect">
            <a:avLst/>
          </a:prstGeom>
          <a:noFill/>
          <a:ln w="9525">
            <a:noFill/>
            <a:miter lim="800000"/>
            <a:headEnd/>
            <a:tailEnd/>
          </a:ln>
        </p:spPr>
      </p:pic>
      <p:sp>
        <p:nvSpPr>
          <p:cNvPr id="46083" name="Rectangle 2"/>
          <p:cNvSpPr>
            <a:spLocks noGrp="1"/>
          </p:cNvSpPr>
          <p:nvPr>
            <p:ph type="title" idx="4294967295"/>
          </p:nvPr>
        </p:nvSpPr>
        <p:spPr/>
        <p:txBody>
          <a:bodyPr/>
          <a:lstStyle/>
          <a:p>
            <a:pPr eaLnBrk="1" hangingPunct="1"/>
            <a:r>
              <a:rPr lang="en-US" sz="3600" b="1" smtClean="0">
                <a:latin typeface="Times New Roman" pitchFamily="18" charset="0"/>
              </a:rPr>
              <a:t>Intellectual, Cognitive and/or Mental Health Disorders</a:t>
            </a:r>
          </a:p>
        </p:txBody>
      </p:sp>
      <p:sp>
        <p:nvSpPr>
          <p:cNvPr id="46084" name="Rectangle 3"/>
          <p:cNvSpPr>
            <a:spLocks noGrp="1"/>
          </p:cNvSpPr>
          <p:nvPr>
            <p:ph type="body" idx="4294967295"/>
          </p:nvPr>
        </p:nvSpPr>
        <p:spPr>
          <a:xfrm>
            <a:off x="457200" y="1417638"/>
            <a:ext cx="7137400" cy="4183062"/>
          </a:xfrm>
        </p:spPr>
        <p:txBody>
          <a:bodyPr/>
          <a:lstStyle/>
          <a:p>
            <a:pPr eaLnBrk="1" hangingPunct="1"/>
            <a:r>
              <a:rPr lang="en-US" sz="2800" smtClean="0">
                <a:latin typeface="Times New Roman" pitchFamily="18" charset="0"/>
                <a:cs typeface="Arial" pitchFamily="34" charset="0"/>
              </a:rPr>
              <a:t>Chronic or acute mental health concerns </a:t>
            </a:r>
          </a:p>
          <a:p>
            <a:pPr eaLnBrk="1" hangingPunct="1"/>
            <a:r>
              <a:rPr lang="en-US" sz="2800" smtClean="0">
                <a:latin typeface="Times New Roman" pitchFamily="18" charset="0"/>
                <a:cs typeface="Arial" pitchFamily="34" charset="0"/>
              </a:rPr>
              <a:t>Developmental delays </a:t>
            </a:r>
          </a:p>
          <a:p>
            <a:pPr eaLnBrk="1" hangingPunct="1"/>
            <a:r>
              <a:rPr lang="en-US" sz="2800" smtClean="0">
                <a:latin typeface="Times New Roman" pitchFamily="18" charset="0"/>
                <a:cs typeface="Arial" pitchFamily="34" charset="0"/>
              </a:rPr>
              <a:t>Dementia/Alzheimer's Disease</a:t>
            </a:r>
          </a:p>
          <a:p>
            <a:pPr eaLnBrk="1" hangingPunct="1"/>
            <a:r>
              <a:rPr lang="en-US" sz="2800" smtClean="0">
                <a:latin typeface="Times New Roman" pitchFamily="18" charset="0"/>
                <a:cs typeface="Arial" pitchFamily="34" charset="0"/>
              </a:rPr>
              <a:t>Post-concussive syndrome   </a:t>
            </a:r>
          </a:p>
          <a:p>
            <a:pPr eaLnBrk="1" hangingPunct="1"/>
            <a:r>
              <a:rPr lang="en-US" sz="2800" smtClean="0">
                <a:latin typeface="Times New Roman" pitchFamily="18" charset="0"/>
                <a:cs typeface="Arial" pitchFamily="34" charset="0"/>
              </a:rPr>
              <a:t>Attention Deficit Hyperactivity </a:t>
            </a:r>
          </a:p>
          <a:p>
            <a:pPr eaLnBrk="1" hangingPunct="1">
              <a:buFont typeface="Wingdings" pitchFamily="2" charset="2"/>
              <a:buNone/>
            </a:pPr>
            <a:r>
              <a:rPr lang="en-US" sz="2800" smtClean="0">
                <a:latin typeface="Times New Roman" pitchFamily="18" charset="0"/>
                <a:cs typeface="Arial" pitchFamily="34" charset="0"/>
              </a:rPr>
              <a:t>	Disorder (ADHD)</a:t>
            </a:r>
          </a:p>
          <a:p>
            <a:pPr eaLnBrk="1" hangingPunct="1"/>
            <a:r>
              <a:rPr lang="en-US" sz="2800" smtClean="0">
                <a:latin typeface="Times New Roman" pitchFamily="18" charset="0"/>
                <a:cs typeface="Arial" pitchFamily="34" charset="0"/>
              </a:rPr>
              <a:t>Autism spectrum disorders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pPr eaLnBrk="1" hangingPunct="1"/>
            <a:r>
              <a:rPr lang="en-US" b="1" smtClean="0">
                <a:latin typeface="Times New Roman" pitchFamily="18" charset="0"/>
              </a:rPr>
              <a:t>Chronic But Stable Conditions</a:t>
            </a:r>
          </a:p>
        </p:txBody>
      </p:sp>
      <p:sp>
        <p:nvSpPr>
          <p:cNvPr id="47107" name="Rectangle 3"/>
          <p:cNvSpPr>
            <a:spLocks noGrp="1"/>
          </p:cNvSpPr>
          <p:nvPr>
            <p:ph type="body" idx="4294967295"/>
          </p:nvPr>
        </p:nvSpPr>
        <p:spPr>
          <a:xfrm>
            <a:off x="457200" y="1600200"/>
            <a:ext cx="4749800" cy="4305300"/>
          </a:xfrm>
        </p:spPr>
        <p:txBody>
          <a:bodyPr/>
          <a:lstStyle/>
          <a:p>
            <a:pPr eaLnBrk="1" hangingPunct="1"/>
            <a:r>
              <a:rPr lang="en-US" smtClean="0">
                <a:latin typeface="Times New Roman" pitchFamily="18" charset="0"/>
                <a:cs typeface="Arial" pitchFamily="34" charset="0"/>
              </a:rPr>
              <a:t>Heart disease</a:t>
            </a:r>
          </a:p>
          <a:p>
            <a:pPr eaLnBrk="1" hangingPunct="1"/>
            <a:r>
              <a:rPr lang="en-US" smtClean="0">
                <a:latin typeface="Times New Roman" pitchFamily="18" charset="0"/>
                <a:cs typeface="Arial" pitchFamily="34" charset="0"/>
              </a:rPr>
              <a:t>Hypertension				</a:t>
            </a:r>
          </a:p>
          <a:p>
            <a:pPr eaLnBrk="1" hangingPunct="1"/>
            <a:r>
              <a:rPr lang="en-US" smtClean="0">
                <a:latin typeface="Times New Roman" pitchFamily="18" charset="0"/>
                <a:cs typeface="Arial" pitchFamily="34" charset="0"/>
              </a:rPr>
              <a:t>Diabetes Mellitus</a:t>
            </a:r>
          </a:p>
          <a:p>
            <a:pPr eaLnBrk="1" hangingPunct="1"/>
            <a:r>
              <a:rPr lang="en-US" smtClean="0">
                <a:latin typeface="Times New Roman" pitchFamily="18" charset="0"/>
                <a:cs typeface="Arial" pitchFamily="34" charset="0"/>
              </a:rPr>
              <a:t>Asthma</a:t>
            </a:r>
          </a:p>
          <a:p>
            <a:pPr eaLnBrk="1" hangingPunct="1"/>
            <a:r>
              <a:rPr lang="en-US" smtClean="0">
                <a:latin typeface="Times New Roman" pitchFamily="18" charset="0"/>
                <a:cs typeface="Arial" pitchFamily="34" charset="0"/>
              </a:rPr>
              <a:t>Emphysema/COPD</a:t>
            </a:r>
          </a:p>
          <a:p>
            <a:pPr eaLnBrk="1" hangingPunct="1"/>
            <a:r>
              <a:rPr lang="en-US" smtClean="0">
                <a:latin typeface="Times New Roman" pitchFamily="18" charset="0"/>
                <a:cs typeface="Arial" pitchFamily="34" charset="0"/>
              </a:rPr>
              <a:t>Allergies (food and </a:t>
            </a:r>
          </a:p>
          <a:p>
            <a:pPr eaLnBrk="1" hangingPunct="1">
              <a:buFont typeface="Wingdings" pitchFamily="2" charset="2"/>
              <a:buNone/>
            </a:pPr>
            <a:r>
              <a:rPr lang="en-US" smtClean="0">
                <a:latin typeface="Times New Roman" pitchFamily="18" charset="0"/>
                <a:cs typeface="Arial" pitchFamily="34" charset="0"/>
              </a:rPr>
              <a:t>	environmental)</a:t>
            </a:r>
          </a:p>
          <a:p>
            <a:pPr eaLnBrk="1" hangingPunct="1"/>
            <a:endParaRPr lang="en-US" smtClean="0">
              <a:latin typeface="Times New Roman" pitchFamily="18" charset="0"/>
              <a:cs typeface="Arial" pitchFamily="34" charset="0"/>
            </a:endParaRPr>
          </a:p>
          <a:p>
            <a:pPr eaLnBrk="1" hangingPunct="1"/>
            <a:endParaRPr lang="en-US" smtClean="0">
              <a:latin typeface="Arial" pitchFamily="34" charset="0"/>
              <a:cs typeface="Arial" pitchFamily="34" charset="0"/>
            </a:endParaRPr>
          </a:p>
        </p:txBody>
      </p:sp>
      <p:pic>
        <p:nvPicPr>
          <p:cNvPr id="47108" name="Picture 4"/>
          <p:cNvPicPr>
            <a:picLocks noChangeAspect="1" noChangeArrowheads="1"/>
          </p:cNvPicPr>
          <p:nvPr/>
        </p:nvPicPr>
        <p:blipFill>
          <a:blip r:embed="rId3"/>
          <a:srcRect t="8214"/>
          <a:stretch>
            <a:fillRect/>
          </a:stretch>
        </p:blipFill>
        <p:spPr bwMode="auto">
          <a:xfrm>
            <a:off x="5446713" y="1417638"/>
            <a:ext cx="3240087" cy="448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4294967295"/>
          </p:nvPr>
        </p:nvSpPr>
        <p:spPr/>
        <p:txBody>
          <a:bodyPr/>
          <a:lstStyle/>
          <a:p>
            <a:pPr eaLnBrk="1" hangingPunct="1"/>
            <a:endParaRPr lang="en-US" b="1" smtClean="0">
              <a:latin typeface="Times New Roman" pitchFamily="18" charset="0"/>
              <a:cs typeface="Arial" pitchFamily="34" charset="0"/>
            </a:endParaRPr>
          </a:p>
          <a:p>
            <a:pPr algn="ctr" eaLnBrk="1" hangingPunct="1">
              <a:buFont typeface="Wingdings" pitchFamily="2" charset="2"/>
              <a:buNone/>
            </a:pPr>
            <a:r>
              <a:rPr lang="en-US" b="1" smtClean="0">
                <a:solidFill>
                  <a:schemeClr val="accent2"/>
                </a:solidFill>
                <a:latin typeface="Times New Roman" pitchFamily="18" charset="0"/>
                <a:cs typeface="Arial" pitchFamily="34" charset="0"/>
              </a:rPr>
              <a:t>Functional Needs</a:t>
            </a:r>
          </a:p>
          <a:p>
            <a:pPr algn="ctr" eaLnBrk="1" hangingPunct="1">
              <a:buFont typeface="Wingdings" pitchFamily="2" charset="2"/>
              <a:buNone/>
            </a:pPr>
            <a:r>
              <a:rPr lang="en-US" b="1" smtClean="0">
                <a:solidFill>
                  <a:schemeClr val="accent2"/>
                </a:solidFill>
                <a:latin typeface="Times New Roman" pitchFamily="18" charset="0"/>
                <a:cs typeface="Arial" pitchFamily="34" charset="0"/>
              </a:rPr>
              <a:t>Support Services </a:t>
            </a:r>
          </a:p>
          <a:p>
            <a:pPr algn="ctr" eaLnBrk="1" hangingPunct="1">
              <a:buFont typeface="Wingdings" pitchFamily="2" charset="2"/>
              <a:buNone/>
            </a:pPr>
            <a:r>
              <a:rPr lang="en-US" b="1" smtClean="0">
                <a:solidFill>
                  <a:schemeClr val="accent2"/>
                </a:solidFill>
                <a:latin typeface="Times New Roman" pitchFamily="18" charset="0"/>
                <a:cs typeface="Arial" pitchFamily="34" charset="0"/>
              </a:rPr>
              <a:t>in Shelters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Red Cross Commitment</a:t>
            </a:r>
          </a:p>
        </p:txBody>
      </p:sp>
      <p:sp>
        <p:nvSpPr>
          <p:cNvPr id="49155" name="Text Placeholder 2"/>
          <p:cNvSpPr>
            <a:spLocks noGrp="1"/>
          </p:cNvSpPr>
          <p:nvPr>
            <p:ph type="body" sz="quarter" idx="12"/>
          </p:nvPr>
        </p:nvSpPr>
        <p:spPr>
          <a:xfrm>
            <a:off x="457200" y="1465263"/>
            <a:ext cx="8229600" cy="4503737"/>
          </a:xfrm>
        </p:spPr>
        <p:txBody>
          <a:bodyPr/>
          <a:lstStyle/>
          <a:p>
            <a:r>
              <a:rPr lang="en-US" sz="2800" smtClean="0">
                <a:latin typeface="Arial" pitchFamily="34" charset="0"/>
                <a:cs typeface="Arial" pitchFamily="34" charset="0"/>
              </a:rPr>
              <a:t>Work to ensure accessibility</a:t>
            </a:r>
          </a:p>
          <a:p>
            <a:r>
              <a:rPr lang="en-US" sz="2800" smtClean="0">
                <a:latin typeface="Arial" pitchFamily="34" charset="0"/>
                <a:cs typeface="Arial" pitchFamily="34" charset="0"/>
              </a:rPr>
              <a:t>Assess the needs of each client</a:t>
            </a:r>
          </a:p>
          <a:p>
            <a:r>
              <a:rPr lang="en-US" sz="2800" smtClean="0">
                <a:latin typeface="Arial" pitchFamily="34" charset="0"/>
                <a:cs typeface="Arial" pitchFamily="34" charset="0"/>
              </a:rPr>
              <a:t>Assist clients to maintain their usual level of independence</a:t>
            </a:r>
          </a:p>
          <a:p>
            <a:r>
              <a:rPr lang="en-US" sz="2800" smtClean="0">
                <a:latin typeface="Arial" pitchFamily="34" charset="0"/>
                <a:cs typeface="Arial" pitchFamily="34" charset="0"/>
              </a:rPr>
              <a:t>Address functional and access needs through</a:t>
            </a:r>
          </a:p>
          <a:p>
            <a:pPr lvl="1"/>
            <a:r>
              <a:rPr lang="en-US" smtClean="0">
                <a:latin typeface="Arial" pitchFamily="34" charset="0"/>
                <a:cs typeface="Arial" pitchFamily="34" charset="0"/>
              </a:rPr>
              <a:t>Self-determination </a:t>
            </a:r>
          </a:p>
          <a:p>
            <a:pPr lvl="1"/>
            <a:r>
              <a:rPr lang="en-US" smtClean="0">
                <a:latin typeface="Arial" pitchFamily="34" charset="0"/>
                <a:cs typeface="Arial" pitchFamily="34" charset="0"/>
              </a:rPr>
              <a:t>Direct services</a:t>
            </a:r>
          </a:p>
          <a:p>
            <a:pPr lvl="1"/>
            <a:r>
              <a:rPr lang="en-US" smtClean="0">
                <a:latin typeface="Arial" pitchFamily="34" charset="0"/>
                <a:cs typeface="Arial" pitchFamily="34" charset="0"/>
              </a:rPr>
              <a:t>Partnership with government and non-government</a:t>
            </a:r>
          </a:p>
        </p:txBody>
      </p:sp>
      <p:sp>
        <p:nvSpPr>
          <p:cNvPr id="49156" name="Footer Placeholder 3"/>
          <p:cNvSpPr>
            <a:spLocks noGrp="1"/>
          </p:cNvSpPr>
          <p:nvPr>
            <p:ph type="ftr"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9157" name="Slide Number Placeholder 4"/>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AAE2ECE-0353-4ACF-93BB-0E4C19B22DAD}"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Sheltering Philosophy</a:t>
            </a:r>
          </a:p>
        </p:txBody>
      </p:sp>
      <p:pic>
        <p:nvPicPr>
          <p:cNvPr id="50179" name="Picture Placeholder 7" descr="shelter pic, dad and son.jpg"/>
          <p:cNvPicPr>
            <a:picLocks noGrp="1" noChangeAspect="1"/>
          </p:cNvPicPr>
          <p:nvPr>
            <p:ph type="pic" sz="quarter" idx="12"/>
          </p:nvPr>
        </p:nvPicPr>
        <p:blipFill>
          <a:blip r:embed="rId3"/>
          <a:srcRect l="6158" r="6158"/>
          <a:stretch>
            <a:fillRect/>
          </a:stretch>
        </p:blipFill>
        <p:spPr>
          <a:xfrm rot="21575839">
            <a:off x="5400675" y="1230313"/>
            <a:ext cx="3278188" cy="2482850"/>
          </a:xfrm>
        </p:spPr>
      </p:pic>
      <p:sp>
        <p:nvSpPr>
          <p:cNvPr id="50180" name="Footer Placeholder 4"/>
          <p:cNvSpPr>
            <a:spLocks noGrp="1"/>
          </p:cNvSpPr>
          <p:nvPr>
            <p:ph type="ftr"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1" name="Content Placeholder 10"/>
          <p:cNvSpPr>
            <a:spLocks noGrp="1"/>
          </p:cNvSpPr>
          <p:nvPr>
            <p:ph sz="half" idx="1"/>
          </p:nvPr>
        </p:nvSpPr>
        <p:spPr>
          <a:xfrm>
            <a:off x="457200" y="1219200"/>
            <a:ext cx="8469313" cy="4687888"/>
          </a:xfrm>
        </p:spPr>
        <p:txBody>
          <a:bodyPr/>
          <a:lstStyle/>
          <a:p>
            <a:pPr>
              <a:buFont typeface="Wingdings" pitchFamily="2" charset="2"/>
              <a:buNone/>
              <a:defRPr/>
            </a:pPr>
            <a:r>
              <a:rPr lang="en-US" sz="2400" dirty="0" smtClean="0"/>
              <a:t>Shelters must be, first, places of </a:t>
            </a:r>
          </a:p>
          <a:p>
            <a:pPr>
              <a:buFont typeface="Wingdings" pitchFamily="2" charset="2"/>
              <a:buNone/>
              <a:defRPr/>
            </a:pPr>
            <a:r>
              <a:rPr lang="en-US" sz="2400" u="sng" dirty="0" smtClean="0"/>
              <a:t>comfort and safety</a:t>
            </a:r>
            <a:r>
              <a:rPr lang="en-US" sz="2400" dirty="0" smtClean="0"/>
              <a:t>.</a:t>
            </a:r>
          </a:p>
          <a:p>
            <a:pPr>
              <a:buFont typeface="Wingdings" pitchFamily="2" charset="2"/>
              <a:buNone/>
              <a:defRPr/>
            </a:pPr>
            <a:endParaRPr lang="en-US" sz="600" dirty="0" smtClean="0"/>
          </a:p>
          <a:p>
            <a:pPr>
              <a:buFont typeface="Wingdings" pitchFamily="2" charset="2"/>
              <a:buNone/>
              <a:defRPr/>
            </a:pPr>
            <a:r>
              <a:rPr lang="en-US" sz="2400" dirty="0" smtClean="0"/>
              <a:t>Shelters must be </a:t>
            </a:r>
            <a:r>
              <a:rPr lang="en-US" sz="2400" u="sng" dirty="0" smtClean="0"/>
              <a:t>readily accessible </a:t>
            </a:r>
          </a:p>
          <a:p>
            <a:pPr>
              <a:buFont typeface="Wingdings" pitchFamily="2" charset="2"/>
              <a:buNone/>
              <a:defRPr/>
            </a:pPr>
            <a:r>
              <a:rPr lang="en-US" sz="2400" dirty="0" smtClean="0"/>
              <a:t>to those affected.</a:t>
            </a:r>
          </a:p>
          <a:p>
            <a:pPr>
              <a:defRPr/>
            </a:pPr>
            <a:endParaRPr lang="en-US" sz="600" dirty="0" smtClean="0"/>
          </a:p>
          <a:p>
            <a:pPr>
              <a:buFont typeface="Wingdings" pitchFamily="2" charset="2"/>
              <a:buNone/>
              <a:defRPr/>
            </a:pPr>
            <a:r>
              <a:rPr lang="en-US" sz="2400" dirty="0" smtClean="0"/>
              <a:t>All shelter workers must be </a:t>
            </a:r>
            <a:r>
              <a:rPr lang="en-US" sz="2400" u="sng" dirty="0" smtClean="0"/>
              <a:t>strong </a:t>
            </a:r>
          </a:p>
          <a:p>
            <a:pPr>
              <a:buFont typeface="Wingdings" pitchFamily="2" charset="2"/>
              <a:buNone/>
              <a:defRPr/>
            </a:pPr>
            <a:r>
              <a:rPr lang="en-US" sz="2400" u="sng" dirty="0" smtClean="0"/>
              <a:t>advocates </a:t>
            </a:r>
            <a:r>
              <a:rPr lang="en-US" sz="2400" dirty="0" smtClean="0"/>
              <a:t>for their clients.</a:t>
            </a:r>
          </a:p>
          <a:p>
            <a:pPr>
              <a:defRPr/>
            </a:pPr>
            <a:endParaRPr lang="en-US" sz="600" dirty="0" smtClean="0"/>
          </a:p>
          <a:p>
            <a:pPr>
              <a:buFont typeface="Wingdings" pitchFamily="2" charset="2"/>
              <a:buNone/>
              <a:defRPr/>
            </a:pPr>
            <a:r>
              <a:rPr lang="en-US" sz="2400" dirty="0" smtClean="0"/>
              <a:t>Clients must remain </a:t>
            </a:r>
            <a:r>
              <a:rPr lang="en-US" sz="2400" u="sng" dirty="0" smtClean="0"/>
              <a:t>proactive participants in recovery</a:t>
            </a:r>
            <a:r>
              <a:rPr lang="en-US" sz="2400" dirty="0" smtClean="0"/>
              <a:t>.</a:t>
            </a:r>
          </a:p>
          <a:p>
            <a:pPr>
              <a:buFont typeface="Wingdings" pitchFamily="2" charset="2"/>
              <a:buNone/>
              <a:defRPr/>
            </a:pPr>
            <a:endParaRPr lang="en-US" sz="600" dirty="0" smtClean="0"/>
          </a:p>
          <a:p>
            <a:pPr marL="0" indent="0">
              <a:buFont typeface="Wingdings" pitchFamily="2" charset="2"/>
              <a:buNone/>
              <a:defRPr/>
            </a:pPr>
            <a:r>
              <a:rPr lang="en-US" sz="2400" dirty="0" smtClean="0"/>
              <a:t>Shelters must provide a safe and secure environment that </a:t>
            </a:r>
            <a:r>
              <a:rPr lang="en-US" sz="2400" u="sng" dirty="0" smtClean="0"/>
              <a:t>accommodates the broadest range of needs </a:t>
            </a:r>
            <a:r>
              <a:rPr lang="en-US" sz="2400" dirty="0" smtClean="0"/>
              <a:t>in our communities.</a:t>
            </a:r>
          </a:p>
          <a:p>
            <a:pPr>
              <a:defRPr/>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944562"/>
          </a:xfrm>
        </p:spPr>
        <p:txBody>
          <a:bodyPr anchor="t"/>
          <a:lstStyle/>
          <a:p>
            <a:pPr eaLnBrk="1" hangingPunct="1"/>
            <a:r>
              <a:rPr lang="en-US" smtClean="0"/>
              <a:t>Common Issues</a:t>
            </a:r>
          </a:p>
        </p:txBody>
      </p:sp>
      <p:sp>
        <p:nvSpPr>
          <p:cNvPr id="51203" name="Rectangle 3"/>
          <p:cNvSpPr>
            <a:spLocks noGrp="1" noChangeArrowheads="1"/>
          </p:cNvSpPr>
          <p:nvPr>
            <p:ph type="body" idx="4294967295"/>
          </p:nvPr>
        </p:nvSpPr>
        <p:spPr>
          <a:xfrm>
            <a:off x="457200" y="1295400"/>
            <a:ext cx="8229600" cy="4525963"/>
          </a:xfrm>
        </p:spPr>
        <p:txBody>
          <a:bodyPr/>
          <a:lstStyle/>
          <a:p>
            <a:pPr eaLnBrk="1" hangingPunct="1"/>
            <a:r>
              <a:rPr lang="en-US" sz="2800" smtClean="0">
                <a:latin typeface="Arial" pitchFamily="34" charset="0"/>
                <a:cs typeface="Arial" pitchFamily="34" charset="0"/>
              </a:rPr>
              <a:t>Disabilities are seen and/or treated as medical issue rather than a functional need.</a:t>
            </a:r>
          </a:p>
          <a:p>
            <a:pPr eaLnBrk="1" hangingPunct="1"/>
            <a:r>
              <a:rPr lang="en-US" sz="2800" smtClean="0">
                <a:latin typeface="Arial" pitchFamily="34" charset="0"/>
                <a:cs typeface="Arial" pitchFamily="34" charset="0"/>
              </a:rPr>
              <a:t>Access issues are seen as challenges rather than opportunities.</a:t>
            </a:r>
          </a:p>
          <a:p>
            <a:pPr eaLnBrk="1" hangingPunct="1"/>
            <a:r>
              <a:rPr lang="en-US" sz="2800" smtClean="0">
                <a:latin typeface="Arial" pitchFamily="34" charset="0"/>
                <a:cs typeface="Arial" pitchFamily="34" charset="0"/>
              </a:rPr>
              <a:t>Local assets for support are either unknown or have not been contacted/involved prior to the disaster.</a:t>
            </a:r>
          </a:p>
          <a:p>
            <a:pPr eaLnBrk="1" hangingPunct="1"/>
            <a:r>
              <a:rPr lang="en-US" sz="2800" smtClean="0">
                <a:latin typeface="Arial" pitchFamily="34" charset="0"/>
                <a:cs typeface="Arial" pitchFamily="34" charset="0"/>
              </a:rPr>
              <a:t>Americans with Disabilities Act is not well understood or operational in some communities.</a:t>
            </a:r>
          </a:p>
          <a:p>
            <a:pPr eaLnBrk="1" hangingPunct="1"/>
            <a:endParaRPr lang="en-US" sz="1600" smtClean="0">
              <a:latin typeface="Arial" pitchFamily="34" charset="0"/>
              <a:cs typeface="Arial" pitchFamily="34" charset="0"/>
            </a:endParaRPr>
          </a:p>
          <a:p>
            <a:pPr eaLnBrk="1" hangingPunct="1"/>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pPr eaLnBrk="1" hangingPunct="1"/>
            <a:r>
              <a:rPr lang="en-US" sz="3600" b="1" smtClean="0">
                <a:latin typeface="Times New Roman" pitchFamily="18" charset="0"/>
              </a:rPr>
              <a:t>Shelter Planning</a:t>
            </a:r>
          </a:p>
        </p:txBody>
      </p:sp>
      <p:sp>
        <p:nvSpPr>
          <p:cNvPr id="52227" name="Rectangle 3"/>
          <p:cNvSpPr>
            <a:spLocks noGrp="1"/>
          </p:cNvSpPr>
          <p:nvPr>
            <p:ph type="body" idx="4294967295"/>
          </p:nvPr>
        </p:nvSpPr>
        <p:spPr/>
        <p:txBody>
          <a:bodyPr/>
          <a:lstStyle/>
          <a:p>
            <a:pPr eaLnBrk="1" hangingPunct="1"/>
            <a:r>
              <a:rPr lang="en-US" sz="2800" smtClean="0">
                <a:latin typeface="Times New Roman" pitchFamily="18" charset="0"/>
                <a:cs typeface="Arial" pitchFamily="34" charset="0"/>
              </a:rPr>
              <a:t>Think broadly when planning for shelter accessibility</a:t>
            </a:r>
          </a:p>
          <a:p>
            <a:pPr eaLnBrk="1" hangingPunct="1">
              <a:buFont typeface="Wingdings" pitchFamily="2" charset="2"/>
              <a:buNone/>
            </a:pPr>
            <a:endParaRPr lang="en-US" sz="2800" smtClean="0">
              <a:latin typeface="Times New Roman" pitchFamily="18" charset="0"/>
              <a:cs typeface="Arial" pitchFamily="34" charset="0"/>
            </a:endParaRPr>
          </a:p>
          <a:p>
            <a:pPr eaLnBrk="1" hangingPunct="1"/>
            <a:r>
              <a:rPr lang="en-US" sz="2800" smtClean="0">
                <a:latin typeface="Times New Roman" pitchFamily="18" charset="0"/>
                <a:cs typeface="Arial" pitchFamily="34" charset="0"/>
              </a:rPr>
              <a:t>The Shelter Facility Survey (6564) will assist in determining what physical access modifications will be needed for each facility</a:t>
            </a:r>
          </a:p>
          <a:p>
            <a:pPr lvl="1" eaLnBrk="1" hangingPunct="1">
              <a:buFont typeface="Wingdings" pitchFamily="2" charset="2"/>
              <a:buNone/>
            </a:pPr>
            <a:endParaRPr lang="en-US" sz="1800" smtClean="0">
              <a:latin typeface="Times New Roman" pitchFamily="18" charset="0"/>
              <a:cs typeface="Arial" pitchFamily="34" charset="0"/>
            </a:endParaRPr>
          </a:p>
          <a:p>
            <a:pPr eaLnBrk="1" hangingPunct="1"/>
            <a:r>
              <a:rPr lang="en-US" sz="2800" smtClean="0">
                <a:latin typeface="Times New Roman" pitchFamily="18" charset="0"/>
                <a:cs typeface="Arial" pitchFamily="34" charset="0"/>
              </a:rPr>
              <a:t>For the Red Cross to open a shelter with inaccessible features, a community plan must be in place to make the shelter accessible before use</a:t>
            </a:r>
          </a:p>
          <a:p>
            <a:pPr eaLnBrk="1" hangingPunct="1"/>
            <a:endParaRPr lang="en-US" sz="2800" smtClean="0">
              <a:latin typeface="Times New Roman" pitchFamily="18" charset="0"/>
              <a:cs typeface="Arial" pitchFamily="34" charset="0"/>
            </a:endParaRPr>
          </a:p>
          <a:p>
            <a:pPr eaLnBrk="1" hangingPunct="1">
              <a:buFont typeface="Wingdings" pitchFamily="2" charset="2"/>
              <a:buNone/>
            </a:pP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3600" b="1" smtClean="0">
                <a:latin typeface="Times New Roman" pitchFamily="18" charset="0"/>
              </a:rPr>
              <a:t>Presentation Objectives</a:t>
            </a:r>
          </a:p>
        </p:txBody>
      </p:sp>
      <p:sp>
        <p:nvSpPr>
          <p:cNvPr id="20483" name="Content Placeholder 3"/>
          <p:cNvSpPr>
            <a:spLocks noGrp="1"/>
          </p:cNvSpPr>
          <p:nvPr>
            <p:ph sz="half" idx="2"/>
          </p:nvPr>
        </p:nvSpPr>
        <p:spPr>
          <a:xfrm>
            <a:off x="708025" y="1600200"/>
            <a:ext cx="7978775" cy="4114800"/>
          </a:xfrm>
        </p:spPr>
        <p:txBody>
          <a:bodyPr>
            <a:normAutofit lnSpcReduction="10000"/>
          </a:bodyPr>
          <a:lstStyle/>
          <a:p>
            <a:pPr eaLnBrk="1" hangingPunct="1">
              <a:buFont typeface="Wingdings" pitchFamily="2" charset="2"/>
              <a:buChar char="§"/>
              <a:defRPr/>
            </a:pPr>
            <a:r>
              <a:rPr lang="en-US" sz="2800" dirty="0" smtClean="0">
                <a:latin typeface="Times New Roman" pitchFamily="18" charset="0"/>
                <a:cs typeface="Arial" pitchFamily="34" charset="0"/>
              </a:rPr>
              <a:t>Review current philosophies and guidance around Functional Needs Support Services</a:t>
            </a:r>
          </a:p>
          <a:p>
            <a:pPr eaLnBrk="1" hangingPunct="1">
              <a:defRPr/>
            </a:pPr>
            <a:endParaRPr lang="en-US" sz="2800" dirty="0" smtClean="0">
              <a:latin typeface="Times New Roman" pitchFamily="18" charset="0"/>
              <a:cs typeface="Arial" pitchFamily="34" charset="0"/>
            </a:endParaRPr>
          </a:p>
          <a:p>
            <a:pPr eaLnBrk="1" hangingPunct="1">
              <a:buFont typeface="Wingdings" pitchFamily="2" charset="2"/>
              <a:buChar char="§"/>
              <a:defRPr/>
            </a:pPr>
            <a:r>
              <a:rPr lang="en-US" sz="2800" dirty="0" smtClean="0">
                <a:latin typeface="Times New Roman" pitchFamily="18" charset="0"/>
                <a:cs typeface="Arial" pitchFamily="34" charset="0"/>
              </a:rPr>
              <a:t>Look at Functional Needs Support Services in a  shelter environment</a:t>
            </a:r>
          </a:p>
          <a:p>
            <a:pPr eaLnBrk="1" hangingPunct="1">
              <a:defRPr/>
            </a:pPr>
            <a:endParaRPr lang="en-US" sz="2800" dirty="0" smtClean="0">
              <a:latin typeface="Times New Roman" pitchFamily="18" charset="0"/>
              <a:cs typeface="Arial" pitchFamily="34" charset="0"/>
            </a:endParaRPr>
          </a:p>
          <a:p>
            <a:pPr eaLnBrk="1" hangingPunct="1">
              <a:buFont typeface="Wingdings" pitchFamily="2" charset="2"/>
              <a:buChar char="§"/>
              <a:defRPr/>
            </a:pPr>
            <a:r>
              <a:rPr lang="en-US" sz="2800" dirty="0" smtClean="0">
                <a:latin typeface="Times New Roman" pitchFamily="18" charset="0"/>
                <a:cs typeface="Arial" pitchFamily="34" charset="0"/>
              </a:rPr>
              <a:t>Focus on Integrated Community Planning</a:t>
            </a:r>
          </a:p>
          <a:p>
            <a:pPr eaLnBrk="1" hangingPunct="1">
              <a:defRPr/>
            </a:pPr>
            <a:endParaRPr lang="en-US" sz="2800" dirty="0" smtClean="0">
              <a:latin typeface="Times New Roman" pitchFamily="18" charset="0"/>
              <a:cs typeface="Arial" pitchFamily="34" charset="0"/>
            </a:endParaRPr>
          </a:p>
          <a:p>
            <a:pPr eaLnBrk="1" hangingPunct="1">
              <a:buFont typeface="Wingdings" pitchFamily="2" charset="2"/>
              <a:buChar char="§"/>
              <a:defRPr/>
            </a:pPr>
            <a:r>
              <a:rPr lang="en-US" sz="2800" dirty="0" smtClean="0">
                <a:latin typeface="Times New Roman" pitchFamily="18" charset="0"/>
                <a:cs typeface="Arial" pitchFamily="34" charset="0"/>
              </a:rPr>
              <a:t>Provide resources and scenarios</a:t>
            </a:r>
          </a:p>
        </p:txBody>
      </p:sp>
      <p:sp>
        <p:nvSpPr>
          <p:cNvPr id="34820"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D383E38-CF26-4823-B950-CCEF83370606}" type="slidenum">
              <a:rPr lang="en-US" smtClean="0">
                <a:latin typeface="Arial" pitchFamily="34" charset="0"/>
                <a:cs typeface="Arial" pitchFamily="34" charset="0"/>
              </a:rPr>
              <a:pPr fontAlgn="base">
                <a:spcBef>
                  <a:spcPct val="0"/>
                </a:spcBef>
                <a:spcAft>
                  <a:spcPct val="0"/>
                </a:spcAft>
              </a:pPr>
              <a:t>2</a:t>
            </a:fld>
            <a:endParaRPr lang="en-US" smtClean="0">
              <a:latin typeface="Arial" pitchFamily="34" charset="0"/>
              <a:cs typeface="Arial" pitchFamily="34" charset="0"/>
            </a:endParaRPr>
          </a:p>
        </p:txBody>
      </p:sp>
      <p:sp>
        <p:nvSpPr>
          <p:cNvPr id="34821" name="Text Placeholder 5"/>
          <p:cNvSpPr>
            <a:spLocks noGrp="1"/>
          </p:cNvSpPr>
          <p:nvPr>
            <p:ph type="body" sz="quarter" idx="11"/>
          </p:nvPr>
        </p:nvSpPr>
        <p:spPr>
          <a:xfrm>
            <a:off x="2501900" y="6202363"/>
            <a:ext cx="4232275" cy="327025"/>
          </a:xfrm>
        </p:spPr>
        <p:txBody>
          <a:bodyPr/>
          <a:lstStyle/>
          <a:p>
            <a:pPr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Shelter Facility Survey – </a:t>
            </a:r>
            <a:br>
              <a:rPr lang="en-US" smtClean="0"/>
            </a:br>
            <a:r>
              <a:rPr lang="en-US" smtClean="0"/>
              <a:t>Accessibility Assessment</a:t>
            </a:r>
          </a:p>
        </p:txBody>
      </p:sp>
      <p:sp>
        <p:nvSpPr>
          <p:cNvPr id="3" name="Content Placeholder 2"/>
          <p:cNvSpPr>
            <a:spLocks noGrp="1"/>
          </p:cNvSpPr>
          <p:nvPr>
            <p:ph sz="half" idx="1"/>
          </p:nvPr>
        </p:nvSpPr>
        <p:spPr>
          <a:xfrm>
            <a:off x="457200" y="1600200"/>
            <a:ext cx="8229600" cy="4114800"/>
          </a:xfrm>
        </p:spPr>
        <p:txBody>
          <a:bodyPr/>
          <a:lstStyle/>
          <a:p>
            <a:pPr marL="228600" indent="-228600">
              <a:buFont typeface="Wingdings" pitchFamily="2" charset="2"/>
              <a:buAutoNum type="arabicPeriod"/>
              <a:defRPr/>
            </a:pPr>
            <a:r>
              <a:rPr lang="en-US" dirty="0" smtClean="0"/>
              <a:t>Relevant areas of the facility are accessible to people with disabilities without adjustments.</a:t>
            </a:r>
          </a:p>
          <a:p>
            <a:pPr marL="228600" indent="-228600">
              <a:buFont typeface="Wingdings" pitchFamily="2" charset="2"/>
              <a:buAutoNum type="arabicPeriod"/>
              <a:defRPr/>
            </a:pPr>
            <a:endParaRPr lang="en-US" sz="1200" dirty="0" smtClean="0"/>
          </a:p>
          <a:p>
            <a:pPr marL="228600" indent="-228600">
              <a:buFont typeface="Wingdings" pitchFamily="2" charset="2"/>
              <a:buAutoNum type="arabicPeriod"/>
              <a:defRPr/>
            </a:pPr>
            <a:r>
              <a:rPr lang="en-US" dirty="0" smtClean="0"/>
              <a:t>Facility has at least 1 accessible entrance and restroom, and otherwise is capable of being made accessible during a disaster with minor adjustments.</a:t>
            </a:r>
          </a:p>
          <a:p>
            <a:pPr marL="228600" indent="-228600">
              <a:buFont typeface="Wingdings" pitchFamily="2" charset="2"/>
              <a:buAutoNum type="arabicPeriod"/>
              <a:defRPr/>
            </a:pPr>
            <a:endParaRPr lang="en-US" sz="1200" dirty="0" smtClean="0"/>
          </a:p>
          <a:p>
            <a:pPr marL="228600" indent="-228600">
              <a:buFont typeface="Wingdings" pitchFamily="2" charset="2"/>
              <a:buAutoNum type="arabicPeriod"/>
              <a:defRPr/>
            </a:pPr>
            <a:r>
              <a:rPr lang="en-US" dirty="0" smtClean="0"/>
              <a:t>Facility would require extensive adjustments to be accessible during a disaster.</a:t>
            </a:r>
          </a:p>
          <a:p>
            <a:pPr>
              <a:defRPr/>
            </a:pPr>
            <a:endParaRPr lang="en-US" dirty="0"/>
          </a:p>
        </p:txBody>
      </p:sp>
      <p:sp>
        <p:nvSpPr>
          <p:cNvPr id="5325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53253" name="Slide Number Placeholder 5"/>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FEA8C12-51EE-4F18-8AC0-AD7D9FB837AB}"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chor="t"/>
          <a:lstStyle/>
          <a:p>
            <a:r>
              <a:rPr lang="en-US" smtClean="0"/>
              <a:t>Applying ADA Basic Principles</a:t>
            </a:r>
          </a:p>
        </p:txBody>
      </p:sp>
      <p:sp>
        <p:nvSpPr>
          <p:cNvPr id="54275" name="Content Placeholder 2"/>
          <p:cNvSpPr>
            <a:spLocks noGrp="1"/>
          </p:cNvSpPr>
          <p:nvPr>
            <p:ph idx="4294967295"/>
          </p:nvPr>
        </p:nvSpPr>
        <p:spPr>
          <a:xfrm>
            <a:off x="457200" y="1179513"/>
            <a:ext cx="8229600" cy="4525962"/>
          </a:xfrm>
        </p:spPr>
        <p:txBody>
          <a:bodyPr/>
          <a:lstStyle/>
          <a:p>
            <a:r>
              <a:rPr lang="en-US" sz="2800" smtClean="0">
                <a:latin typeface="Arial" pitchFamily="34" charset="0"/>
                <a:cs typeface="Arial" pitchFamily="34" charset="0"/>
              </a:rPr>
              <a:t>Operate shelters so all residents get the same benefits of</a:t>
            </a:r>
            <a:r>
              <a:rPr lang="en-US" sz="2800" i="1" smtClean="0">
                <a:latin typeface="Arial" pitchFamily="34" charset="0"/>
                <a:cs typeface="Arial" pitchFamily="34" charset="0"/>
              </a:rPr>
              <a:t> </a:t>
            </a:r>
            <a:r>
              <a:rPr lang="en-US" sz="2800" smtClean="0">
                <a:latin typeface="Arial" pitchFamily="34" charset="0"/>
                <a:cs typeface="Arial" pitchFamily="34" charset="0"/>
              </a:rPr>
              <a:t>basic needs, medical care, and the support of family and friends</a:t>
            </a:r>
          </a:p>
          <a:p>
            <a:endParaRPr lang="en-US" sz="2800" smtClean="0">
              <a:latin typeface="Arial" pitchFamily="34" charset="0"/>
              <a:cs typeface="Arial" pitchFamily="34" charset="0"/>
            </a:endParaRPr>
          </a:p>
          <a:p>
            <a:r>
              <a:rPr lang="en-US" sz="2800" smtClean="0">
                <a:latin typeface="Arial" pitchFamily="34" charset="0"/>
                <a:cs typeface="Arial" pitchFamily="34" charset="0"/>
              </a:rPr>
              <a:t>Meet the access and functional needs of shelter residents while keeping families together with assistance from community partners</a:t>
            </a:r>
          </a:p>
          <a:p>
            <a:endParaRPr lang="en-US" smtClean="0">
              <a:latin typeface="Arial" pitchFamily="34" charset="0"/>
              <a:cs typeface="Arial" pitchFamily="34" charset="0"/>
            </a:endParaRPr>
          </a:p>
        </p:txBody>
      </p:sp>
      <p:sp>
        <p:nvSpPr>
          <p:cNvPr id="54276"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7FC1AD56-1139-4196-8594-CA49ED9D8C22}"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chor="t"/>
          <a:lstStyle/>
          <a:p>
            <a:r>
              <a:rPr lang="en-US" smtClean="0"/>
              <a:t>Applying ADA Basic Principles</a:t>
            </a:r>
          </a:p>
        </p:txBody>
      </p:sp>
      <p:sp>
        <p:nvSpPr>
          <p:cNvPr id="55299" name="Content Placeholder 2"/>
          <p:cNvSpPr>
            <a:spLocks noGrp="1"/>
          </p:cNvSpPr>
          <p:nvPr>
            <p:ph idx="4294967295"/>
          </p:nvPr>
        </p:nvSpPr>
        <p:spPr/>
        <p:txBody>
          <a:bodyPr/>
          <a:lstStyle/>
          <a:p>
            <a:pPr>
              <a:buFont typeface="Arial" pitchFamily="34" charset="0"/>
              <a:buNone/>
            </a:pPr>
            <a:r>
              <a:rPr lang="en-US" sz="2800" smtClean="0">
                <a:latin typeface="Arial" pitchFamily="34" charset="0"/>
                <a:cs typeface="Arial" pitchFamily="34" charset="0"/>
              </a:rPr>
              <a:t>Continued…</a:t>
            </a:r>
          </a:p>
          <a:p>
            <a:r>
              <a:rPr lang="en-US" sz="2800" smtClean="0">
                <a:latin typeface="Arial" pitchFamily="34" charset="0"/>
                <a:cs typeface="Arial" pitchFamily="34" charset="0"/>
              </a:rPr>
              <a:t>Coordinate with facility owners, Emergency Management, community organizations and other non-profits to make shelters accessible</a:t>
            </a:r>
          </a:p>
          <a:p>
            <a:endParaRPr lang="en-US" sz="2800" smtClean="0">
              <a:latin typeface="Arial" pitchFamily="34" charset="0"/>
              <a:cs typeface="Arial" pitchFamily="34" charset="0"/>
            </a:endParaRPr>
          </a:p>
          <a:p>
            <a:r>
              <a:rPr lang="en-US" sz="2800" smtClean="0">
                <a:latin typeface="Arial" pitchFamily="34" charset="0"/>
                <a:cs typeface="Arial" pitchFamily="34" charset="0"/>
              </a:rPr>
              <a:t>Consult shelter residents to understand and meet their individual needs</a:t>
            </a:r>
          </a:p>
          <a:p>
            <a:endParaRPr lang="en-US" smtClean="0">
              <a:latin typeface="Arial" pitchFamily="34" charset="0"/>
              <a:cs typeface="Arial" pitchFamily="34" charset="0"/>
            </a:endParaRPr>
          </a:p>
        </p:txBody>
      </p:sp>
      <p:sp>
        <p:nvSpPr>
          <p:cNvPr id="55300"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C78FED14-77CD-443F-A9E2-18261C4241F5}"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pPr eaLnBrk="1" hangingPunct="1"/>
            <a:r>
              <a:rPr lang="en-US" sz="3600" b="1" smtClean="0">
                <a:latin typeface="Times New Roman" pitchFamily="18" charset="0"/>
              </a:rPr>
              <a:t>Shelter Layout</a:t>
            </a:r>
          </a:p>
        </p:txBody>
      </p:sp>
      <p:sp>
        <p:nvSpPr>
          <p:cNvPr id="56323" name="Rectangle 3"/>
          <p:cNvSpPr>
            <a:spLocks noGrp="1"/>
          </p:cNvSpPr>
          <p:nvPr>
            <p:ph type="body" idx="4294967295"/>
          </p:nvPr>
        </p:nvSpPr>
        <p:spPr/>
        <p:txBody>
          <a:bodyPr/>
          <a:lstStyle/>
          <a:p>
            <a:pPr eaLnBrk="1" hangingPunct="1">
              <a:spcAft>
                <a:spcPct val="30000"/>
              </a:spcAft>
            </a:pPr>
            <a:r>
              <a:rPr lang="en-US" smtClean="0">
                <a:latin typeface="Times New Roman" pitchFamily="18" charset="0"/>
                <a:cs typeface="Arial" pitchFamily="34" charset="0"/>
              </a:rPr>
              <a:t>Cots and other furniture must be placed in such a way that routes are accessible to people who use mobility devices. </a:t>
            </a:r>
          </a:p>
          <a:p>
            <a:pPr eaLnBrk="1" hangingPunct="1">
              <a:spcAft>
                <a:spcPct val="30000"/>
              </a:spcAft>
            </a:pPr>
            <a:r>
              <a:rPr lang="en-US" smtClean="0">
                <a:latin typeface="Times New Roman" pitchFamily="18" charset="0"/>
                <a:cs typeface="Arial" pitchFamily="34" charset="0"/>
              </a:rPr>
              <a:t>People who use mobility devices, lift equipment, service animals, and personal assistance services could need up to 100 square feet. </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Opening the Shelter</a:t>
            </a:r>
          </a:p>
        </p:txBody>
      </p:sp>
      <p:sp>
        <p:nvSpPr>
          <p:cNvPr id="4" name="Content Placeholder 3"/>
          <p:cNvSpPr>
            <a:spLocks noGrp="1"/>
          </p:cNvSpPr>
          <p:nvPr>
            <p:ph sz="half" idx="2"/>
          </p:nvPr>
        </p:nvSpPr>
        <p:spPr>
          <a:xfrm>
            <a:off x="457200" y="1476375"/>
            <a:ext cx="2324100" cy="4187825"/>
          </a:xfrm>
        </p:spPr>
        <p:txBody>
          <a:bodyPr/>
          <a:lstStyle/>
          <a:p>
            <a:pPr eaLnBrk="1" hangingPunct="1">
              <a:spcBef>
                <a:spcPts val="0"/>
              </a:spcBef>
              <a:buFont typeface="Wingdings" pitchFamily="2" charset="2"/>
              <a:buNone/>
              <a:defRPr/>
            </a:pPr>
            <a:r>
              <a:rPr lang="en-US" dirty="0" smtClean="0"/>
              <a:t>Shelter </a:t>
            </a:r>
          </a:p>
          <a:p>
            <a:pPr eaLnBrk="1" hangingPunct="1">
              <a:spcBef>
                <a:spcPts val="0"/>
              </a:spcBef>
              <a:buFont typeface="Wingdings" pitchFamily="2" charset="2"/>
              <a:buNone/>
              <a:defRPr/>
            </a:pPr>
            <a:r>
              <a:rPr lang="en-US" dirty="0" smtClean="0"/>
              <a:t>Registration</a:t>
            </a:r>
          </a:p>
          <a:p>
            <a:pPr eaLnBrk="1" hangingPunct="1">
              <a:spcBef>
                <a:spcPts val="0"/>
              </a:spcBef>
              <a:buFont typeface="Wingdings" pitchFamily="2" charset="2"/>
              <a:buNone/>
              <a:defRPr/>
            </a:pPr>
            <a:r>
              <a:rPr lang="en-US" dirty="0" smtClean="0"/>
              <a:t>Form</a:t>
            </a:r>
          </a:p>
          <a:p>
            <a:pPr eaLnBrk="1" hangingPunct="1">
              <a:spcBef>
                <a:spcPts val="0"/>
              </a:spcBef>
              <a:buFont typeface="Wingdings" pitchFamily="2" charset="2"/>
              <a:buNone/>
              <a:defRPr/>
            </a:pPr>
            <a:endParaRPr lang="en-US" sz="1400" dirty="0" smtClean="0"/>
          </a:p>
          <a:p>
            <a:pPr eaLnBrk="1" hangingPunct="1">
              <a:spcBef>
                <a:spcPts val="0"/>
              </a:spcBef>
              <a:buFont typeface="Wingdings" pitchFamily="2" charset="2"/>
              <a:buNone/>
              <a:defRPr/>
            </a:pPr>
            <a:r>
              <a:rPr lang="en-US" dirty="0" smtClean="0"/>
              <a:t>Initial Intake </a:t>
            </a:r>
          </a:p>
          <a:p>
            <a:pPr marL="0" indent="0" eaLnBrk="1" hangingPunct="1">
              <a:spcBef>
                <a:spcPts val="0"/>
              </a:spcBef>
              <a:buFont typeface="Wingdings" pitchFamily="2" charset="2"/>
              <a:buNone/>
              <a:defRPr/>
            </a:pPr>
            <a:r>
              <a:rPr lang="en-US" dirty="0" smtClean="0"/>
              <a:t>and Assessment Tool</a:t>
            </a:r>
          </a:p>
          <a:p>
            <a:pPr marL="0" indent="0" eaLnBrk="1" hangingPunct="1">
              <a:spcBef>
                <a:spcPts val="0"/>
              </a:spcBef>
              <a:buFont typeface="Wingdings" pitchFamily="2" charset="2"/>
              <a:buNone/>
              <a:defRPr/>
            </a:pPr>
            <a:endParaRPr lang="en-US" sz="1400" dirty="0" smtClean="0"/>
          </a:p>
          <a:p>
            <a:pPr marL="0" indent="0" eaLnBrk="1" hangingPunct="1">
              <a:spcBef>
                <a:spcPts val="0"/>
              </a:spcBef>
              <a:buFont typeface="Wingdings" pitchFamily="2" charset="2"/>
              <a:buNone/>
              <a:defRPr/>
            </a:pPr>
            <a:r>
              <a:rPr lang="en-US" dirty="0" smtClean="0"/>
              <a:t>Family Reunification</a:t>
            </a:r>
          </a:p>
          <a:p>
            <a:pPr eaLnBrk="1" hangingPunct="1">
              <a:defRPr/>
            </a:pPr>
            <a:endParaRPr lang="en-US" dirty="0"/>
          </a:p>
        </p:txBody>
      </p:sp>
      <p:sp>
        <p:nvSpPr>
          <p:cNvPr id="57348" name="Text Placeholder 6"/>
          <p:cNvSpPr>
            <a:spLocks noGrp="1"/>
          </p:cNvSpPr>
          <p:nvPr>
            <p:ph type="body" sz="quarter" idx="11"/>
          </p:nvPr>
        </p:nvSpPr>
        <p:spPr>
          <a:xfrm>
            <a:off x="2501900" y="6202363"/>
            <a:ext cx="4232275" cy="327025"/>
          </a:xfrm>
        </p:spPr>
        <p:txBody>
          <a:bodyPr/>
          <a:lstStyle/>
          <a:p>
            <a:pPr eaLnBrk="1" hangingPunct="1"/>
            <a:endParaRPr lang="en-US" smtClean="0">
              <a:latin typeface="Arial" pitchFamily="34" charset="0"/>
              <a:cs typeface="Arial" pitchFamily="34" charset="0"/>
            </a:endParaRPr>
          </a:p>
        </p:txBody>
      </p:sp>
      <p:sp>
        <p:nvSpPr>
          <p:cNvPr id="57349" name="Slide Number Placeholder 7"/>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16E1252-4604-409D-94D3-BFFD0EA52B99}" type="slidenum">
              <a:rPr lang="en-US" smtClean="0">
                <a:latin typeface="Arial" pitchFamily="34" charset="0"/>
                <a:cs typeface="Arial" pitchFamily="34" charset="0"/>
              </a:rPr>
              <a:pPr fontAlgn="base">
                <a:spcBef>
                  <a:spcPct val="0"/>
                </a:spcBef>
                <a:spcAft>
                  <a:spcPct val="0"/>
                </a:spcAft>
              </a:pPr>
              <a:t>24</a:t>
            </a:fld>
            <a:endParaRPr lang="en-US" smtClean="0">
              <a:latin typeface="Arial" pitchFamily="34" charset="0"/>
              <a:cs typeface="Arial" pitchFamily="34" charset="0"/>
            </a:endParaRPr>
          </a:p>
        </p:txBody>
      </p:sp>
      <p:pic>
        <p:nvPicPr>
          <p:cNvPr id="57350" name="Picture 3"/>
          <p:cNvPicPr>
            <a:picLocks noGrp="1" noChangeAspect="1" noChangeArrowheads="1"/>
          </p:cNvPicPr>
          <p:nvPr>
            <p:ph sz="quarter" idx="4"/>
          </p:nvPr>
        </p:nvPicPr>
        <p:blipFill>
          <a:blip r:embed="rId2"/>
          <a:srcRect/>
          <a:stretch>
            <a:fillRect/>
          </a:stretch>
        </p:blipFill>
        <p:spPr>
          <a:xfrm>
            <a:off x="2781300" y="1476375"/>
            <a:ext cx="5905500" cy="4191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pPr eaLnBrk="1" hangingPunct="1"/>
            <a:r>
              <a:rPr lang="en-US" sz="3600" b="1" smtClean="0">
                <a:latin typeface="Times New Roman" pitchFamily="18" charset="0"/>
              </a:rPr>
              <a:t>When a Shelter Opens</a:t>
            </a:r>
          </a:p>
        </p:txBody>
      </p:sp>
      <p:sp>
        <p:nvSpPr>
          <p:cNvPr id="58371" name="Rectangle 3"/>
          <p:cNvSpPr>
            <a:spLocks noGrp="1"/>
          </p:cNvSpPr>
          <p:nvPr>
            <p:ph type="body" idx="4294967295"/>
          </p:nvPr>
        </p:nvSpPr>
        <p:spPr>
          <a:xfrm>
            <a:off x="457200" y="1384300"/>
            <a:ext cx="8229600" cy="4525963"/>
          </a:xfrm>
        </p:spPr>
        <p:txBody>
          <a:bodyPr/>
          <a:lstStyle/>
          <a:p>
            <a:pPr eaLnBrk="1" hangingPunct="1"/>
            <a:r>
              <a:rPr lang="en-US" sz="2800" smtClean="0">
                <a:latin typeface="Times New Roman" pitchFamily="18" charset="0"/>
                <a:cs typeface="Arial" pitchFamily="34" charset="0"/>
              </a:rPr>
              <a:t>Health Services’ presence will be key to the success   of shelter operations</a:t>
            </a:r>
          </a:p>
          <a:p>
            <a:pPr eaLnBrk="1" hangingPunct="1"/>
            <a:r>
              <a:rPr lang="en-US" sz="2800" smtClean="0">
                <a:latin typeface="Times New Roman" pitchFamily="18" charset="0"/>
                <a:cs typeface="Arial" pitchFamily="34" charset="0"/>
              </a:rPr>
              <a:t>Identify and address individual client needs</a:t>
            </a:r>
          </a:p>
          <a:p>
            <a:pPr lvl="1" eaLnBrk="1" hangingPunct="1"/>
            <a:r>
              <a:rPr lang="en-US" smtClean="0">
                <a:latin typeface="Times New Roman" pitchFamily="18" charset="0"/>
                <a:cs typeface="Arial" pitchFamily="34" charset="0"/>
              </a:rPr>
              <a:t>Use Initial Intake and Assessment Tool</a:t>
            </a:r>
          </a:p>
          <a:p>
            <a:pPr lvl="1" eaLnBrk="1" hangingPunct="1"/>
            <a:r>
              <a:rPr lang="en-US" smtClean="0">
                <a:latin typeface="Times New Roman" pitchFamily="18" charset="0"/>
                <a:cs typeface="Arial" pitchFamily="34" charset="0"/>
              </a:rPr>
              <a:t>Use HS &amp; DMH at registration</a:t>
            </a:r>
          </a:p>
          <a:p>
            <a:pPr lvl="1" eaLnBrk="1" hangingPunct="1"/>
            <a:r>
              <a:rPr lang="en-US" smtClean="0">
                <a:latin typeface="Times New Roman" pitchFamily="18" charset="0"/>
                <a:cs typeface="Arial" pitchFamily="34" charset="0"/>
              </a:rPr>
              <a:t>HS and DMH will work directly with clients to determine the appropriate resources and next steps</a:t>
            </a:r>
          </a:p>
          <a:p>
            <a:pPr lvl="1" eaLnBrk="1" hangingPunct="1"/>
            <a:r>
              <a:rPr lang="en-US" smtClean="0">
                <a:latin typeface="Times New Roman" pitchFamily="18" charset="0"/>
                <a:cs typeface="Arial" pitchFamily="34" charset="0"/>
              </a:rPr>
              <a:t>Assist people in maintaining their usual level of independence</a:t>
            </a: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5"/>
          <p:cNvSpPr>
            <a:spLocks noGrp="1"/>
          </p:cNvSpPr>
          <p:nvPr>
            <p:ph type="title"/>
          </p:nvPr>
        </p:nvSpPr>
        <p:spPr/>
        <p:txBody>
          <a:bodyPr/>
          <a:lstStyle/>
          <a:p>
            <a:pPr eaLnBrk="1" hangingPunct="1"/>
            <a:r>
              <a:rPr lang="en-US" smtClean="0"/>
              <a:t>Assessment Continues </a:t>
            </a:r>
            <a:br>
              <a:rPr lang="en-US" smtClean="0"/>
            </a:br>
            <a:r>
              <a:rPr lang="en-US" smtClean="0"/>
              <a:t>Beyond Registration</a:t>
            </a:r>
          </a:p>
        </p:txBody>
      </p:sp>
      <p:sp>
        <p:nvSpPr>
          <p:cNvPr id="59395" name="Content Placeholder 16"/>
          <p:cNvSpPr>
            <a:spLocks noGrp="1"/>
          </p:cNvSpPr>
          <p:nvPr>
            <p:ph idx="1"/>
          </p:nvPr>
        </p:nvSpPr>
        <p:spPr>
          <a:xfrm>
            <a:off x="457200" y="1600200"/>
            <a:ext cx="8229600" cy="4114800"/>
          </a:xfrm>
        </p:spPr>
        <p:txBody>
          <a:bodyPr/>
          <a:lstStyle/>
          <a:p>
            <a:pPr eaLnBrk="1" hangingPunct="1"/>
            <a:r>
              <a:rPr lang="en-US" sz="2800" smtClean="0">
                <a:latin typeface="Arial" pitchFamily="34" charset="0"/>
                <a:cs typeface="Arial" pitchFamily="34" charset="0"/>
              </a:rPr>
              <a:t>Pre-existing conditions, both physical and psychological, are frequently exacerbated during times of extreme stress</a:t>
            </a:r>
          </a:p>
          <a:p>
            <a:pPr eaLnBrk="1" hangingPunct="1"/>
            <a:r>
              <a:rPr lang="en-US" sz="2800" smtClean="0">
                <a:latin typeface="Arial" pitchFamily="34" charset="0"/>
                <a:cs typeface="Arial" pitchFamily="34" charset="0"/>
              </a:rPr>
              <a:t>Previously healthy individuals may have new medical/mental health needs due to the disaster</a:t>
            </a:r>
          </a:p>
          <a:p>
            <a:pPr eaLnBrk="1" hangingPunct="1"/>
            <a:r>
              <a:rPr lang="en-US" sz="2800" smtClean="0">
                <a:latin typeface="Arial" pitchFamily="34" charset="0"/>
                <a:cs typeface="Arial" pitchFamily="34" charset="0"/>
              </a:rPr>
              <a:t>People do not always “know” what they will need in the shelter—they may be in shock or otherwise distracted because of the disaster</a:t>
            </a:r>
          </a:p>
          <a:p>
            <a:pPr eaLnBrk="1" hangingPunct="1"/>
            <a:endParaRPr lang="en-US" smtClean="0">
              <a:latin typeface="Arial" pitchFamily="34" charset="0"/>
              <a:cs typeface="Arial" pitchFamily="34" charset="0"/>
            </a:endParaRPr>
          </a:p>
        </p:txBody>
      </p:sp>
      <p:sp>
        <p:nvSpPr>
          <p:cNvPr id="59396" name="Text Placeholder 17"/>
          <p:cNvSpPr>
            <a:spLocks noGrp="1"/>
          </p:cNvSpPr>
          <p:nvPr>
            <p:ph type="body" sz="quarter" idx="11"/>
          </p:nvPr>
        </p:nvSpPr>
        <p:spPr>
          <a:xfrm>
            <a:off x="2501900" y="6202363"/>
            <a:ext cx="4232275" cy="327025"/>
          </a:xfrm>
        </p:spPr>
        <p:txBody>
          <a:bodyPr/>
          <a:lstStyle/>
          <a:p>
            <a:pPr eaLnBrk="1" hangingPunct="1"/>
            <a:endParaRPr lang="en-US" smtClean="0">
              <a:latin typeface="Arial" pitchFamily="34" charset="0"/>
              <a:cs typeface="Arial" pitchFamily="34" charset="0"/>
            </a:endParaRPr>
          </a:p>
        </p:txBody>
      </p:sp>
      <p:sp>
        <p:nvSpPr>
          <p:cNvPr id="59397" name="Slide Number Placeholder 7"/>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7339C38-8747-446D-A0EA-3094CCB43A68}" type="slidenum">
              <a:rPr lang="en-US" smtClean="0">
                <a:latin typeface="Arial" pitchFamily="34" charset="0"/>
                <a:cs typeface="Arial" pitchFamily="34" charset="0"/>
              </a:rPr>
              <a:pPr fontAlgn="base">
                <a:spcBef>
                  <a:spcPct val="0"/>
                </a:spcBef>
                <a:spcAft>
                  <a:spcPct val="0"/>
                </a:spcAft>
              </a:pPr>
              <a:t>26</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pPr eaLnBrk="1" hangingPunct="1"/>
            <a:r>
              <a:rPr lang="en-US" sz="3600" b="1" smtClean="0">
                <a:latin typeface="Times New Roman" pitchFamily="18" charset="0"/>
              </a:rPr>
              <a:t>Shelter Operations</a:t>
            </a:r>
          </a:p>
        </p:txBody>
      </p:sp>
      <p:sp>
        <p:nvSpPr>
          <p:cNvPr id="60419" name="Rectangle 3"/>
          <p:cNvSpPr>
            <a:spLocks noGrp="1"/>
          </p:cNvSpPr>
          <p:nvPr>
            <p:ph type="body" idx="4294967295"/>
          </p:nvPr>
        </p:nvSpPr>
        <p:spPr>
          <a:xfrm>
            <a:off x="457200" y="1447800"/>
            <a:ext cx="8229600" cy="4525963"/>
          </a:xfrm>
        </p:spPr>
        <p:txBody>
          <a:bodyPr/>
          <a:lstStyle/>
          <a:p>
            <a:pPr eaLnBrk="1" hangingPunct="1">
              <a:lnSpc>
                <a:spcPct val="90000"/>
              </a:lnSpc>
            </a:pPr>
            <a:r>
              <a:rPr lang="en-US" sz="2800" smtClean="0">
                <a:latin typeface="Times New Roman" pitchFamily="18" charset="0"/>
                <a:cs typeface="Arial" pitchFamily="34" charset="0"/>
              </a:rPr>
              <a:t>Modify kitchen access for people with medical conditions who may require access to food outside normal meal times</a:t>
            </a:r>
          </a:p>
          <a:p>
            <a:pPr eaLnBrk="1" hangingPunct="1">
              <a:lnSpc>
                <a:spcPct val="90000"/>
              </a:lnSpc>
            </a:pPr>
            <a:r>
              <a:rPr lang="en-US" sz="2800" smtClean="0">
                <a:latin typeface="Times New Roman" pitchFamily="18" charset="0"/>
                <a:cs typeface="Arial" pitchFamily="34" charset="0"/>
              </a:rPr>
              <a:t>Assist with cutting food</a:t>
            </a:r>
          </a:p>
          <a:p>
            <a:pPr eaLnBrk="1" hangingPunct="1">
              <a:lnSpc>
                <a:spcPct val="90000"/>
              </a:lnSpc>
            </a:pPr>
            <a:r>
              <a:rPr lang="en-US" sz="2800" smtClean="0">
                <a:latin typeface="Times New Roman" pitchFamily="18" charset="0"/>
                <a:cs typeface="Arial" pitchFamily="34" charset="0"/>
              </a:rPr>
              <a:t>Provide way-finding assistance to visually impaired</a:t>
            </a:r>
          </a:p>
          <a:p>
            <a:pPr eaLnBrk="1" hangingPunct="1">
              <a:lnSpc>
                <a:spcPct val="90000"/>
              </a:lnSpc>
            </a:pPr>
            <a:r>
              <a:rPr lang="en-US" sz="2800" smtClean="0">
                <a:latin typeface="Times New Roman" pitchFamily="18" charset="0"/>
                <a:cs typeface="Arial" pitchFamily="34" charset="0"/>
              </a:rPr>
              <a:t>Provide effective communication</a:t>
            </a:r>
          </a:p>
          <a:p>
            <a:pPr eaLnBrk="1" hangingPunct="1">
              <a:lnSpc>
                <a:spcPct val="90000"/>
              </a:lnSpc>
            </a:pPr>
            <a:r>
              <a:rPr lang="en-US" sz="2800" smtClean="0">
                <a:latin typeface="Times New Roman" pitchFamily="18" charset="0"/>
                <a:cs typeface="Times New Roman" pitchFamily="18" charset="0"/>
              </a:rPr>
              <a:t>Offer individual Safe and Well registration assistance</a:t>
            </a:r>
          </a:p>
          <a:p>
            <a:pPr eaLnBrk="1" hangingPunct="1">
              <a:lnSpc>
                <a:spcPct val="90000"/>
              </a:lnSpc>
            </a:pPr>
            <a:r>
              <a:rPr lang="en-US" sz="2800" smtClean="0">
                <a:latin typeface="Times New Roman" pitchFamily="18" charset="0"/>
                <a:cs typeface="Arial" pitchFamily="34" charset="0"/>
              </a:rPr>
              <a:t>Assist Client Casework to ensure clients return to the most appropriate, least restrictive environment when the shelter closes</a:t>
            </a:r>
            <a:endParaRPr lang="en-US" sz="2800" smtClean="0">
              <a:latin typeface="Times New Roman" pitchFamily="18" charset="0"/>
              <a:cs typeface="Times New Roman" pitchFamily="18" charset="0"/>
            </a:endParaRPr>
          </a:p>
          <a:p>
            <a:pPr eaLnBrk="1" hangingPunct="1">
              <a:lnSpc>
                <a:spcPct val="90000"/>
              </a:lnSpc>
              <a:buFont typeface="Wingdings" pitchFamily="2" charset="2"/>
              <a:buNone/>
            </a:pP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US" b="1" smtClean="0">
                <a:latin typeface="Times New Roman" pitchFamily="18" charset="0"/>
              </a:rPr>
              <a:t>Communication Tools</a:t>
            </a:r>
          </a:p>
        </p:txBody>
      </p:sp>
      <p:pic>
        <p:nvPicPr>
          <p:cNvPr id="61443" name="Picture 5"/>
          <p:cNvPicPr>
            <a:picLocks noGrp="1" noChangeAspect="1" noChangeArrowheads="1"/>
          </p:cNvPicPr>
          <p:nvPr>
            <p:ph type="body" idx="4294967295"/>
          </p:nvPr>
        </p:nvPicPr>
        <p:blipFill>
          <a:blip r:embed="rId3"/>
          <a:srcRect/>
          <a:stretch>
            <a:fillRect/>
          </a:stretch>
        </p:blipFill>
        <p:spPr>
          <a:xfrm>
            <a:off x="2497138" y="1417638"/>
            <a:ext cx="3578225" cy="4179887"/>
          </a:xfrm>
          <a:ln>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pPr eaLnBrk="1" hangingPunct="1"/>
            <a:r>
              <a:rPr lang="en-US" sz="3600" b="1" smtClean="0">
                <a:latin typeface="Times New Roman" pitchFamily="18" charset="0"/>
              </a:rPr>
              <a:t>Service Animals</a:t>
            </a:r>
          </a:p>
        </p:txBody>
      </p:sp>
      <p:sp>
        <p:nvSpPr>
          <p:cNvPr id="62467"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A service animal is individually trained to provide assistance to a person with a disability </a:t>
            </a:r>
          </a:p>
          <a:p>
            <a:pPr eaLnBrk="1" hangingPunct="1"/>
            <a:r>
              <a:rPr lang="en-US" smtClean="0">
                <a:latin typeface="Times New Roman" pitchFamily="18" charset="0"/>
                <a:cs typeface="Arial" pitchFamily="34" charset="0"/>
              </a:rPr>
              <a:t>Shelter staff may ask only two questions to determine if an animal is a service animal: </a:t>
            </a:r>
          </a:p>
          <a:p>
            <a:pPr eaLnBrk="1" hangingPunct="1">
              <a:buFont typeface="Wingdings" pitchFamily="2" charset="2"/>
              <a:buNone/>
            </a:pPr>
            <a:r>
              <a:rPr lang="en-US" smtClean="0">
                <a:latin typeface="Times New Roman" pitchFamily="18" charset="0"/>
                <a:cs typeface="Arial" pitchFamily="34" charset="0"/>
              </a:rPr>
              <a:t>	(1) “Is this a service animal required because of a disability?” </a:t>
            </a:r>
          </a:p>
          <a:p>
            <a:pPr eaLnBrk="1" hangingPunct="1">
              <a:buFont typeface="Wingdings" pitchFamily="2" charset="2"/>
              <a:buNone/>
            </a:pPr>
            <a:r>
              <a:rPr lang="en-US" smtClean="0">
                <a:latin typeface="Times New Roman" pitchFamily="18" charset="0"/>
                <a:cs typeface="Arial" pitchFamily="34" charset="0"/>
              </a:rPr>
              <a:t>	(2) “What work or tasks has the animal been trained to perform?”</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eaLnBrk="1" hangingPunct="1"/>
            <a:r>
              <a:rPr lang="en-US" sz="3600" b="1" smtClean="0">
                <a:latin typeface="Times New Roman" pitchFamily="18" charset="0"/>
              </a:rPr>
              <a:t>ADA Guiding Principles</a:t>
            </a:r>
          </a:p>
        </p:txBody>
      </p:sp>
      <p:sp>
        <p:nvSpPr>
          <p:cNvPr id="35843" name="Rectangle 3"/>
          <p:cNvSpPr>
            <a:spLocks noGrp="1"/>
          </p:cNvSpPr>
          <p:nvPr>
            <p:ph type="body" idx="4294967295"/>
          </p:nvPr>
        </p:nvSpPr>
        <p:spPr>
          <a:xfrm>
            <a:off x="457200" y="1600200"/>
            <a:ext cx="8229600" cy="4395788"/>
          </a:xfrm>
        </p:spPr>
        <p:txBody>
          <a:bodyPr/>
          <a:lstStyle/>
          <a:p>
            <a:pPr marL="609600" indent="-609600" eaLnBrk="1" hangingPunct="1">
              <a:buFont typeface="Arial" pitchFamily="34" charset="0"/>
              <a:buAutoNum type="arabicPeriod"/>
            </a:pPr>
            <a:r>
              <a:rPr lang="en-US" sz="2800" smtClean="0">
                <a:latin typeface="Times New Roman" pitchFamily="18" charset="0"/>
                <a:cs typeface="Arial" pitchFamily="34" charset="0"/>
              </a:rPr>
              <a:t>Inclusion</a:t>
            </a:r>
          </a:p>
          <a:p>
            <a:pPr marL="609600" indent="-609600" eaLnBrk="1" hangingPunct="1">
              <a:buFont typeface="Arial" pitchFamily="34" charset="0"/>
              <a:buAutoNum type="arabicPeriod"/>
            </a:pPr>
            <a:r>
              <a:rPr lang="en-US" sz="2800" smtClean="0">
                <a:latin typeface="Times New Roman" pitchFamily="18" charset="0"/>
                <a:cs typeface="Arial" pitchFamily="34" charset="0"/>
              </a:rPr>
              <a:t>Integration</a:t>
            </a:r>
          </a:p>
          <a:p>
            <a:pPr marL="609600" indent="-609600" eaLnBrk="1" hangingPunct="1">
              <a:buFont typeface="Arial" pitchFamily="34" charset="0"/>
              <a:buAutoNum type="arabicPeriod"/>
            </a:pPr>
            <a:r>
              <a:rPr lang="en-US" sz="2800" smtClean="0">
                <a:latin typeface="Times New Roman" pitchFamily="18" charset="0"/>
                <a:cs typeface="Arial" pitchFamily="34" charset="0"/>
              </a:rPr>
              <a:t>Equal Access</a:t>
            </a:r>
          </a:p>
          <a:p>
            <a:pPr marL="609600" indent="-609600" eaLnBrk="1" hangingPunct="1">
              <a:buFont typeface="Arial" pitchFamily="34" charset="0"/>
              <a:buAutoNum type="arabicPeriod"/>
            </a:pPr>
            <a:r>
              <a:rPr lang="en-US" sz="2800" smtClean="0">
                <a:latin typeface="Times New Roman" pitchFamily="18" charset="0"/>
                <a:cs typeface="Arial" pitchFamily="34" charset="0"/>
              </a:rPr>
              <a:t>Self-Determination</a:t>
            </a:r>
          </a:p>
          <a:p>
            <a:pPr marL="609600" indent="-609600" eaLnBrk="1" hangingPunct="1">
              <a:buFont typeface="Arial" pitchFamily="34" charset="0"/>
              <a:buAutoNum type="arabicPeriod"/>
            </a:pPr>
            <a:r>
              <a:rPr lang="en-US" sz="2800" smtClean="0">
                <a:latin typeface="Times New Roman" pitchFamily="18" charset="0"/>
                <a:cs typeface="Arial" pitchFamily="34" charset="0"/>
              </a:rPr>
              <a:t>Physical Access</a:t>
            </a:r>
          </a:p>
          <a:p>
            <a:pPr marL="609600" indent="-609600" eaLnBrk="1" hangingPunct="1">
              <a:buFont typeface="Arial" pitchFamily="34" charset="0"/>
              <a:buAutoNum type="arabicPeriod"/>
            </a:pPr>
            <a:r>
              <a:rPr lang="en-US" sz="2800" smtClean="0">
                <a:latin typeface="Times New Roman" pitchFamily="18" charset="0"/>
                <a:cs typeface="Arial" pitchFamily="34" charset="0"/>
              </a:rPr>
              <a:t>Reasonable Modifications to Policies, Practices, and Procedures</a:t>
            </a:r>
          </a:p>
          <a:p>
            <a:pPr marL="609600" indent="-609600" eaLnBrk="1" hangingPunct="1">
              <a:buFont typeface="Arial" pitchFamily="34" charset="0"/>
              <a:buAutoNum type="arabicPeriod"/>
            </a:pPr>
            <a:r>
              <a:rPr lang="en-US" sz="2800" smtClean="0">
                <a:latin typeface="Times New Roman" pitchFamily="18" charset="0"/>
                <a:cs typeface="Arial" pitchFamily="34" charset="0"/>
              </a:rPr>
              <a:t>Effective Communication</a:t>
            </a:r>
            <a:r>
              <a:rPr lang="en-US" smtClean="0">
                <a:latin typeface="Times New Roman" pitchFamily="18" charset="0"/>
                <a:cs typeface="Arial" pitchFamily="34" charset="0"/>
              </a:rPr>
              <a:t> </a:t>
            </a:r>
          </a:p>
          <a:p>
            <a:pPr marL="609600" indent="-609600"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eaLnBrk="1" hangingPunct="1"/>
            <a:r>
              <a:rPr lang="en-US" sz="3200" b="1" smtClean="0">
                <a:latin typeface="Times New Roman" pitchFamily="18" charset="0"/>
              </a:rPr>
              <a:t>What to Do When You Have Limited Health and Mental Health Staff?</a:t>
            </a:r>
          </a:p>
        </p:txBody>
      </p:sp>
      <p:sp>
        <p:nvSpPr>
          <p:cNvPr id="63491"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Telephonic support from Health or Mental Health Services until they can arrive</a:t>
            </a:r>
          </a:p>
          <a:p>
            <a:pPr eaLnBrk="1" hangingPunct="1">
              <a:buFont typeface="Wingdings" pitchFamily="2" charset="2"/>
              <a:buNone/>
            </a:pPr>
            <a:endParaRPr lang="en-US" smtClean="0">
              <a:latin typeface="Times New Roman" pitchFamily="18" charset="0"/>
              <a:cs typeface="Arial" pitchFamily="34" charset="0"/>
            </a:endParaRPr>
          </a:p>
          <a:p>
            <a:pPr eaLnBrk="1" hangingPunct="1"/>
            <a:r>
              <a:rPr lang="en-US" smtClean="0">
                <a:latin typeface="Times New Roman" pitchFamily="18" charset="0"/>
                <a:cs typeface="Arial" pitchFamily="34" charset="0"/>
              </a:rPr>
              <a:t>Reach out to local Emergency Management or Public Health </a:t>
            </a:r>
          </a:p>
          <a:p>
            <a:pPr eaLnBrk="1" hangingPunct="1"/>
            <a:endParaRPr lang="en-US" smtClean="0">
              <a:latin typeface="Times New Roman" pitchFamily="18" charset="0"/>
              <a:cs typeface="Arial" pitchFamily="34" charset="0"/>
            </a:endParaRPr>
          </a:p>
          <a:p>
            <a:pPr eaLnBrk="1" hangingPunct="1"/>
            <a:r>
              <a:rPr lang="en-US" smtClean="0">
                <a:latin typeface="Times New Roman" pitchFamily="18" charset="0"/>
                <a:cs typeface="Arial" pitchFamily="34" charset="0"/>
              </a:rPr>
              <a:t>Reach out to Regional Chapters or NHQ</a:t>
            </a: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en-US" b="1" smtClean="0">
                <a:latin typeface="Times New Roman" pitchFamily="18" charset="0"/>
              </a:rPr>
              <a:t>Suggestions for Mental Health</a:t>
            </a:r>
          </a:p>
        </p:txBody>
      </p:sp>
      <p:sp>
        <p:nvSpPr>
          <p:cNvPr id="64515"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Let the conversation with individuals guide you, not assumptions about mental illness</a:t>
            </a:r>
          </a:p>
          <a:p>
            <a:pPr eaLnBrk="1" hangingPunct="1"/>
            <a:r>
              <a:rPr lang="en-US" smtClean="0">
                <a:latin typeface="Times New Roman" pitchFamily="18" charset="0"/>
                <a:cs typeface="Arial" pitchFamily="34" charset="0"/>
              </a:rPr>
              <a:t>Keep your communications simple, clear and brief</a:t>
            </a:r>
          </a:p>
          <a:p>
            <a:pPr eaLnBrk="1" hangingPunct="1"/>
            <a:r>
              <a:rPr lang="en-US" smtClean="0">
                <a:latin typeface="Times New Roman" pitchFamily="18" charset="0"/>
                <a:cs typeface="Arial" pitchFamily="34" charset="0"/>
              </a:rPr>
              <a:t>If someone is confused, don’t ask multiple questions, ask or state one thing at a time</a:t>
            </a:r>
          </a:p>
          <a:p>
            <a:pPr eaLnBrk="1" hangingPunct="1"/>
            <a:endParaRPr lang="en-US" smtClean="0">
              <a:latin typeface="Times New Roman" pitchFamily="18" charset="0"/>
              <a:cs typeface="Arial" pitchFamily="34" charset="0"/>
            </a:endParaRP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pPr eaLnBrk="1" hangingPunct="1"/>
            <a:r>
              <a:rPr lang="en-US" sz="3600" b="1" smtClean="0">
                <a:latin typeface="Times New Roman" pitchFamily="18" charset="0"/>
              </a:rPr>
              <a:t>Suggestions for Cognitive/Intellectual Disabilities</a:t>
            </a:r>
          </a:p>
        </p:txBody>
      </p:sp>
      <p:sp>
        <p:nvSpPr>
          <p:cNvPr id="65539" name="Rectangle 3"/>
          <p:cNvSpPr>
            <a:spLocks noGrp="1"/>
          </p:cNvSpPr>
          <p:nvPr>
            <p:ph type="body" idx="4294967295"/>
          </p:nvPr>
        </p:nvSpPr>
        <p:spPr/>
        <p:txBody>
          <a:bodyPr/>
          <a:lstStyle/>
          <a:p>
            <a:pPr eaLnBrk="1" hangingPunct="1"/>
            <a:r>
              <a:rPr lang="en-US" sz="2800" smtClean="0">
                <a:latin typeface="Times New Roman" pitchFamily="18" charset="0"/>
                <a:cs typeface="Arial" pitchFamily="34" charset="0"/>
              </a:rPr>
              <a:t>Reduce outside distractions when communicating</a:t>
            </a:r>
          </a:p>
          <a:p>
            <a:pPr eaLnBrk="1" hangingPunct="1"/>
            <a:r>
              <a:rPr lang="en-US" sz="2800" smtClean="0">
                <a:latin typeface="Times New Roman" pitchFamily="18" charset="0"/>
                <a:cs typeface="Arial" pitchFamily="34" charset="0"/>
              </a:rPr>
              <a:t>Speak clearly, slowly, use short sentences</a:t>
            </a:r>
          </a:p>
          <a:p>
            <a:pPr eaLnBrk="1" hangingPunct="1"/>
            <a:r>
              <a:rPr lang="en-US" sz="2800" smtClean="0">
                <a:latin typeface="Times New Roman" pitchFamily="18" charset="0"/>
                <a:cs typeface="Arial" pitchFamily="34" charset="0"/>
              </a:rPr>
              <a:t>Ask concrete, open ended questions, avoid yes/no answers</a:t>
            </a:r>
          </a:p>
          <a:p>
            <a:pPr eaLnBrk="1" hangingPunct="1"/>
            <a:r>
              <a:rPr lang="en-US" sz="2800" smtClean="0">
                <a:latin typeface="Times New Roman" pitchFamily="18" charset="0"/>
                <a:cs typeface="Arial" pitchFamily="34" charset="0"/>
              </a:rPr>
              <a:t>Allow for additional time for two-way communication</a:t>
            </a:r>
          </a:p>
          <a:p>
            <a:pPr eaLnBrk="1" hangingPunct="1"/>
            <a:r>
              <a:rPr lang="en-US" sz="2800" smtClean="0">
                <a:latin typeface="Times New Roman" pitchFamily="18" charset="0"/>
                <a:cs typeface="Arial" pitchFamily="34" charset="0"/>
              </a:rPr>
              <a:t>Allow time for information to be fully understood</a:t>
            </a:r>
          </a:p>
          <a:p>
            <a:pPr eaLnBrk="1" hangingPunct="1"/>
            <a:r>
              <a:rPr lang="en-US" sz="2800" smtClean="0">
                <a:latin typeface="Times New Roman" pitchFamily="18" charset="0"/>
                <a:cs typeface="Arial" pitchFamily="34" charset="0"/>
              </a:rPr>
              <a:t>Avoid complex terms and use shorter, distinct terms</a:t>
            </a:r>
          </a:p>
          <a:p>
            <a:pPr eaLnBrk="1" hangingPunct="1">
              <a:buFont typeface="Wingdings" pitchFamily="2" charset="2"/>
              <a:buNone/>
            </a:pP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pPr eaLnBrk="1" hangingPunct="1"/>
            <a:r>
              <a:rPr lang="en-US" sz="3600" b="1" smtClean="0">
                <a:latin typeface="Times New Roman" pitchFamily="18" charset="0"/>
              </a:rPr>
              <a:t>Discussion Question</a:t>
            </a:r>
          </a:p>
        </p:txBody>
      </p:sp>
      <p:sp>
        <p:nvSpPr>
          <p:cNvPr id="66563" name="Rectangle 3"/>
          <p:cNvSpPr>
            <a:spLocks noGrp="1"/>
          </p:cNvSpPr>
          <p:nvPr>
            <p:ph type="body" idx="4294967295"/>
          </p:nvPr>
        </p:nvSpPr>
        <p:spPr/>
        <p:txBody>
          <a:bodyPr/>
          <a:lstStyle/>
          <a:p>
            <a:pPr eaLnBrk="1" hangingPunct="1">
              <a:buFont typeface="Wingdings" pitchFamily="2" charset="2"/>
              <a:buNone/>
            </a:pPr>
            <a:r>
              <a:rPr lang="en-US" sz="3300" smtClean="0">
                <a:latin typeface="Times New Roman" pitchFamily="18" charset="0"/>
                <a:cs typeface="Arial" pitchFamily="34" charset="0"/>
              </a:rPr>
              <a:t>	When might a shelter client need to be referred to a medical needs shelter, hospital or other medical setting?</a:t>
            </a:r>
          </a:p>
          <a:p>
            <a:pPr eaLnBrk="1" hangingPunct="1"/>
            <a:endParaRPr lang="en-US" sz="3300" smtClean="0">
              <a:latin typeface="Times New Roman" pitchFamily="18" charset="0"/>
              <a:cs typeface="Arial" pitchFamily="34" charset="0"/>
            </a:endParaRPr>
          </a:p>
          <a:p>
            <a:pPr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pPr eaLnBrk="1" hangingPunct="1"/>
            <a:r>
              <a:rPr lang="en-US" sz="3600" b="1" smtClean="0">
                <a:latin typeface="Times New Roman" pitchFamily="18" charset="0"/>
              </a:rPr>
              <a:t>Considerations for Referral</a:t>
            </a:r>
          </a:p>
        </p:txBody>
      </p:sp>
      <p:sp>
        <p:nvSpPr>
          <p:cNvPr id="67587"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Individuals who need </a:t>
            </a:r>
          </a:p>
          <a:p>
            <a:pPr lvl="1" eaLnBrk="1" hangingPunct="1"/>
            <a:r>
              <a:rPr lang="en-US" smtClean="0">
                <a:latin typeface="Times New Roman" pitchFamily="18" charset="0"/>
                <a:cs typeface="Arial" pitchFamily="34" charset="0"/>
              </a:rPr>
              <a:t>Continuous medical supervision</a:t>
            </a:r>
          </a:p>
          <a:p>
            <a:pPr lvl="1" eaLnBrk="1" hangingPunct="1"/>
            <a:r>
              <a:rPr lang="en-US" smtClean="0">
                <a:latin typeface="Times New Roman" pitchFamily="18" charset="0"/>
                <a:cs typeface="Arial" pitchFamily="34" charset="0"/>
              </a:rPr>
              <a:t>Acute, life-sustaining medical care</a:t>
            </a:r>
          </a:p>
          <a:p>
            <a:pPr lvl="1" eaLnBrk="1" hangingPunct="1">
              <a:buFont typeface="Wingdings" pitchFamily="2" charset="2"/>
              <a:buNone/>
            </a:pPr>
            <a:endParaRPr lang="en-US" sz="2000" smtClean="0">
              <a:latin typeface="Times New Roman" pitchFamily="18" charset="0"/>
              <a:cs typeface="Arial" pitchFamily="34" charset="0"/>
            </a:endParaRPr>
          </a:p>
          <a:p>
            <a:pPr eaLnBrk="1" hangingPunct="1"/>
            <a:r>
              <a:rPr lang="en-US" smtClean="0">
                <a:latin typeface="Times New Roman" pitchFamily="18" charset="0"/>
                <a:cs typeface="Arial" pitchFamily="34" charset="0"/>
              </a:rPr>
              <a:t>Individuals who are a danger to themselves or others</a:t>
            </a:r>
            <a:endParaRPr lang="en-US" smtClean="0">
              <a:latin typeface="Arial" pitchFamily="34" charset="0"/>
              <a:cs typeface="Arial" pitchFamily="34" charset="0"/>
            </a:endParaRPr>
          </a:p>
          <a:p>
            <a:pPr eaLnBrk="1" hangingPunct="1">
              <a:buFont typeface="Wingdings" pitchFamily="2" charset="2"/>
              <a:buNone/>
            </a:pPr>
            <a:endParaRPr lang="en-US" sz="3300" smtClean="0">
              <a:latin typeface="Times New Roman" pitchFamily="18" charset="0"/>
              <a:cs typeface="Arial" pitchFamily="34" charset="0"/>
            </a:endParaRP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163513" y="2325688"/>
            <a:ext cx="8229600" cy="1143000"/>
          </a:xfrm>
        </p:spPr>
        <p:txBody>
          <a:bodyPr/>
          <a:lstStyle/>
          <a:p>
            <a:pPr eaLnBrk="1" hangingPunct="1"/>
            <a:r>
              <a:rPr lang="en-US" b="1" smtClean="0">
                <a:latin typeface="Times New Roman" pitchFamily="18" charset="0"/>
              </a:rPr>
              <a:t>Integrated Community Planning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pPr eaLnBrk="1" hangingPunct="1"/>
            <a:r>
              <a:rPr lang="en-US" sz="2400" b="1" i="1" smtClean="0">
                <a:latin typeface="Times New Roman" pitchFamily="18" charset="0"/>
              </a:rPr>
              <a:t>FEMA Guidance on Planning for </a:t>
            </a:r>
            <a:br>
              <a:rPr lang="en-US" sz="2400" b="1" i="1" smtClean="0">
                <a:latin typeface="Times New Roman" pitchFamily="18" charset="0"/>
              </a:rPr>
            </a:br>
            <a:r>
              <a:rPr lang="en-US" sz="2400" b="1" i="1" smtClean="0">
                <a:latin typeface="Times New Roman" pitchFamily="18" charset="0"/>
              </a:rPr>
              <a:t> Integration of Functional Needs Support Services in General Population Shelters</a:t>
            </a:r>
          </a:p>
        </p:txBody>
      </p:sp>
      <p:sp>
        <p:nvSpPr>
          <p:cNvPr id="69635" name="Rectangle 3"/>
          <p:cNvSpPr>
            <a:spLocks noGrp="1"/>
          </p:cNvSpPr>
          <p:nvPr>
            <p:ph type="body" idx="4294967295"/>
          </p:nvPr>
        </p:nvSpPr>
        <p:spPr/>
        <p:txBody>
          <a:bodyPr/>
          <a:lstStyle/>
          <a:p>
            <a:pPr eaLnBrk="1" hangingPunct="1">
              <a:lnSpc>
                <a:spcPct val="90000"/>
              </a:lnSpc>
              <a:spcBef>
                <a:spcPct val="15000"/>
              </a:spcBef>
            </a:pPr>
            <a:r>
              <a:rPr lang="en-US" sz="2800" smtClean="0">
                <a:latin typeface="Times New Roman" pitchFamily="18" charset="0"/>
                <a:cs typeface="Arial" pitchFamily="34" charset="0"/>
              </a:rPr>
              <a:t>Audience: Emergency Management and Shelter Operators</a:t>
            </a:r>
          </a:p>
          <a:p>
            <a:pPr eaLnBrk="1" hangingPunct="1">
              <a:lnSpc>
                <a:spcPct val="90000"/>
              </a:lnSpc>
              <a:spcBef>
                <a:spcPct val="15000"/>
              </a:spcBef>
              <a:buFont typeface="Wingdings" pitchFamily="2" charset="2"/>
              <a:buNone/>
            </a:pPr>
            <a:endParaRPr lang="en-US" sz="2800" smtClean="0">
              <a:latin typeface="Times New Roman" pitchFamily="18" charset="0"/>
              <a:cs typeface="Arial" pitchFamily="34" charset="0"/>
            </a:endParaRPr>
          </a:p>
          <a:p>
            <a:pPr eaLnBrk="1" hangingPunct="1">
              <a:lnSpc>
                <a:spcPct val="90000"/>
              </a:lnSpc>
              <a:spcBef>
                <a:spcPct val="15000"/>
              </a:spcBef>
            </a:pPr>
            <a:r>
              <a:rPr lang="en-US" sz="2800" smtClean="0">
                <a:latin typeface="Times New Roman" pitchFamily="18" charset="0"/>
                <a:cs typeface="Arial" pitchFamily="34" charset="0"/>
              </a:rPr>
              <a:t>This guidance does not establish new legal obligations; instead, it is a guide to integrating service delivery in general population shelters</a:t>
            </a:r>
          </a:p>
          <a:p>
            <a:pPr eaLnBrk="1" hangingPunct="1">
              <a:lnSpc>
                <a:spcPct val="90000"/>
              </a:lnSpc>
              <a:spcBef>
                <a:spcPct val="15000"/>
              </a:spcBef>
              <a:buFont typeface="Wingdings" pitchFamily="2" charset="2"/>
              <a:buNone/>
            </a:pPr>
            <a:endParaRPr lang="en-US" sz="2800" smtClean="0">
              <a:latin typeface="Times New Roman" pitchFamily="18" charset="0"/>
              <a:cs typeface="Arial" pitchFamily="34" charset="0"/>
            </a:endParaRPr>
          </a:p>
          <a:p>
            <a:pPr eaLnBrk="1" hangingPunct="1">
              <a:lnSpc>
                <a:spcPct val="90000"/>
              </a:lnSpc>
              <a:spcBef>
                <a:spcPct val="15000"/>
              </a:spcBef>
            </a:pPr>
            <a:r>
              <a:rPr lang="en-US" sz="2800" smtClean="0">
                <a:latin typeface="Times New Roman" pitchFamily="18" charset="0"/>
                <a:cs typeface="Arial" pitchFamily="34" charset="0"/>
              </a:rPr>
              <a:t>Outlines planning and response steps for serving people with disabilities and access and functional needs in general population shelters</a:t>
            </a:r>
          </a:p>
          <a:p>
            <a:pPr eaLnBrk="1" hangingPunct="1">
              <a:lnSpc>
                <a:spcPct val="90000"/>
              </a:lnSpc>
              <a:spcBef>
                <a:spcPct val="15000"/>
              </a:spcBef>
              <a:buFont typeface="Wingdings" pitchFamily="2" charset="2"/>
              <a:buNone/>
            </a:pPr>
            <a:endParaRPr lang="en-US" sz="2800" smtClean="0">
              <a:latin typeface="Times New Roman" pitchFamily="18" charset="0"/>
              <a:cs typeface="Arial" pitchFamily="34" charset="0"/>
            </a:endParaRPr>
          </a:p>
          <a:p>
            <a:pPr eaLnBrk="1" hangingPunct="1">
              <a:lnSpc>
                <a:spcPct val="90000"/>
              </a:lnSpc>
            </a:pP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pPr eaLnBrk="1" hangingPunct="1"/>
            <a:r>
              <a:rPr lang="en-US" sz="3600" b="1" smtClean="0">
                <a:latin typeface="Times New Roman" pitchFamily="18" charset="0"/>
              </a:rPr>
              <a:t>Integrated Community Planning Steps</a:t>
            </a:r>
          </a:p>
        </p:txBody>
      </p:sp>
      <p:sp>
        <p:nvSpPr>
          <p:cNvPr id="70659" name="Rectangle 3"/>
          <p:cNvSpPr>
            <a:spLocks noGrp="1"/>
          </p:cNvSpPr>
          <p:nvPr>
            <p:ph type="body" idx="4294967295"/>
          </p:nvPr>
        </p:nvSpPr>
        <p:spPr/>
        <p:txBody>
          <a:bodyPr/>
          <a:lstStyle/>
          <a:p>
            <a:pPr marL="609600" indent="-609600" eaLnBrk="1" hangingPunct="1">
              <a:buFont typeface="Arial" pitchFamily="34" charset="0"/>
              <a:buAutoNum type="arabicPeriod"/>
            </a:pPr>
            <a:r>
              <a:rPr lang="en-US" smtClean="0">
                <a:latin typeface="Times New Roman" pitchFamily="18" charset="0"/>
                <a:cs typeface="Arial" pitchFamily="34" charset="0"/>
              </a:rPr>
              <a:t>Current Plans</a:t>
            </a:r>
          </a:p>
          <a:p>
            <a:pPr marL="609600" indent="-609600" eaLnBrk="1" hangingPunct="1">
              <a:buFont typeface="Arial" pitchFamily="34" charset="0"/>
              <a:buAutoNum type="arabicPeriod"/>
            </a:pPr>
            <a:r>
              <a:rPr lang="en-US" smtClean="0">
                <a:latin typeface="Times New Roman" pitchFamily="18" charset="0"/>
                <a:cs typeface="Arial" pitchFamily="34" charset="0"/>
              </a:rPr>
              <a:t>Identify Stakeholders</a:t>
            </a:r>
          </a:p>
          <a:p>
            <a:pPr marL="609600" indent="-609600" eaLnBrk="1" hangingPunct="1">
              <a:buFont typeface="Arial" pitchFamily="34" charset="0"/>
              <a:buAutoNum type="arabicPeriod"/>
            </a:pPr>
            <a:r>
              <a:rPr lang="en-US" smtClean="0">
                <a:latin typeface="Times New Roman" pitchFamily="18" charset="0"/>
                <a:cs typeface="Arial" pitchFamily="34" charset="0"/>
              </a:rPr>
              <a:t>Community Gap Analysis</a:t>
            </a:r>
          </a:p>
          <a:p>
            <a:pPr marL="609600" indent="-609600" eaLnBrk="1" hangingPunct="1">
              <a:buFont typeface="Arial" pitchFamily="34" charset="0"/>
              <a:buAutoNum type="arabicPeriod"/>
            </a:pPr>
            <a:r>
              <a:rPr lang="en-US" smtClean="0">
                <a:latin typeface="Times New Roman" pitchFamily="18" charset="0"/>
                <a:cs typeface="Arial" pitchFamily="34" charset="0"/>
              </a:rPr>
              <a:t>Identify Resources &amp; Establish Relationships</a:t>
            </a:r>
          </a:p>
          <a:p>
            <a:pPr marL="609600" indent="-609600"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pPr eaLnBrk="1" hangingPunct="1"/>
            <a:r>
              <a:rPr lang="en-US" sz="3600" b="1" smtClean="0">
                <a:latin typeface="Times New Roman" pitchFamily="18" charset="0"/>
              </a:rPr>
              <a:t>Identify Stakeholders</a:t>
            </a:r>
          </a:p>
        </p:txBody>
      </p:sp>
      <p:sp>
        <p:nvSpPr>
          <p:cNvPr id="71683" name="Rectangle 3"/>
          <p:cNvSpPr>
            <a:spLocks noGrp="1"/>
          </p:cNvSpPr>
          <p:nvPr>
            <p:ph type="body" idx="4294967295"/>
          </p:nvPr>
        </p:nvSpPr>
        <p:spPr/>
        <p:txBody>
          <a:bodyPr/>
          <a:lstStyle/>
          <a:p>
            <a:pPr lvl="1" eaLnBrk="1" hangingPunct="1">
              <a:buFontTx/>
              <a:buChar char="•"/>
            </a:pPr>
            <a:r>
              <a:rPr lang="en-US" sz="3000" smtClean="0">
                <a:latin typeface="Times New Roman" pitchFamily="18" charset="0"/>
                <a:cs typeface="Arial" pitchFamily="34" charset="0"/>
              </a:rPr>
              <a:t>All levels of government—local, state, tribal</a:t>
            </a:r>
          </a:p>
          <a:p>
            <a:pPr lvl="1" eaLnBrk="1" hangingPunct="1">
              <a:buFontTx/>
              <a:buChar char="•"/>
            </a:pPr>
            <a:r>
              <a:rPr lang="en-US" sz="3000" smtClean="0">
                <a:latin typeface="Times New Roman" pitchFamily="18" charset="0"/>
                <a:cs typeface="Arial" pitchFamily="34" charset="0"/>
              </a:rPr>
              <a:t>Local Emergency Management, Public Health, Human/Social Services, Family Services</a:t>
            </a:r>
          </a:p>
          <a:p>
            <a:pPr lvl="1" eaLnBrk="1" hangingPunct="1">
              <a:buFontTx/>
              <a:buChar char="•"/>
            </a:pPr>
            <a:r>
              <a:rPr lang="en-US" sz="3000" smtClean="0">
                <a:latin typeface="Times New Roman" pitchFamily="18" charset="0"/>
                <a:cs typeface="Arial" pitchFamily="34" charset="0"/>
              </a:rPr>
              <a:t>Area Agencies and Councils on Aging</a:t>
            </a:r>
          </a:p>
          <a:p>
            <a:pPr lvl="1" eaLnBrk="1" hangingPunct="1">
              <a:buFontTx/>
              <a:buChar char="•"/>
            </a:pPr>
            <a:r>
              <a:rPr lang="en-US" sz="3000" smtClean="0">
                <a:latin typeface="Times New Roman" pitchFamily="18" charset="0"/>
                <a:cs typeface="Arial" pitchFamily="34" charset="0"/>
              </a:rPr>
              <a:t>Centers for Independent Living</a:t>
            </a:r>
          </a:p>
          <a:p>
            <a:pPr lvl="1" eaLnBrk="1" hangingPunct="1">
              <a:buFontTx/>
              <a:buChar char="•"/>
            </a:pPr>
            <a:r>
              <a:rPr lang="en-US" sz="3000" smtClean="0">
                <a:latin typeface="Times New Roman" pitchFamily="18" charset="0"/>
                <a:cs typeface="Arial" pitchFamily="34" charset="0"/>
              </a:rPr>
              <a:t>Providers of transportation, CMS, DME, PAS, assistive technology, communication</a:t>
            </a:r>
          </a:p>
          <a:p>
            <a:pPr lvl="1" eaLnBrk="1" hangingPunct="1">
              <a:buFontTx/>
              <a:buChar char="•"/>
            </a:pPr>
            <a:r>
              <a:rPr lang="en-US" sz="3000" smtClean="0">
                <a:latin typeface="Times New Roman" pitchFamily="18" charset="0"/>
                <a:cs typeface="Arial" pitchFamily="34" charset="0"/>
              </a:rPr>
              <a:t>MRC</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pPr eaLnBrk="1" hangingPunct="1"/>
            <a:r>
              <a:rPr lang="en-US" sz="3600" b="1" smtClean="0">
                <a:latin typeface="Times New Roman" pitchFamily="18" charset="0"/>
              </a:rPr>
              <a:t>Identify Stakeholders (cont.)</a:t>
            </a:r>
          </a:p>
        </p:txBody>
      </p:sp>
      <p:sp>
        <p:nvSpPr>
          <p:cNvPr id="72707" name="Rectangle 3"/>
          <p:cNvSpPr>
            <a:spLocks noGrp="1"/>
          </p:cNvSpPr>
          <p:nvPr>
            <p:ph type="body" idx="4294967295"/>
          </p:nvPr>
        </p:nvSpPr>
        <p:spPr/>
        <p:txBody>
          <a:bodyPr/>
          <a:lstStyle/>
          <a:p>
            <a:pPr lvl="1" eaLnBrk="1" hangingPunct="1">
              <a:buFontTx/>
              <a:buChar char="•"/>
            </a:pPr>
            <a:r>
              <a:rPr lang="en-US" sz="3000" smtClean="0">
                <a:latin typeface="Times New Roman" pitchFamily="18" charset="0"/>
                <a:cs typeface="Arial" pitchFamily="34" charset="0"/>
              </a:rPr>
              <a:t>Pharmacies and home health care agencies</a:t>
            </a:r>
          </a:p>
          <a:p>
            <a:pPr lvl="1" eaLnBrk="1" hangingPunct="1">
              <a:buFontTx/>
              <a:buChar char="•"/>
            </a:pPr>
            <a:r>
              <a:rPr lang="en-US" sz="3000" smtClean="0">
                <a:latin typeface="Times New Roman" pitchFamily="18" charset="0"/>
                <a:cs typeface="Arial" pitchFamily="34" charset="0"/>
              </a:rPr>
              <a:t>VOAD, COAD</a:t>
            </a:r>
          </a:p>
          <a:p>
            <a:pPr lvl="1" eaLnBrk="1" hangingPunct="1">
              <a:buFontTx/>
              <a:buChar char="•"/>
            </a:pPr>
            <a:r>
              <a:rPr lang="en-US" sz="3000" smtClean="0">
                <a:latin typeface="Times New Roman" pitchFamily="18" charset="0"/>
                <a:cs typeface="Arial" pitchFamily="34" charset="0"/>
              </a:rPr>
              <a:t>Local organizations on disabilities, children, and elderly</a:t>
            </a:r>
          </a:p>
          <a:p>
            <a:pPr lvl="1" eaLnBrk="1" hangingPunct="1">
              <a:buFontTx/>
              <a:buChar char="•"/>
            </a:pPr>
            <a:r>
              <a:rPr lang="en-US" sz="3000" smtClean="0">
                <a:latin typeface="Times New Roman" pitchFamily="18" charset="0"/>
                <a:cs typeface="Arial" pitchFamily="34" charset="0"/>
              </a:rPr>
              <a:t>National Disability Rights Network (NDRN.org)</a:t>
            </a:r>
          </a:p>
          <a:p>
            <a:pPr lvl="1" eaLnBrk="1" hangingPunct="1">
              <a:buFontTx/>
              <a:buChar char="•"/>
            </a:pPr>
            <a:r>
              <a:rPr lang="en-US" sz="3000" smtClean="0">
                <a:latin typeface="Times New Roman" pitchFamily="18" charset="0"/>
                <a:cs typeface="Arial" pitchFamily="34" charset="0"/>
              </a:rPr>
              <a:t>Faith Based Organizations</a:t>
            </a:r>
          </a:p>
          <a:p>
            <a:pPr lvl="1" eaLnBrk="1" hangingPunct="1">
              <a:buFontTx/>
              <a:buChar char="•"/>
            </a:pPr>
            <a:r>
              <a:rPr lang="en-US" sz="3000" smtClean="0">
                <a:latin typeface="Times New Roman" pitchFamily="18" charset="0"/>
                <a:cs typeface="Arial" pitchFamily="34" charset="0"/>
              </a:rPr>
              <a:t>Community Based Organizations</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r>
              <a:rPr lang="en-US" sz="3200" b="1" smtClean="0">
                <a:latin typeface="Times New Roman" pitchFamily="18" charset="0"/>
              </a:rPr>
              <a:t>Accommodate Individuals with Functional and Access Needs</a:t>
            </a:r>
          </a:p>
        </p:txBody>
      </p:sp>
      <p:sp>
        <p:nvSpPr>
          <p:cNvPr id="36867" name="Rectangle 3"/>
          <p:cNvSpPr>
            <a:spLocks noGrp="1"/>
          </p:cNvSpPr>
          <p:nvPr>
            <p:ph type="body" idx="4294967295"/>
          </p:nvPr>
        </p:nvSpPr>
        <p:spPr/>
        <p:txBody>
          <a:bodyPr/>
          <a:lstStyle/>
          <a:p>
            <a:pPr lvl="1" eaLnBrk="1" hangingPunct="1"/>
            <a:r>
              <a:rPr lang="en-US" smtClean="0">
                <a:latin typeface="Times New Roman" pitchFamily="18" charset="0"/>
                <a:cs typeface="Arial" pitchFamily="34" charset="0"/>
              </a:rPr>
              <a:t>Reasonable modifications to policies, practices, and procedures</a:t>
            </a:r>
          </a:p>
          <a:p>
            <a:pPr lvl="1" eaLnBrk="1" hangingPunct="1"/>
            <a:r>
              <a:rPr lang="en-US" smtClean="0">
                <a:latin typeface="Times New Roman" pitchFamily="18" charset="0"/>
                <a:cs typeface="Arial" pitchFamily="34" charset="0"/>
              </a:rPr>
              <a:t>Durable medical equipment (DME)</a:t>
            </a:r>
            <a:endParaRPr lang="en-US" smtClean="0">
              <a:solidFill>
                <a:srgbClr val="ED1B24"/>
              </a:solidFill>
              <a:latin typeface="Times New Roman" pitchFamily="18" charset="0"/>
              <a:cs typeface="Arial" pitchFamily="34" charset="0"/>
            </a:endParaRPr>
          </a:p>
          <a:p>
            <a:pPr lvl="1" eaLnBrk="1" hangingPunct="1"/>
            <a:r>
              <a:rPr lang="en-US" smtClean="0">
                <a:latin typeface="Times New Roman" pitchFamily="18" charset="0"/>
                <a:cs typeface="Arial" pitchFamily="34" charset="0"/>
              </a:rPr>
              <a:t>Consumable medical supplies (CMS)</a:t>
            </a:r>
            <a:endParaRPr lang="en-US" smtClean="0">
              <a:solidFill>
                <a:srgbClr val="ED1B24"/>
              </a:solidFill>
              <a:latin typeface="Times New Roman" pitchFamily="18" charset="0"/>
              <a:cs typeface="Arial" pitchFamily="34" charset="0"/>
            </a:endParaRPr>
          </a:p>
          <a:p>
            <a:pPr lvl="1" eaLnBrk="1" hangingPunct="1"/>
            <a:r>
              <a:rPr lang="en-US" smtClean="0">
                <a:latin typeface="Times New Roman" pitchFamily="18" charset="0"/>
                <a:cs typeface="Arial" pitchFamily="34" charset="0"/>
              </a:rPr>
              <a:t>Personal assistance services (PAS)</a:t>
            </a:r>
          </a:p>
          <a:p>
            <a:pPr lvl="1" eaLnBrk="1" hangingPunct="1"/>
            <a:r>
              <a:rPr lang="en-US" smtClean="0">
                <a:latin typeface="Times New Roman" pitchFamily="18" charset="0"/>
                <a:cs typeface="Arial" pitchFamily="34" charset="0"/>
              </a:rPr>
              <a:t>Other goods and services needed such as assistive technology</a:t>
            </a:r>
          </a:p>
          <a:p>
            <a:pPr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pPr eaLnBrk="1" hangingPunct="1"/>
            <a:r>
              <a:rPr lang="en-US" sz="3600" b="1" smtClean="0">
                <a:latin typeface="Times New Roman" pitchFamily="18" charset="0"/>
              </a:rPr>
              <a:t>Community Gap Analysis</a:t>
            </a:r>
          </a:p>
        </p:txBody>
      </p:sp>
      <p:sp>
        <p:nvSpPr>
          <p:cNvPr id="73731"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Work with local disability groups and government partners to identify the </a:t>
            </a:r>
            <a:r>
              <a:rPr lang="en-US" b="1" smtClean="0">
                <a:latin typeface="Times New Roman" pitchFamily="18" charset="0"/>
                <a:cs typeface="Arial" pitchFamily="34" charset="0"/>
              </a:rPr>
              <a:t>types of disability and/or functional needs</a:t>
            </a:r>
            <a:r>
              <a:rPr lang="en-US" smtClean="0">
                <a:latin typeface="Times New Roman" pitchFamily="18" charset="0"/>
                <a:cs typeface="Arial" pitchFamily="34" charset="0"/>
              </a:rPr>
              <a:t> that exist within the community</a:t>
            </a:r>
          </a:p>
          <a:p>
            <a:pPr eaLnBrk="1" hangingPunct="1">
              <a:buFont typeface="Wingdings" pitchFamily="2" charset="2"/>
              <a:buNone/>
            </a:pPr>
            <a:endParaRPr lang="en-US" smtClean="0">
              <a:latin typeface="Times New Roman" pitchFamily="18" charset="0"/>
              <a:cs typeface="Arial" pitchFamily="34" charset="0"/>
            </a:endParaRPr>
          </a:p>
          <a:p>
            <a:pPr eaLnBrk="1" hangingPunct="1"/>
            <a:r>
              <a:rPr lang="en-US" smtClean="0">
                <a:latin typeface="Times New Roman" pitchFamily="18" charset="0"/>
                <a:cs typeface="Arial" pitchFamily="34" charset="0"/>
              </a:rPr>
              <a:t>Work with partners to determine the </a:t>
            </a:r>
            <a:r>
              <a:rPr lang="en-US" b="1" smtClean="0">
                <a:latin typeface="Times New Roman" pitchFamily="18" charset="0"/>
                <a:cs typeface="Arial" pitchFamily="34" charset="0"/>
              </a:rPr>
              <a:t>types of resources that will be needed</a:t>
            </a:r>
            <a:r>
              <a:rPr lang="en-US" smtClean="0">
                <a:latin typeface="Times New Roman" pitchFamily="18" charset="0"/>
                <a:cs typeface="Arial" pitchFamily="34" charset="0"/>
              </a:rPr>
              <a:t> to serve the community</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pPr eaLnBrk="1" hangingPunct="1"/>
            <a:r>
              <a:rPr lang="en-US" sz="3200" b="1" smtClean="0">
                <a:latin typeface="Times New Roman" pitchFamily="18" charset="0"/>
              </a:rPr>
              <a:t>Identify Resources and </a:t>
            </a:r>
            <a:br>
              <a:rPr lang="en-US" sz="3200" b="1" smtClean="0">
                <a:latin typeface="Times New Roman" pitchFamily="18" charset="0"/>
              </a:rPr>
            </a:br>
            <a:r>
              <a:rPr lang="en-US" sz="3200" b="1" smtClean="0">
                <a:latin typeface="Times New Roman" pitchFamily="18" charset="0"/>
              </a:rPr>
              <a:t>Establish Relationships</a:t>
            </a:r>
          </a:p>
        </p:txBody>
      </p:sp>
      <p:sp>
        <p:nvSpPr>
          <p:cNvPr id="74755" name="Rectangle 3"/>
          <p:cNvSpPr>
            <a:spLocks noGrp="1"/>
          </p:cNvSpPr>
          <p:nvPr>
            <p:ph type="body" idx="4294967295"/>
          </p:nvPr>
        </p:nvSpPr>
        <p:spPr/>
        <p:txBody>
          <a:bodyPr/>
          <a:lstStyle/>
          <a:p>
            <a:pPr eaLnBrk="1" hangingPunct="1"/>
            <a:r>
              <a:rPr lang="en-US" smtClean="0">
                <a:latin typeface="Times New Roman" pitchFamily="18" charset="0"/>
                <a:cs typeface="Arial" pitchFamily="34" charset="0"/>
              </a:rPr>
              <a:t>Work with partners to help determine which tasks and responsibilities will be met by all stakeholders</a:t>
            </a:r>
          </a:p>
          <a:p>
            <a:pPr eaLnBrk="1" hangingPunct="1">
              <a:buFont typeface="Wingdings" pitchFamily="2" charset="2"/>
              <a:buNone/>
            </a:pPr>
            <a:endParaRPr lang="en-US" smtClean="0">
              <a:latin typeface="Times New Roman" pitchFamily="18" charset="0"/>
              <a:cs typeface="Arial" pitchFamily="34" charset="0"/>
            </a:endParaRPr>
          </a:p>
          <a:p>
            <a:pPr eaLnBrk="1" hangingPunct="1"/>
            <a:r>
              <a:rPr lang="en-US" smtClean="0">
                <a:latin typeface="Times New Roman" pitchFamily="18" charset="0"/>
                <a:cs typeface="Arial" pitchFamily="34" charset="0"/>
              </a:rPr>
              <a:t>Establish relationships with providers and identify how they can support client needs</a:t>
            </a:r>
            <a:r>
              <a:rPr lang="en-US" sz="3600" smtClean="0">
                <a:latin typeface="Times New Roman" pitchFamily="18" charset="0"/>
                <a:cs typeface="Arial" pitchFamily="34" charset="0"/>
              </a:rPr>
              <a:t> </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pPr eaLnBrk="1" hangingPunct="1"/>
            <a:r>
              <a:rPr lang="en-US" b="1" smtClean="0">
                <a:latin typeface="Times New Roman" pitchFamily="18" charset="0"/>
              </a:rPr>
              <a:t>Exercise</a:t>
            </a:r>
          </a:p>
        </p:txBody>
      </p:sp>
      <p:sp>
        <p:nvSpPr>
          <p:cNvPr id="75779" name="Rectangle 3"/>
          <p:cNvSpPr>
            <a:spLocks noGrp="1"/>
          </p:cNvSpPr>
          <p:nvPr>
            <p:ph type="body" idx="4294967295"/>
          </p:nvPr>
        </p:nvSpPr>
        <p:spPr>
          <a:xfrm>
            <a:off x="457200" y="1346200"/>
            <a:ext cx="8229600" cy="4525963"/>
          </a:xfrm>
        </p:spPr>
        <p:txBody>
          <a:bodyPr/>
          <a:lstStyle/>
          <a:p>
            <a:pPr eaLnBrk="1" hangingPunct="1">
              <a:lnSpc>
                <a:spcPct val="90000"/>
              </a:lnSpc>
              <a:buFont typeface="Wingdings" pitchFamily="2" charset="2"/>
              <a:buNone/>
            </a:pPr>
            <a:r>
              <a:rPr lang="en-US" sz="2400" smtClean="0">
                <a:latin typeface="Times New Roman" pitchFamily="18" charset="0"/>
                <a:cs typeface="Arial" pitchFamily="34" charset="0"/>
              </a:rPr>
              <a:t>You have been invited to an FNSS planning meeting. </a:t>
            </a:r>
          </a:p>
          <a:p>
            <a:pPr eaLnBrk="1" hangingPunct="1">
              <a:lnSpc>
                <a:spcPct val="90000"/>
              </a:lnSpc>
            </a:pPr>
            <a:r>
              <a:rPr lang="en-US" sz="2400" smtClean="0">
                <a:latin typeface="Times New Roman" pitchFamily="18" charset="0"/>
                <a:cs typeface="Arial" pitchFamily="34" charset="0"/>
              </a:rPr>
              <a:t>Identify who needs to be at the table (internal and external).</a:t>
            </a:r>
          </a:p>
          <a:p>
            <a:pPr eaLnBrk="1" hangingPunct="1">
              <a:lnSpc>
                <a:spcPct val="90000"/>
              </a:lnSpc>
            </a:pPr>
            <a:r>
              <a:rPr lang="en-US" sz="2400" smtClean="0">
                <a:latin typeface="Times New Roman" pitchFamily="18" charset="0"/>
                <a:cs typeface="Arial" pitchFamily="34" charset="0"/>
              </a:rPr>
              <a:t>Who do you need to approach for the first time?  How?</a:t>
            </a:r>
          </a:p>
          <a:p>
            <a:pPr eaLnBrk="1" hangingPunct="1">
              <a:lnSpc>
                <a:spcPct val="90000"/>
              </a:lnSpc>
            </a:pPr>
            <a:r>
              <a:rPr lang="en-US" sz="2400" smtClean="0">
                <a:latin typeface="Times New Roman" pitchFamily="18" charset="0"/>
                <a:cs typeface="Arial" pitchFamily="34" charset="0"/>
              </a:rPr>
              <a:t>What local, regional, state and national MOU’s will you use?</a:t>
            </a:r>
          </a:p>
          <a:p>
            <a:pPr eaLnBrk="1" hangingPunct="1">
              <a:lnSpc>
                <a:spcPct val="90000"/>
              </a:lnSpc>
            </a:pPr>
            <a:r>
              <a:rPr lang="en-US" sz="2400" smtClean="0">
                <a:latin typeface="Times New Roman" pitchFamily="18" charset="0"/>
                <a:cs typeface="Arial" pitchFamily="34" charset="0"/>
              </a:rPr>
              <a:t>What demographics/needs are you likely to see in a shelter?</a:t>
            </a:r>
          </a:p>
          <a:p>
            <a:pPr eaLnBrk="1" hangingPunct="1">
              <a:lnSpc>
                <a:spcPct val="90000"/>
              </a:lnSpc>
            </a:pPr>
            <a:r>
              <a:rPr lang="en-US" sz="2400" smtClean="0">
                <a:latin typeface="Times New Roman" pitchFamily="18" charset="0"/>
                <a:cs typeface="Arial" pitchFamily="34" charset="0"/>
              </a:rPr>
              <a:t>What services are needed at a shelter? </a:t>
            </a:r>
          </a:p>
          <a:p>
            <a:pPr eaLnBrk="1" hangingPunct="1">
              <a:lnSpc>
                <a:spcPct val="90000"/>
              </a:lnSpc>
            </a:pPr>
            <a:r>
              <a:rPr lang="en-US" sz="2400" smtClean="0">
                <a:latin typeface="Times New Roman" pitchFamily="18" charset="0"/>
                <a:cs typeface="Arial" pitchFamily="34" charset="0"/>
              </a:rPr>
              <a:t>What are the steps in the planning process? </a:t>
            </a:r>
          </a:p>
          <a:p>
            <a:pPr eaLnBrk="1" hangingPunct="1">
              <a:lnSpc>
                <a:spcPct val="90000"/>
              </a:lnSpc>
            </a:pPr>
            <a:r>
              <a:rPr lang="en-US" sz="2400" smtClean="0">
                <a:latin typeface="Times New Roman" pitchFamily="18" charset="0"/>
                <a:cs typeface="Arial" pitchFamily="34" charset="0"/>
              </a:rPr>
              <a:t>What resources do you need?  Who owns them?</a:t>
            </a:r>
          </a:p>
          <a:p>
            <a:pPr eaLnBrk="1" hangingPunct="1">
              <a:lnSpc>
                <a:spcPct val="90000"/>
              </a:lnSpc>
            </a:pPr>
            <a:r>
              <a:rPr lang="en-US" sz="2400" smtClean="0">
                <a:latin typeface="Times New Roman" pitchFamily="18" charset="0"/>
                <a:cs typeface="Arial" pitchFamily="34" charset="0"/>
              </a:rPr>
              <a:t>How do you introduce FNSS into shelter site selection? What are the additional considerations?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p:txBody>
          <a:bodyPr anchor="t"/>
          <a:lstStyle/>
          <a:p>
            <a:r>
              <a:rPr lang="en-US" smtClean="0"/>
              <a:t>Lessons learned from 2011</a:t>
            </a:r>
            <a:br>
              <a:rPr lang="en-US" smtClean="0"/>
            </a:br>
            <a:endParaRPr lang="en-US" smtClean="0"/>
          </a:p>
        </p:txBody>
      </p:sp>
      <p:pic>
        <p:nvPicPr>
          <p:cNvPr id="76803" name="Content Placeholder 8"/>
          <p:cNvPicPr>
            <a:picLocks noGrp="1" noChangeAspect="1"/>
          </p:cNvPicPr>
          <p:nvPr>
            <p:ph sz="half" idx="2"/>
          </p:nvPr>
        </p:nvPicPr>
        <p:blipFill>
          <a:blip r:embed="rId3"/>
          <a:srcRect/>
          <a:stretch>
            <a:fillRect/>
          </a:stretch>
        </p:blipFill>
        <p:spPr>
          <a:xfrm>
            <a:off x="4781550" y="2514600"/>
            <a:ext cx="4156075" cy="2971800"/>
          </a:xfrm>
        </p:spPr>
      </p:pic>
      <p:sp>
        <p:nvSpPr>
          <p:cNvPr id="7680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6BFEDF3-D821-435D-B9CA-CD0FD25E3272}" type="slidenum">
              <a:rPr lang="en-US" smtClean="0"/>
              <a:pPr/>
              <a:t>43</a:t>
            </a:fld>
            <a:endParaRPr lang="en-US" smtClean="0"/>
          </a:p>
        </p:txBody>
      </p:sp>
      <p:pic>
        <p:nvPicPr>
          <p:cNvPr id="76805" name="Content Placeholder 4"/>
          <p:cNvPicPr>
            <a:picLocks noGrp="1" noChangeAspect="1"/>
          </p:cNvPicPr>
          <p:nvPr>
            <p:ph sz="half" idx="1"/>
          </p:nvPr>
        </p:nvPicPr>
        <p:blipFill>
          <a:blip r:embed="rId4"/>
          <a:srcRect/>
          <a:stretch>
            <a:fillRect/>
          </a:stretch>
        </p:blipFill>
        <p:spPr>
          <a:xfrm>
            <a:off x="533400" y="1295400"/>
            <a:ext cx="3989388" cy="3200400"/>
          </a:xfrm>
        </p:spPr>
      </p:pic>
      <p:sp>
        <p:nvSpPr>
          <p:cNvPr id="10" name="TextBox 9"/>
          <p:cNvSpPr txBox="1"/>
          <p:nvPr/>
        </p:nvSpPr>
        <p:spPr>
          <a:xfrm>
            <a:off x="457200" y="5257800"/>
            <a:ext cx="3733800" cy="254000"/>
          </a:xfrm>
          <a:prstGeom prst="rect">
            <a:avLst/>
          </a:prstGeom>
          <a:noFill/>
        </p:spPr>
        <p:txBody>
          <a:bodyPr>
            <a:spAutoFit/>
          </a:bodyPr>
          <a:lstStyle/>
          <a:p>
            <a:pPr>
              <a:defRPr/>
            </a:pPr>
            <a:r>
              <a:rPr lang="en-US" sz="1050" dirty="0"/>
              <a:t>Photos courtesy of the American Red Cross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chor="t"/>
          <a:lstStyle/>
          <a:p>
            <a:r>
              <a:rPr lang="en-US" smtClean="0"/>
              <a:t>Alabama Tornados</a:t>
            </a:r>
          </a:p>
        </p:txBody>
      </p:sp>
      <p:sp>
        <p:nvSpPr>
          <p:cNvPr id="77827" name="Content Placeholder 2"/>
          <p:cNvSpPr>
            <a:spLocks noGrp="1"/>
          </p:cNvSpPr>
          <p:nvPr>
            <p:ph idx="4294967295"/>
          </p:nvPr>
        </p:nvSpPr>
        <p:spPr/>
        <p:txBody>
          <a:bodyPr/>
          <a:lstStyle/>
          <a:p>
            <a:r>
              <a:rPr lang="en-US" smtClean="0">
                <a:latin typeface="Arial" pitchFamily="34" charset="0"/>
                <a:cs typeface="Arial" pitchFamily="34" charset="0"/>
              </a:rPr>
              <a:t>Over 23,000 units (</a:t>
            </a:r>
            <a:r>
              <a:rPr lang="en-US" sz="2400" smtClean="0">
                <a:latin typeface="Arial" pitchFamily="34" charset="0"/>
                <a:cs typeface="Arial" pitchFamily="34" charset="0"/>
              </a:rPr>
              <a:t>homes and businesses</a:t>
            </a:r>
            <a:r>
              <a:rPr lang="en-US" smtClean="0">
                <a:latin typeface="Arial" pitchFamily="34" charset="0"/>
                <a:cs typeface="Arial" pitchFamily="34" charset="0"/>
              </a:rPr>
              <a:t>) were affected</a:t>
            </a:r>
          </a:p>
          <a:p>
            <a:r>
              <a:rPr lang="en-US" smtClean="0">
                <a:latin typeface="Arial" pitchFamily="34" charset="0"/>
                <a:cs typeface="Arial" pitchFamily="34" charset="0"/>
              </a:rPr>
              <a:t>248 deaths and 236 hospitalized</a:t>
            </a:r>
          </a:p>
          <a:p>
            <a:r>
              <a:rPr lang="en-US" smtClean="0">
                <a:latin typeface="Arial" pitchFamily="34" charset="0"/>
                <a:cs typeface="Arial" pitchFamily="34" charset="0"/>
              </a:rPr>
              <a:t>35 shelters with &gt;7900 overnight stays</a:t>
            </a:r>
          </a:p>
          <a:p>
            <a:r>
              <a:rPr lang="en-US" smtClean="0">
                <a:latin typeface="Arial" pitchFamily="34" charset="0"/>
                <a:cs typeface="Arial" pitchFamily="34" charset="0"/>
              </a:rPr>
              <a:t>2439 individuals shelter clients</a:t>
            </a:r>
          </a:p>
          <a:p>
            <a:r>
              <a:rPr lang="en-US" smtClean="0">
                <a:latin typeface="Arial" pitchFamily="34" charset="0"/>
                <a:cs typeface="Arial" pitchFamily="34" charset="0"/>
              </a:rPr>
              <a:t>&gt;16,000+ health contacts</a:t>
            </a:r>
          </a:p>
          <a:p>
            <a:r>
              <a:rPr lang="en-US" smtClean="0">
                <a:latin typeface="Arial" pitchFamily="34" charset="0"/>
                <a:cs typeface="Arial" pitchFamily="34" charset="0"/>
              </a:rPr>
              <a:t>&gt;10,000+ mental health contacts</a:t>
            </a:r>
          </a:p>
        </p:txBody>
      </p:sp>
      <p:sp>
        <p:nvSpPr>
          <p:cNvPr id="77828"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CE747B87-161E-4A77-91CE-B7AF81CBDF4C}"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chor="t"/>
          <a:lstStyle/>
          <a:p>
            <a:r>
              <a:rPr lang="en-US" smtClean="0"/>
              <a:t>Alabama Tornadoes</a:t>
            </a:r>
          </a:p>
        </p:txBody>
      </p:sp>
      <p:sp>
        <p:nvSpPr>
          <p:cNvPr id="78851" name="Rectangle 3"/>
          <p:cNvSpPr>
            <a:spLocks noGrp="1" noChangeArrowheads="1"/>
          </p:cNvSpPr>
          <p:nvPr>
            <p:ph type="body" idx="4294967295"/>
          </p:nvPr>
        </p:nvSpPr>
        <p:spPr>
          <a:xfrm>
            <a:off x="457200" y="1397000"/>
            <a:ext cx="8229600" cy="4525963"/>
          </a:xfrm>
        </p:spPr>
        <p:txBody>
          <a:bodyPr/>
          <a:lstStyle/>
          <a:p>
            <a:pPr eaLnBrk="1" hangingPunct="1">
              <a:lnSpc>
                <a:spcPct val="90000"/>
              </a:lnSpc>
            </a:pPr>
            <a:r>
              <a:rPr lang="en-US" sz="3000" smtClean="0">
                <a:latin typeface="Arial" pitchFamily="34" charset="0"/>
                <a:cs typeface="Arial" pitchFamily="34" charset="0"/>
              </a:rPr>
              <a:t>The Alabama Interagency Coordinating Committee established</a:t>
            </a:r>
          </a:p>
          <a:p>
            <a:pPr eaLnBrk="1" hangingPunct="1">
              <a:lnSpc>
                <a:spcPct val="90000"/>
              </a:lnSpc>
            </a:pPr>
            <a:r>
              <a:rPr lang="en-US" sz="3000" smtClean="0">
                <a:latin typeface="Arial" pitchFamily="34" charset="0"/>
                <a:cs typeface="Arial" pitchFamily="34" charset="0"/>
              </a:rPr>
              <a:t>60 members including state and nonprofit agencies who serve people with disabilities and chronic illness, individual advocates, university faculty and students</a:t>
            </a:r>
          </a:p>
          <a:p>
            <a:pPr eaLnBrk="1" hangingPunct="1">
              <a:lnSpc>
                <a:spcPct val="90000"/>
              </a:lnSpc>
            </a:pPr>
            <a:r>
              <a:rPr lang="en-US" sz="3000" smtClean="0">
                <a:latin typeface="Arial" pitchFamily="34" charset="0"/>
                <a:cs typeface="Arial" pitchFamily="34" charset="0"/>
              </a:rPr>
              <a:t>Integral participation by FEMA and Red Cross</a:t>
            </a:r>
          </a:p>
          <a:p>
            <a:pPr eaLnBrk="1" hangingPunct="1">
              <a:lnSpc>
                <a:spcPct val="90000"/>
              </a:lnSpc>
            </a:pPr>
            <a:r>
              <a:rPr lang="en-US" sz="3000" smtClean="0">
                <a:latin typeface="Arial" pitchFamily="34" charset="0"/>
                <a:cs typeface="Arial" pitchFamily="34" charset="0"/>
              </a:rPr>
              <a:t>Formed two days after the tornadoes</a:t>
            </a:r>
          </a:p>
          <a:p>
            <a:pPr eaLnBrk="1" hangingPunct="1">
              <a:lnSpc>
                <a:spcPct val="90000"/>
              </a:lnSpc>
              <a:buFont typeface="Arial" pitchFamily="34" charset="0"/>
              <a:buNone/>
            </a:pPr>
            <a:endParaRPr lang="en-US" sz="1800" smtClean="0">
              <a:latin typeface="Arial" pitchFamily="34" charset="0"/>
              <a:cs typeface="Arial" pitchFamily="34" charset="0"/>
            </a:endParaRPr>
          </a:p>
          <a:p>
            <a:pPr eaLnBrk="1" hangingPunct="1">
              <a:lnSpc>
                <a:spcPct val="90000"/>
              </a:lnSpc>
              <a:buFont typeface="Arial" pitchFamily="34" charset="0"/>
              <a:buNone/>
            </a:pPr>
            <a:endParaRPr lang="en-US" sz="1800" smtClean="0">
              <a:latin typeface="Arial" pitchFamily="34" charset="0"/>
              <a:cs typeface="Arial" pitchFamily="34" charset="0"/>
            </a:endParaRPr>
          </a:p>
          <a:p>
            <a:pPr eaLnBrk="1" hangingPunct="1">
              <a:lnSpc>
                <a:spcPct val="90000"/>
              </a:lnSpc>
            </a:pPr>
            <a:endParaRPr lang="en-US" sz="1800" smtClean="0">
              <a:latin typeface="Arial" pitchFamily="34" charset="0"/>
              <a:cs typeface="Arial" pitchFamily="34" charset="0"/>
            </a:endParaRPr>
          </a:p>
          <a:p>
            <a:pPr eaLnBrk="1" hangingPunct="1">
              <a:lnSpc>
                <a:spcPct val="90000"/>
              </a:lnSpc>
            </a:pPr>
            <a:endParaRPr lang="en-US" sz="3000" smtClean="0">
              <a:latin typeface="Arial" pitchFamily="34" charset="0"/>
              <a:cs typeface="Arial" pitchFamily="34" charset="0"/>
            </a:endParaRPr>
          </a:p>
          <a:p>
            <a:pPr eaLnBrk="1" hangingPunct="1">
              <a:lnSpc>
                <a:spcPct val="90000"/>
              </a:lnSpc>
            </a:pPr>
            <a:endParaRPr lang="en-US" sz="1800" smtClean="0">
              <a:latin typeface="Arial" pitchFamily="34" charset="0"/>
              <a:cs typeface="Arial" pitchFamily="34" charset="0"/>
            </a:endParaRPr>
          </a:p>
          <a:p>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chor="t"/>
          <a:lstStyle/>
          <a:p>
            <a:pPr eaLnBrk="1" hangingPunct="1">
              <a:lnSpc>
                <a:spcPct val="90000"/>
              </a:lnSpc>
            </a:pPr>
            <a:r>
              <a:rPr lang="en-US" smtClean="0">
                <a:latin typeface="Arial" pitchFamily="34" charset="0"/>
              </a:rPr>
              <a:t>AL - Daily conference calls during response</a:t>
            </a:r>
          </a:p>
        </p:txBody>
      </p:sp>
      <p:sp>
        <p:nvSpPr>
          <p:cNvPr id="79875" name="Rectangle 3"/>
          <p:cNvSpPr>
            <a:spLocks noGrp="1" noChangeArrowheads="1"/>
          </p:cNvSpPr>
          <p:nvPr>
            <p:ph type="body" idx="4294967295"/>
          </p:nvPr>
        </p:nvSpPr>
        <p:spPr>
          <a:xfrm>
            <a:off x="457200" y="1601788"/>
            <a:ext cx="8229600" cy="4727575"/>
          </a:xfrm>
        </p:spPr>
        <p:txBody>
          <a:bodyPr/>
          <a:lstStyle/>
          <a:p>
            <a:r>
              <a:rPr lang="en-US" sz="2800" dirty="0" smtClean="0">
                <a:latin typeface="Arial" pitchFamily="34" charset="0"/>
                <a:cs typeface="Arial" pitchFamily="34" charset="0"/>
              </a:rPr>
              <a:t>Community as well as individual client needs.</a:t>
            </a:r>
          </a:p>
          <a:p>
            <a:r>
              <a:rPr lang="en-US" sz="2800" dirty="0" smtClean="0">
                <a:latin typeface="Arial" pitchFamily="34" charset="0"/>
                <a:cs typeface="Arial" pitchFamily="34" charset="0"/>
              </a:rPr>
              <a:t>Support for locating clients with disabilities (reunification with family and support agencies)</a:t>
            </a:r>
          </a:p>
          <a:p>
            <a:pPr>
              <a:buFontTx/>
              <a:buChar char="•"/>
            </a:pPr>
            <a:r>
              <a:rPr lang="en-US" sz="2800" dirty="0" smtClean="0">
                <a:latin typeface="Arial" pitchFamily="34" charset="0"/>
                <a:cs typeface="Arial" pitchFamily="34" charset="0"/>
              </a:rPr>
              <a:t>Replacement of durable medical equipment, medications and consumable medical supplies</a:t>
            </a:r>
          </a:p>
          <a:p>
            <a:pPr>
              <a:buFontTx/>
              <a:buChar char="•"/>
            </a:pPr>
            <a:r>
              <a:rPr lang="en-US" sz="2800" dirty="0" smtClean="0">
                <a:latin typeface="Arial" pitchFamily="34" charset="0"/>
                <a:cs typeface="Arial" pitchFamily="34" charset="0"/>
              </a:rPr>
              <a:t>Provision of personal assistance services (PAS)</a:t>
            </a:r>
          </a:p>
          <a:p>
            <a:pPr>
              <a:buFontTx/>
              <a:buChar char="•"/>
            </a:pPr>
            <a:r>
              <a:rPr lang="en-US" sz="2800" dirty="0" smtClean="0">
                <a:latin typeface="Arial" pitchFamily="34" charset="0"/>
                <a:cs typeface="Arial" pitchFamily="34" charset="0"/>
              </a:rPr>
              <a:t>Placement of ASL interpreters' in shelters </a:t>
            </a:r>
          </a:p>
          <a:p>
            <a:pPr>
              <a:buFontTx/>
              <a:buChar char="•"/>
            </a:pPr>
            <a:r>
              <a:rPr lang="en-US" sz="2800" dirty="0" smtClean="0">
                <a:latin typeface="Arial" pitchFamily="34" charset="0"/>
                <a:cs typeface="Arial" pitchFamily="34" charset="0"/>
              </a:rPr>
              <a:t>Identification of long term recovery programs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AL - Lessons Learned</a:t>
            </a:r>
          </a:p>
        </p:txBody>
      </p:sp>
      <p:sp>
        <p:nvSpPr>
          <p:cNvPr id="80899" name="Text Placeholder 2"/>
          <p:cNvSpPr>
            <a:spLocks noGrp="1"/>
          </p:cNvSpPr>
          <p:nvPr>
            <p:ph type="body" sz="quarter" idx="12"/>
          </p:nvPr>
        </p:nvSpPr>
        <p:spPr/>
        <p:txBody>
          <a:bodyPr/>
          <a:lstStyle/>
          <a:p>
            <a:r>
              <a:rPr lang="en-US" sz="2800" smtClean="0">
                <a:latin typeface="Arial" pitchFamily="34" charset="0"/>
                <a:cs typeface="Arial" pitchFamily="34" charset="0"/>
              </a:rPr>
              <a:t>Coordination team activation asap</a:t>
            </a:r>
          </a:p>
          <a:p>
            <a:pPr>
              <a:buFont typeface="Wingdings" pitchFamily="2" charset="2"/>
              <a:buNone/>
            </a:pPr>
            <a:endParaRPr lang="en-US" sz="2000" smtClean="0">
              <a:latin typeface="Arial" pitchFamily="34" charset="0"/>
              <a:cs typeface="Arial" pitchFamily="34" charset="0"/>
            </a:endParaRPr>
          </a:p>
          <a:p>
            <a:r>
              <a:rPr lang="en-US" sz="2800" smtClean="0">
                <a:latin typeface="Arial" pitchFamily="34" charset="0"/>
                <a:cs typeface="Arial" pitchFamily="34" charset="0"/>
              </a:rPr>
              <a:t>Mechanism for closing the loop </a:t>
            </a:r>
          </a:p>
          <a:p>
            <a:pPr>
              <a:buFont typeface="Wingdings" pitchFamily="2" charset="2"/>
              <a:buNone/>
            </a:pPr>
            <a:endParaRPr lang="en-US" sz="2000" smtClean="0">
              <a:latin typeface="Arial" pitchFamily="34" charset="0"/>
              <a:cs typeface="Arial" pitchFamily="34" charset="0"/>
            </a:endParaRPr>
          </a:p>
          <a:p>
            <a:r>
              <a:rPr lang="en-US" sz="2800" smtClean="0">
                <a:latin typeface="Arial" pitchFamily="34" charset="0"/>
                <a:cs typeface="Arial" pitchFamily="34" charset="0"/>
              </a:rPr>
              <a:t>Resource lists that are local, regional, and statewide</a:t>
            </a:r>
          </a:p>
          <a:p>
            <a:pPr>
              <a:buFont typeface="Wingdings" pitchFamily="2" charset="2"/>
              <a:buNone/>
            </a:pPr>
            <a:endParaRPr lang="en-US" sz="2000" smtClean="0">
              <a:latin typeface="Arial" pitchFamily="34" charset="0"/>
              <a:cs typeface="Arial" pitchFamily="34" charset="0"/>
            </a:endParaRPr>
          </a:p>
          <a:p>
            <a:r>
              <a:rPr lang="en-US" sz="2800" smtClean="0">
                <a:latin typeface="Arial" pitchFamily="34" charset="0"/>
                <a:cs typeface="Arial" pitchFamily="34" charset="0"/>
              </a:rPr>
              <a:t>Coordination between Red Cross and FEMA Disability Integration Specialist</a:t>
            </a:r>
          </a:p>
          <a:p>
            <a:pPr>
              <a:buFont typeface="Wingdings" pitchFamily="2" charset="2"/>
              <a:buNone/>
            </a:pPr>
            <a:endParaRPr lang="en-US" smtClean="0">
              <a:latin typeface="Arial" pitchFamily="34" charset="0"/>
              <a:cs typeface="Arial" pitchFamily="34" charset="0"/>
            </a:endParaRPr>
          </a:p>
        </p:txBody>
      </p:sp>
      <p:sp>
        <p:nvSpPr>
          <p:cNvPr id="80900" name="Footer Placeholder 3"/>
          <p:cNvSpPr>
            <a:spLocks noGrp="1"/>
          </p:cNvSpPr>
          <p:nvPr>
            <p:ph type="ftr"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0901" name="Slide Number Placeholder 4"/>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DFA748E-C67A-402C-B819-4FE3F04D9899}"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t"/>
          <a:lstStyle/>
          <a:p>
            <a:endParaRPr lang="en-US" smtClean="0"/>
          </a:p>
        </p:txBody>
      </p:sp>
      <p:sp>
        <p:nvSpPr>
          <p:cNvPr id="81923" name="Content Placeholder 2"/>
          <p:cNvSpPr>
            <a:spLocks noGrp="1"/>
          </p:cNvSpPr>
          <p:nvPr>
            <p:ph idx="4294967295"/>
          </p:nvPr>
        </p:nvSpPr>
        <p:spPr/>
        <p:txBody>
          <a:bodyPr/>
          <a:lstStyle/>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81924"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65DC77A2-A94D-44FD-B356-19B43D9F5A08}" type="slidenum">
              <a:rPr lang="en-US" smtClean="0"/>
              <a:pPr/>
              <a:t>48</a:t>
            </a:fld>
            <a:endParaRPr lang="en-US" smtClean="0"/>
          </a:p>
        </p:txBody>
      </p:sp>
      <p:pic>
        <p:nvPicPr>
          <p:cNvPr id="81925" name="Picture 4"/>
          <p:cNvPicPr>
            <a:picLocks noChangeAspect="1"/>
          </p:cNvPicPr>
          <p:nvPr/>
        </p:nvPicPr>
        <p:blipFill>
          <a:blip r:embed="rId3"/>
          <a:srcRect/>
          <a:stretch>
            <a:fillRect/>
          </a:stretch>
        </p:blipFill>
        <p:spPr bwMode="auto">
          <a:xfrm>
            <a:off x="384175" y="152400"/>
            <a:ext cx="83756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ph type="body" idx="4294967295"/>
          </p:nvPr>
        </p:nvSpPr>
        <p:spPr/>
        <p:txBody>
          <a:bodyPr/>
          <a:lstStyle/>
          <a:p>
            <a:pPr eaLnBrk="1" hangingPunct="1"/>
            <a:endParaRPr lang="en-US" smtClean="0">
              <a:latin typeface="Arial" pitchFamily="34" charset="0"/>
              <a:cs typeface="Arial" pitchFamily="34" charset="0"/>
            </a:endParaRPr>
          </a:p>
          <a:p>
            <a:pPr eaLnBrk="1" hangingPunct="1"/>
            <a:endParaRPr lang="en-US" smtClean="0">
              <a:latin typeface="Arial" pitchFamily="34" charset="0"/>
              <a:cs typeface="Arial" pitchFamily="34" charset="0"/>
            </a:endParaRPr>
          </a:p>
          <a:p>
            <a:pPr algn="ctr" eaLnBrk="1" hangingPunct="1">
              <a:buFont typeface="Wingdings" pitchFamily="2" charset="2"/>
              <a:buNone/>
            </a:pPr>
            <a:r>
              <a:rPr lang="en-US" b="1" smtClean="0">
                <a:solidFill>
                  <a:schemeClr val="accent2"/>
                </a:solidFill>
                <a:latin typeface="Times New Roman" pitchFamily="18" charset="0"/>
                <a:cs typeface="Arial" pitchFamily="34" charset="0"/>
              </a:rPr>
              <a:t>Key Considerations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n-US" sz="3200" b="1" smtClean="0">
                <a:latin typeface="Times New Roman" pitchFamily="18" charset="0"/>
              </a:rPr>
              <a:t>People Requiring Functional Needs Support Services</a:t>
            </a:r>
          </a:p>
        </p:txBody>
      </p:sp>
      <p:sp>
        <p:nvSpPr>
          <p:cNvPr id="37891" name="Rectangle 3"/>
          <p:cNvSpPr>
            <a:spLocks noGrp="1"/>
          </p:cNvSpPr>
          <p:nvPr>
            <p:ph type="body" idx="4294967295"/>
          </p:nvPr>
        </p:nvSpPr>
        <p:spPr/>
        <p:txBody>
          <a:bodyPr/>
          <a:lstStyle/>
          <a:p>
            <a:pPr eaLnBrk="1" hangingPunct="1">
              <a:buFont typeface="Wingdings" pitchFamily="2" charset="2"/>
              <a:buNone/>
            </a:pPr>
            <a:r>
              <a:rPr lang="en-US" smtClean="0">
                <a:latin typeface="Times New Roman" pitchFamily="18" charset="0"/>
                <a:cs typeface="Arial" pitchFamily="34" charset="0"/>
              </a:rPr>
              <a:t>	Individuals requiring Functional Needs Support Services may have physical, sensory, mental health, and cognitive and/or intellectual disabilities affecting their ability to function independently without assistance.</a:t>
            </a:r>
          </a:p>
          <a:p>
            <a:pPr eaLnBrk="1" hangingPunct="1">
              <a:buFont typeface="Wingdings" pitchFamily="2" charset="2"/>
              <a:buNone/>
            </a:pPr>
            <a:endParaRPr lang="en-US" smtClean="0">
              <a:latin typeface="Times New Roman" pitchFamily="18" charset="0"/>
              <a:cs typeface="Arial" pitchFamily="34" charset="0"/>
            </a:endParaRP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p:txBody>
          <a:bodyPr/>
          <a:lstStyle/>
          <a:p>
            <a:pPr eaLnBrk="1" hangingPunct="1"/>
            <a:r>
              <a:rPr lang="en-US" sz="3600" b="1" smtClean="0">
                <a:latin typeface="Times New Roman" pitchFamily="18" charset="0"/>
              </a:rPr>
              <a:t>Key Considerations</a:t>
            </a:r>
          </a:p>
        </p:txBody>
      </p:sp>
      <p:sp>
        <p:nvSpPr>
          <p:cNvPr id="83971" name="Rectangle 3"/>
          <p:cNvSpPr>
            <a:spLocks noGrp="1"/>
          </p:cNvSpPr>
          <p:nvPr>
            <p:ph type="body" idx="4294967295"/>
          </p:nvPr>
        </p:nvSpPr>
        <p:spPr/>
        <p:txBody>
          <a:bodyPr/>
          <a:lstStyle/>
          <a:p>
            <a:pPr eaLnBrk="1" hangingPunct="1">
              <a:spcBef>
                <a:spcPct val="0"/>
              </a:spcBef>
              <a:buFontTx/>
              <a:buChar char="•"/>
            </a:pPr>
            <a:r>
              <a:rPr lang="en-US" sz="2800" smtClean="0">
                <a:latin typeface="Times New Roman" pitchFamily="18" charset="0"/>
                <a:cs typeface="Arial" pitchFamily="34" charset="0"/>
              </a:rPr>
              <a:t>Planning and responding with partners is key</a:t>
            </a:r>
          </a:p>
          <a:p>
            <a:pPr eaLnBrk="1" hangingPunct="1">
              <a:spcBef>
                <a:spcPct val="0"/>
              </a:spcBef>
              <a:buFontTx/>
              <a:buNone/>
            </a:pPr>
            <a:endParaRPr lang="en-US" sz="2800" smtClean="0">
              <a:latin typeface="Times New Roman" pitchFamily="18" charset="0"/>
              <a:cs typeface="Arial" pitchFamily="34" charset="0"/>
            </a:endParaRPr>
          </a:p>
          <a:p>
            <a:pPr eaLnBrk="1" hangingPunct="1">
              <a:spcBef>
                <a:spcPct val="0"/>
              </a:spcBef>
              <a:buFontTx/>
              <a:buChar char="•"/>
            </a:pPr>
            <a:r>
              <a:rPr lang="en-US" sz="2800" smtClean="0">
                <a:latin typeface="Times New Roman" pitchFamily="18" charset="0"/>
                <a:cs typeface="Arial" pitchFamily="34" charset="0"/>
              </a:rPr>
              <a:t>Functional Needs Support Services Guidance does not require stockpiling supplies, but the ability to secure resources when needed</a:t>
            </a:r>
          </a:p>
          <a:p>
            <a:pPr eaLnBrk="1" hangingPunct="1">
              <a:spcBef>
                <a:spcPct val="0"/>
              </a:spcBef>
              <a:buFontTx/>
              <a:buNone/>
            </a:pPr>
            <a:endParaRPr lang="en-US" sz="2800" smtClean="0">
              <a:latin typeface="Times New Roman" pitchFamily="18" charset="0"/>
              <a:cs typeface="Arial" pitchFamily="34" charset="0"/>
            </a:endParaRPr>
          </a:p>
          <a:p>
            <a:pPr eaLnBrk="1" hangingPunct="1">
              <a:spcBef>
                <a:spcPct val="0"/>
              </a:spcBef>
              <a:buFontTx/>
              <a:buChar char="•"/>
            </a:pPr>
            <a:r>
              <a:rPr lang="en-US" sz="2800" smtClean="0">
                <a:latin typeface="Times New Roman" pitchFamily="18" charset="0"/>
                <a:cs typeface="Arial" pitchFamily="34" charset="0"/>
              </a:rPr>
              <a:t>Understand ADA Principles and how to apply them</a:t>
            </a:r>
          </a:p>
          <a:p>
            <a:pPr eaLnBrk="1" hangingPunct="1">
              <a:spcBef>
                <a:spcPct val="0"/>
              </a:spcBef>
              <a:buFontTx/>
              <a:buNone/>
            </a:pPr>
            <a:endParaRPr lang="en-US" sz="2800" smtClean="0">
              <a:latin typeface="Times New Roman" pitchFamily="18" charset="0"/>
              <a:cs typeface="Arial" pitchFamily="34" charset="0"/>
            </a:endParaRPr>
          </a:p>
          <a:p>
            <a:pPr eaLnBrk="1" hangingPunct="1">
              <a:spcBef>
                <a:spcPct val="0"/>
              </a:spcBef>
              <a:buFontTx/>
              <a:buChar char="•"/>
            </a:pPr>
            <a:r>
              <a:rPr lang="en-US" sz="2800" smtClean="0">
                <a:latin typeface="Times New Roman" pitchFamily="18" charset="0"/>
                <a:cs typeface="Arial" pitchFamily="34" charset="0"/>
              </a:rPr>
              <a:t>Be aware of Functional Needs Support Services at all levels in your chapter</a:t>
            </a:r>
          </a:p>
          <a:p>
            <a:pPr eaLnBrk="1" hangingPunct="1">
              <a:buFont typeface="Wingdings" pitchFamily="2" charset="2"/>
              <a:buNone/>
            </a:pPr>
            <a:endParaRPr lang="en-US"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p:txBody>
          <a:bodyPr/>
          <a:lstStyle/>
          <a:p>
            <a:pPr eaLnBrk="1" hangingPunct="1"/>
            <a:r>
              <a:rPr lang="en-US" sz="3600" b="1" smtClean="0">
                <a:latin typeface="Times New Roman" pitchFamily="18" charset="0"/>
              </a:rPr>
              <a:t>Key Considerations (cont.)</a:t>
            </a:r>
          </a:p>
        </p:txBody>
      </p:sp>
      <p:sp>
        <p:nvSpPr>
          <p:cNvPr id="84995" name="Rectangle 3"/>
          <p:cNvSpPr>
            <a:spLocks noGrp="1"/>
          </p:cNvSpPr>
          <p:nvPr>
            <p:ph type="body" idx="4294967295"/>
          </p:nvPr>
        </p:nvSpPr>
        <p:spPr/>
        <p:txBody>
          <a:bodyPr/>
          <a:lstStyle/>
          <a:p>
            <a:pPr eaLnBrk="1" hangingPunct="1">
              <a:spcBef>
                <a:spcPct val="0"/>
              </a:spcBef>
              <a:buFontTx/>
              <a:buChar char="•"/>
            </a:pPr>
            <a:r>
              <a:rPr lang="en-US" smtClean="0">
                <a:latin typeface="Times New Roman" pitchFamily="18" charset="0"/>
                <a:cs typeface="Arial" pitchFamily="34" charset="0"/>
              </a:rPr>
              <a:t>Nursing kits for each shelter should be stocked with appropriate supplies</a:t>
            </a:r>
          </a:p>
          <a:p>
            <a:pPr eaLnBrk="1" hangingPunct="1">
              <a:spcBef>
                <a:spcPct val="0"/>
              </a:spcBef>
              <a:buFontTx/>
              <a:buNone/>
            </a:pPr>
            <a:endParaRPr lang="en-US" smtClean="0">
              <a:latin typeface="Times New Roman" pitchFamily="18" charset="0"/>
              <a:cs typeface="Arial" pitchFamily="34" charset="0"/>
            </a:endParaRPr>
          </a:p>
          <a:p>
            <a:pPr eaLnBrk="1" hangingPunct="1">
              <a:spcBef>
                <a:spcPct val="0"/>
              </a:spcBef>
              <a:buFontTx/>
              <a:buChar char="•"/>
            </a:pPr>
            <a:r>
              <a:rPr lang="en-US" smtClean="0">
                <a:latin typeface="Times New Roman" pitchFamily="18" charset="0"/>
                <a:cs typeface="Arial" pitchFamily="34" charset="0"/>
              </a:rPr>
              <a:t>Exercise and evaluate your integrated community plan with real people </a:t>
            </a:r>
          </a:p>
          <a:p>
            <a:pPr eaLnBrk="1" hangingPunct="1">
              <a:spcBef>
                <a:spcPct val="0"/>
              </a:spcBef>
              <a:buFontTx/>
              <a:buNone/>
            </a:pPr>
            <a:endParaRPr lang="en-US" smtClean="0">
              <a:latin typeface="Times New Roman" pitchFamily="18" charset="0"/>
              <a:cs typeface="Arial" pitchFamily="34" charset="0"/>
            </a:endParaRPr>
          </a:p>
          <a:p>
            <a:pPr eaLnBrk="1" hangingPunct="1">
              <a:spcBef>
                <a:spcPct val="0"/>
              </a:spcBef>
              <a:buFontTx/>
              <a:buChar char="•"/>
            </a:pPr>
            <a:r>
              <a:rPr lang="en-US" smtClean="0">
                <a:latin typeface="Times New Roman" pitchFamily="18" charset="0"/>
                <a:cs typeface="Arial" pitchFamily="34" charset="0"/>
              </a:rPr>
              <a:t>Anticipate client needs in your community – focus on accessibility and planning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p:txBody>
          <a:bodyPr/>
          <a:lstStyle/>
          <a:p>
            <a:pPr eaLnBrk="1" hangingPunct="1"/>
            <a:r>
              <a:rPr lang="en-US" b="1" smtClean="0">
                <a:latin typeface="Times New Roman" pitchFamily="18" charset="0"/>
              </a:rPr>
              <a:t>Scenario Exercise</a:t>
            </a:r>
          </a:p>
        </p:txBody>
      </p:sp>
      <p:sp>
        <p:nvSpPr>
          <p:cNvPr id="86019" name="Rectangle 3"/>
          <p:cNvSpPr>
            <a:spLocks noGrp="1"/>
          </p:cNvSpPr>
          <p:nvPr>
            <p:ph type="body" idx="4294967295"/>
          </p:nvPr>
        </p:nvSpPr>
        <p:spPr>
          <a:xfrm>
            <a:off x="457200" y="1273175"/>
            <a:ext cx="8229600" cy="4525963"/>
          </a:xfrm>
        </p:spPr>
        <p:txBody>
          <a:bodyPr/>
          <a:lstStyle/>
          <a:p>
            <a:pPr eaLnBrk="1" hangingPunct="1">
              <a:buFont typeface="Wingdings" pitchFamily="2" charset="2"/>
              <a:buNone/>
            </a:pPr>
            <a:r>
              <a:rPr lang="en-US" smtClean="0">
                <a:latin typeface="Times New Roman" pitchFamily="18" charset="0"/>
                <a:cs typeface="Arial" pitchFamily="34" charset="0"/>
              </a:rPr>
              <a:t>	The Red Cross has opened a large shelter for hurricane evacuees. Mr. Green is at the registration desk and has indicated that he was unable to bring his motorized scooter and walker on the bus. He is out of breath from walking, upset, and does not have his medication for several health issues. He is a large man and is concerned he will not be able to fit on a cot. What actions will you take? </a:t>
            </a:r>
          </a:p>
          <a:p>
            <a:pPr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pPr eaLnBrk="1" hangingPunct="1"/>
            <a:r>
              <a:rPr lang="en-US" sz="3600" b="1" smtClean="0">
                <a:latin typeface="Times New Roman" pitchFamily="18" charset="0"/>
              </a:rPr>
              <a:t>For More Information</a:t>
            </a:r>
          </a:p>
        </p:txBody>
      </p:sp>
      <p:sp>
        <p:nvSpPr>
          <p:cNvPr id="87043" name="Rectangle 3"/>
          <p:cNvSpPr>
            <a:spLocks noGrp="1"/>
          </p:cNvSpPr>
          <p:nvPr>
            <p:ph type="body" idx="4294967295"/>
          </p:nvPr>
        </p:nvSpPr>
        <p:spPr/>
        <p:txBody>
          <a:bodyPr/>
          <a:lstStyle/>
          <a:p>
            <a:pPr algn="ctr" eaLnBrk="1" hangingPunct="1">
              <a:lnSpc>
                <a:spcPct val="80000"/>
              </a:lnSpc>
              <a:buFont typeface="Wingdings" pitchFamily="2" charset="2"/>
              <a:buNone/>
            </a:pPr>
            <a:r>
              <a:rPr lang="en-US" sz="2000" smtClean="0">
                <a:latin typeface="Times New Roman" pitchFamily="18" charset="0"/>
                <a:cs typeface="Arial" pitchFamily="34" charset="0"/>
              </a:rPr>
              <a:t>Functional Needs Support Services Neighborhood:</a:t>
            </a:r>
          </a:p>
          <a:p>
            <a:pPr algn="ctr" eaLnBrk="1" hangingPunct="1">
              <a:lnSpc>
                <a:spcPct val="80000"/>
              </a:lnSpc>
              <a:buFont typeface="Wingdings" pitchFamily="2" charset="2"/>
              <a:buNone/>
            </a:pPr>
            <a:r>
              <a:rPr lang="en-US" sz="1800" smtClean="0">
                <a:latin typeface="Times New Roman" pitchFamily="18" charset="0"/>
                <a:cs typeface="Arial" pitchFamily="34" charset="0"/>
                <a:hlinkClick r:id="rId3"/>
              </a:rPr>
              <a:t>https://neighborhoods.redcross.org/sites/FNSS/</a:t>
            </a:r>
            <a:endParaRPr lang="en-US" sz="1800" smtClean="0">
              <a:latin typeface="Times New Roman" pitchFamily="18" charset="0"/>
              <a:cs typeface="Arial" pitchFamily="34" charset="0"/>
            </a:endParaRPr>
          </a:p>
          <a:p>
            <a:pPr eaLnBrk="1" hangingPunct="1">
              <a:lnSpc>
                <a:spcPct val="80000"/>
              </a:lnSpc>
              <a:buFont typeface="Wingdings" pitchFamily="2" charset="2"/>
              <a:buNone/>
            </a:pPr>
            <a:endParaRPr lang="en-US" sz="1400" smtClean="0">
              <a:latin typeface="Times New Roman" pitchFamily="18" charset="0"/>
              <a:cs typeface="Arial" pitchFamily="34" charset="0"/>
            </a:endParaRPr>
          </a:p>
          <a:p>
            <a:pPr algn="ctr" eaLnBrk="1" hangingPunct="1">
              <a:lnSpc>
                <a:spcPct val="80000"/>
              </a:lnSpc>
              <a:buFont typeface="Wingdings" pitchFamily="2" charset="2"/>
              <a:buNone/>
            </a:pPr>
            <a:r>
              <a:rPr lang="en-US" sz="2000" smtClean="0">
                <a:latin typeface="Times New Roman" pitchFamily="18" charset="0"/>
                <a:cs typeface="Arial" pitchFamily="34" charset="0"/>
              </a:rPr>
              <a:t>Connection 1010-10: Serving People with Disabilities and People with Functional and/or Access Needs in Red Cross Shelters</a:t>
            </a:r>
          </a:p>
          <a:p>
            <a:pPr algn="ctr" eaLnBrk="1" hangingPunct="1">
              <a:lnSpc>
                <a:spcPct val="80000"/>
              </a:lnSpc>
              <a:buFont typeface="Wingdings" pitchFamily="2" charset="2"/>
              <a:buNone/>
            </a:pPr>
            <a:r>
              <a:rPr lang="en-US" sz="1800" smtClean="0">
                <a:latin typeface="Times New Roman" pitchFamily="18" charset="0"/>
                <a:cs typeface="Arial" pitchFamily="34" charset="0"/>
                <a:hlinkClick r:id="rId4"/>
              </a:rPr>
              <a:t>https://crossnet.redcross.org/chapters/connections/disaster/2010-010.pdf</a:t>
            </a:r>
            <a:r>
              <a:rPr lang="en-US" sz="1800" smtClean="0">
                <a:latin typeface="Times New Roman" pitchFamily="18" charset="0"/>
                <a:cs typeface="Arial" pitchFamily="34" charset="0"/>
              </a:rPr>
              <a:t> </a:t>
            </a:r>
          </a:p>
          <a:p>
            <a:pPr algn="ctr" eaLnBrk="1" hangingPunct="1">
              <a:lnSpc>
                <a:spcPct val="80000"/>
              </a:lnSpc>
              <a:buFont typeface="Wingdings" pitchFamily="2" charset="2"/>
              <a:buNone/>
            </a:pPr>
            <a:endParaRPr lang="en-US" sz="1400" smtClean="0">
              <a:latin typeface="Times New Roman" pitchFamily="18" charset="0"/>
              <a:cs typeface="Arial" pitchFamily="34" charset="0"/>
            </a:endParaRPr>
          </a:p>
          <a:p>
            <a:pPr algn="ctr" eaLnBrk="1" hangingPunct="1">
              <a:lnSpc>
                <a:spcPct val="80000"/>
              </a:lnSpc>
              <a:buFont typeface="Wingdings" pitchFamily="2" charset="2"/>
              <a:buNone/>
            </a:pPr>
            <a:r>
              <a:rPr lang="en-US" sz="2000" smtClean="0">
                <a:latin typeface="Times New Roman" pitchFamily="18" charset="0"/>
                <a:cs typeface="Arial" pitchFamily="34" charset="0"/>
              </a:rPr>
              <a:t>Mass Care Standards and Indicators:</a:t>
            </a:r>
            <a:r>
              <a:rPr lang="en-US" sz="1800" smtClean="0">
                <a:latin typeface="Times New Roman" pitchFamily="18" charset="0"/>
                <a:cs typeface="Arial" pitchFamily="34" charset="0"/>
              </a:rPr>
              <a:t> </a:t>
            </a:r>
            <a:r>
              <a:rPr lang="en-US" sz="1800" smtClean="0">
                <a:latin typeface="Times New Roman" pitchFamily="18" charset="0"/>
                <a:cs typeface="Arial" pitchFamily="34" charset="0"/>
                <a:hlinkClick r:id="rId5"/>
              </a:rPr>
              <a:t>https://neighborhoods.redcross.org/response/mascar/General%20Mass%20Care%20Library/MCStandardsIndicators%20Jul09.pdf</a:t>
            </a:r>
            <a:endParaRPr lang="en-US" sz="1800" smtClean="0">
              <a:latin typeface="Times New Roman" pitchFamily="18" charset="0"/>
              <a:cs typeface="Arial" pitchFamily="34" charset="0"/>
            </a:endParaRPr>
          </a:p>
          <a:p>
            <a:pPr eaLnBrk="1" hangingPunct="1">
              <a:lnSpc>
                <a:spcPct val="80000"/>
              </a:lnSpc>
              <a:buFont typeface="Wingdings" pitchFamily="2" charset="2"/>
              <a:buNone/>
            </a:pPr>
            <a:endParaRPr lang="en-US" sz="1400" smtClean="0">
              <a:latin typeface="Times New Roman" pitchFamily="18" charset="0"/>
              <a:cs typeface="Arial" pitchFamily="34" charset="0"/>
            </a:endParaRPr>
          </a:p>
          <a:p>
            <a:pPr algn="ctr" eaLnBrk="1" hangingPunct="1">
              <a:lnSpc>
                <a:spcPct val="80000"/>
              </a:lnSpc>
              <a:buFont typeface="Wingdings" pitchFamily="2" charset="2"/>
              <a:buNone/>
            </a:pPr>
            <a:r>
              <a:rPr lang="en-US" sz="2000" smtClean="0">
                <a:latin typeface="Times New Roman" pitchFamily="18" charset="0"/>
                <a:cs typeface="Arial" pitchFamily="34" charset="0"/>
              </a:rPr>
              <a:t>FEMA Comprehensive Preparedness Guide 101:</a:t>
            </a:r>
          </a:p>
          <a:p>
            <a:pPr algn="ctr" eaLnBrk="1" hangingPunct="1">
              <a:lnSpc>
                <a:spcPct val="80000"/>
              </a:lnSpc>
              <a:buFont typeface="Wingdings" pitchFamily="2" charset="2"/>
              <a:buNone/>
            </a:pPr>
            <a:r>
              <a:rPr lang="en-US" sz="1800" smtClean="0">
                <a:latin typeface="Times New Roman" pitchFamily="18" charset="0"/>
                <a:cs typeface="Arial" pitchFamily="34" charset="0"/>
                <a:hlinkClick r:id="rId6"/>
              </a:rPr>
              <a:t>http://www.fema.gov/pdf/about/divisions/npd/CPG_101_V2.pdf</a:t>
            </a:r>
            <a:endParaRPr lang="en-US" sz="1800" smtClean="0">
              <a:latin typeface="Times New Roman" pitchFamily="18" charset="0"/>
              <a:cs typeface="Arial" pitchFamily="34" charset="0"/>
            </a:endParaRPr>
          </a:p>
          <a:p>
            <a:pPr eaLnBrk="1" hangingPunct="1">
              <a:lnSpc>
                <a:spcPct val="80000"/>
              </a:lnSpc>
              <a:buFont typeface="Wingdings" pitchFamily="2" charset="2"/>
              <a:buNone/>
            </a:pPr>
            <a:endParaRPr lang="en-US" sz="1400" smtClean="0">
              <a:latin typeface="Times New Roman" pitchFamily="18" charset="0"/>
              <a:cs typeface="Arial" pitchFamily="34" charset="0"/>
            </a:endParaRPr>
          </a:p>
          <a:p>
            <a:pPr algn="ctr" eaLnBrk="1" hangingPunct="1">
              <a:lnSpc>
                <a:spcPct val="80000"/>
              </a:lnSpc>
              <a:buFont typeface="Wingdings" pitchFamily="2" charset="2"/>
              <a:buNone/>
            </a:pPr>
            <a:r>
              <a:rPr lang="en-US" sz="2000" smtClean="0">
                <a:latin typeface="Times New Roman" pitchFamily="18" charset="0"/>
                <a:cs typeface="Arial" pitchFamily="34" charset="0"/>
              </a:rPr>
              <a:t>Disability Etiquette Handbook:</a:t>
            </a:r>
          </a:p>
          <a:p>
            <a:pPr algn="ctr" eaLnBrk="1" hangingPunct="1">
              <a:lnSpc>
                <a:spcPct val="80000"/>
              </a:lnSpc>
              <a:buFont typeface="Wingdings" pitchFamily="2" charset="2"/>
              <a:buNone/>
            </a:pPr>
            <a:r>
              <a:rPr lang="en-US" sz="1800" smtClean="0">
                <a:latin typeface="Times New Roman" pitchFamily="18" charset="0"/>
                <a:cs typeface="Arial" pitchFamily="34" charset="0"/>
                <a:hlinkClick r:id="rId7"/>
              </a:rPr>
              <a:t>https://crossnet.redcross.org/every/diversity/disability/etiquette_conversation.asp</a:t>
            </a:r>
            <a:endParaRPr lang="en-US" sz="2400" smtClean="0">
              <a:latin typeface="Times New Roman" pitchFamily="18" charset="0"/>
              <a:cs typeface="Arial" pitchFamily="34" charset="0"/>
            </a:endParaRPr>
          </a:p>
          <a:p>
            <a:pPr eaLnBrk="1" hangingPunct="1">
              <a:lnSpc>
                <a:spcPct val="80000"/>
              </a:lnSpc>
              <a:buFont typeface="Wingdings" pitchFamily="2" charset="2"/>
              <a:buNone/>
            </a:pPr>
            <a:endParaRPr lang="en-US" sz="1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t"/>
          <a:lstStyle/>
          <a:p>
            <a:r>
              <a:rPr lang="en-US" smtClean="0"/>
              <a:t>CMIST ++ defined</a:t>
            </a:r>
          </a:p>
        </p:txBody>
      </p:sp>
      <p:sp>
        <p:nvSpPr>
          <p:cNvPr id="38915" name="Content Placeholder 2"/>
          <p:cNvSpPr>
            <a:spLocks noGrp="1"/>
          </p:cNvSpPr>
          <p:nvPr>
            <p:ph idx="4294967295"/>
          </p:nvPr>
        </p:nvSpPr>
        <p:spPr>
          <a:xfrm>
            <a:off x="457200" y="1338263"/>
            <a:ext cx="8229600" cy="4525962"/>
          </a:xfrm>
        </p:spPr>
        <p:txBody>
          <a:bodyPr/>
          <a:lstStyle/>
          <a:p>
            <a:r>
              <a:rPr lang="en-US" smtClean="0">
                <a:latin typeface="Arial" pitchFamily="34" charset="0"/>
                <a:cs typeface="Arial" pitchFamily="34" charset="0"/>
              </a:rPr>
              <a:t>Communication</a:t>
            </a:r>
          </a:p>
          <a:p>
            <a:r>
              <a:rPr lang="en-US" smtClean="0">
                <a:latin typeface="Arial" pitchFamily="34" charset="0"/>
                <a:cs typeface="Arial" pitchFamily="34" charset="0"/>
              </a:rPr>
              <a:t>Medical/Health</a:t>
            </a:r>
          </a:p>
          <a:p>
            <a:r>
              <a:rPr lang="en-US" smtClean="0">
                <a:latin typeface="Arial" pitchFamily="34" charset="0"/>
                <a:cs typeface="Arial" pitchFamily="34" charset="0"/>
              </a:rPr>
              <a:t>Independence</a:t>
            </a:r>
          </a:p>
          <a:p>
            <a:r>
              <a:rPr lang="en-US" smtClean="0">
                <a:latin typeface="Arial" pitchFamily="34" charset="0"/>
                <a:cs typeface="Arial" pitchFamily="34" charset="0"/>
              </a:rPr>
              <a:t>Safety, supervision</a:t>
            </a:r>
          </a:p>
          <a:p>
            <a:r>
              <a:rPr lang="en-US" smtClean="0">
                <a:latin typeface="Arial" pitchFamily="34" charset="0"/>
                <a:cs typeface="Arial" pitchFamily="34" charset="0"/>
              </a:rPr>
              <a:t>Transportation</a:t>
            </a:r>
          </a:p>
          <a:p>
            <a:r>
              <a:rPr lang="en-US" smtClean="0">
                <a:latin typeface="Arial" pitchFamily="34" charset="0"/>
                <a:cs typeface="Arial" pitchFamily="34" charset="0"/>
              </a:rPr>
              <a:t>+  Behavioral Health</a:t>
            </a:r>
          </a:p>
          <a:p>
            <a:r>
              <a:rPr lang="en-US" smtClean="0">
                <a:latin typeface="Arial" pitchFamily="34" charset="0"/>
                <a:cs typeface="Arial" pitchFamily="34" charset="0"/>
              </a:rPr>
              <a:t>+  Mobility</a:t>
            </a:r>
          </a:p>
        </p:txBody>
      </p:sp>
      <p:sp>
        <p:nvSpPr>
          <p:cNvPr id="38916"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EC33C2A0-84B7-4CBB-A4CB-B4030C6EF6CC}" type="slidenum">
              <a:rPr lang="en-US" smtClean="0"/>
              <a:pPr/>
              <a:t>6</a:t>
            </a:fld>
            <a:endParaRPr lang="en-US" smtClean="0"/>
          </a:p>
        </p:txBody>
      </p:sp>
      <p:pic>
        <p:nvPicPr>
          <p:cNvPr id="38917" name="Content Placeholder 7" descr="10379-0133"/>
          <p:cNvPicPr>
            <a:picLocks noChangeAspect="1" noChangeArrowheads="1"/>
          </p:cNvPicPr>
          <p:nvPr/>
        </p:nvPicPr>
        <p:blipFill>
          <a:blip r:embed="rId3"/>
          <a:srcRect/>
          <a:stretch>
            <a:fillRect/>
          </a:stretch>
        </p:blipFill>
        <p:spPr bwMode="auto">
          <a:xfrm>
            <a:off x="4699000" y="1317625"/>
            <a:ext cx="3225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Functional &amp; Access </a:t>
            </a:r>
            <a:br>
              <a:rPr lang="en-US" smtClean="0"/>
            </a:br>
            <a:r>
              <a:rPr lang="en-US" smtClean="0"/>
              <a:t>Needs Includes</a:t>
            </a:r>
          </a:p>
        </p:txBody>
      </p:sp>
      <p:sp>
        <p:nvSpPr>
          <p:cNvPr id="39939" name="Text Placeholder 2"/>
          <p:cNvSpPr>
            <a:spLocks noGrp="1"/>
          </p:cNvSpPr>
          <p:nvPr>
            <p:ph type="body" sz="quarter" idx="12"/>
          </p:nvPr>
        </p:nvSpPr>
        <p:spPr/>
        <p:txBody>
          <a:bodyPr/>
          <a:lstStyle/>
          <a:p>
            <a:pPr eaLnBrk="1" hangingPunct="1">
              <a:lnSpc>
                <a:spcPct val="90000"/>
              </a:lnSpc>
              <a:buFontTx/>
              <a:buChar char="•"/>
            </a:pPr>
            <a:r>
              <a:rPr lang="en-US" sz="2800" smtClean="0">
                <a:latin typeface="Arial" pitchFamily="34" charset="0"/>
                <a:cs typeface="Arial" pitchFamily="34" charset="0"/>
              </a:rPr>
              <a:t>Mental Health Disabilities</a:t>
            </a:r>
          </a:p>
          <a:p>
            <a:pPr eaLnBrk="1" hangingPunct="1">
              <a:lnSpc>
                <a:spcPct val="90000"/>
              </a:lnSpc>
              <a:buFontTx/>
              <a:buChar char="•"/>
            </a:pPr>
            <a:r>
              <a:rPr lang="en-US" sz="2800" smtClean="0">
                <a:latin typeface="Arial" pitchFamily="34" charset="0"/>
                <a:cs typeface="Arial" pitchFamily="34" charset="0"/>
              </a:rPr>
              <a:t>Developmental and Other Cognitive Disabilities</a:t>
            </a:r>
          </a:p>
          <a:p>
            <a:pPr eaLnBrk="1" hangingPunct="1">
              <a:lnSpc>
                <a:spcPct val="90000"/>
              </a:lnSpc>
              <a:buFontTx/>
              <a:buChar char="•"/>
            </a:pPr>
            <a:r>
              <a:rPr lang="en-US" sz="2800" smtClean="0">
                <a:latin typeface="Arial" pitchFamily="34" charset="0"/>
                <a:cs typeface="Arial" pitchFamily="34" charset="0"/>
              </a:rPr>
              <a:t>Visual  </a:t>
            </a:r>
          </a:p>
          <a:p>
            <a:pPr eaLnBrk="1" hangingPunct="1">
              <a:lnSpc>
                <a:spcPct val="90000"/>
              </a:lnSpc>
              <a:buFontTx/>
              <a:buChar char="•"/>
            </a:pPr>
            <a:r>
              <a:rPr lang="en-US" sz="2800" smtClean="0">
                <a:latin typeface="Arial" pitchFamily="34" charset="0"/>
                <a:cs typeface="Arial" pitchFamily="34" charset="0"/>
              </a:rPr>
              <a:t>Hearing Disabilities </a:t>
            </a:r>
          </a:p>
          <a:p>
            <a:pPr eaLnBrk="1" hangingPunct="1">
              <a:lnSpc>
                <a:spcPct val="90000"/>
              </a:lnSpc>
              <a:buFontTx/>
              <a:buChar char="•"/>
            </a:pPr>
            <a:r>
              <a:rPr lang="en-US" sz="2800" smtClean="0">
                <a:latin typeface="Arial" pitchFamily="34" charset="0"/>
                <a:cs typeface="Arial" pitchFamily="34" charset="0"/>
              </a:rPr>
              <a:t>Aging (services/support)</a:t>
            </a:r>
          </a:p>
          <a:p>
            <a:pPr eaLnBrk="1" hangingPunct="1">
              <a:lnSpc>
                <a:spcPct val="90000"/>
              </a:lnSpc>
              <a:buFontTx/>
              <a:buChar char="•"/>
            </a:pPr>
            <a:r>
              <a:rPr lang="en-US" sz="2800" smtClean="0">
                <a:latin typeface="Arial" pitchFamily="34" charset="0"/>
                <a:cs typeface="Arial" pitchFamily="34" charset="0"/>
              </a:rPr>
              <a:t>Substance Abuse Issues</a:t>
            </a:r>
          </a:p>
          <a:p>
            <a:pPr eaLnBrk="1" hangingPunct="1">
              <a:lnSpc>
                <a:spcPct val="90000"/>
              </a:lnSpc>
              <a:buFontTx/>
              <a:buChar char="•"/>
            </a:pPr>
            <a:r>
              <a:rPr lang="en-US" sz="2800" smtClean="0">
                <a:latin typeface="Arial" pitchFamily="34" charset="0"/>
                <a:cs typeface="Arial" pitchFamily="34" charset="0"/>
              </a:rPr>
              <a:t>Health Conditions (nursing support services)</a:t>
            </a:r>
          </a:p>
          <a:p>
            <a:pPr eaLnBrk="1" hangingPunct="1">
              <a:lnSpc>
                <a:spcPct val="90000"/>
              </a:lnSpc>
              <a:buFontTx/>
              <a:buChar char="•"/>
            </a:pPr>
            <a:r>
              <a:rPr lang="en-US" sz="2800" smtClean="0">
                <a:latin typeface="Arial" pitchFamily="34" charset="0"/>
                <a:cs typeface="Arial" pitchFamily="34" charset="0"/>
              </a:rPr>
              <a:t>Physical Disabilities</a:t>
            </a:r>
          </a:p>
          <a:p>
            <a:endParaRPr lang="en-US" smtClean="0">
              <a:latin typeface="Arial" pitchFamily="34" charset="0"/>
              <a:cs typeface="Arial" pitchFamily="34" charset="0"/>
            </a:endParaRPr>
          </a:p>
        </p:txBody>
      </p:sp>
      <p:sp>
        <p:nvSpPr>
          <p:cNvPr id="39940" name="Footer Placeholder 3"/>
          <p:cNvSpPr>
            <a:spLocks noGrp="1"/>
          </p:cNvSpPr>
          <p:nvPr>
            <p:ph type="ftr"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39941" name="Slide Number Placeholder 4"/>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17BE4F7-BB8E-4905-9A33-5632901A6E47}"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t"/>
          <a:lstStyle/>
          <a:p>
            <a:r>
              <a:rPr lang="en-US" smtClean="0"/>
              <a:t>Activities of Daily Living</a:t>
            </a:r>
          </a:p>
        </p:txBody>
      </p:sp>
      <p:sp>
        <p:nvSpPr>
          <p:cNvPr id="40963" name="Content Placeholder 2"/>
          <p:cNvSpPr>
            <a:spLocks noGrp="1"/>
          </p:cNvSpPr>
          <p:nvPr>
            <p:ph idx="4294967295"/>
          </p:nvPr>
        </p:nvSpPr>
        <p:spPr>
          <a:xfrm>
            <a:off x="457200" y="1077913"/>
            <a:ext cx="5218113" cy="4637087"/>
          </a:xfrm>
        </p:spPr>
        <p:txBody>
          <a:bodyPr/>
          <a:lstStyle/>
          <a:p>
            <a:r>
              <a:rPr lang="en-US" sz="2800" smtClean="0">
                <a:latin typeface="Arial" pitchFamily="34" charset="0"/>
                <a:cs typeface="Arial" pitchFamily="34" charset="0"/>
              </a:rPr>
              <a:t>Eating</a:t>
            </a:r>
          </a:p>
          <a:p>
            <a:r>
              <a:rPr lang="en-US" sz="2800" smtClean="0">
                <a:latin typeface="Arial" pitchFamily="34" charset="0"/>
                <a:cs typeface="Arial" pitchFamily="34" charset="0"/>
              </a:rPr>
              <a:t>Bathing/toileting</a:t>
            </a:r>
          </a:p>
          <a:p>
            <a:r>
              <a:rPr lang="en-US" sz="2800" smtClean="0">
                <a:latin typeface="Arial" pitchFamily="34" charset="0"/>
                <a:cs typeface="Arial" pitchFamily="34" charset="0"/>
              </a:rPr>
              <a:t>Grooming</a:t>
            </a:r>
          </a:p>
          <a:p>
            <a:r>
              <a:rPr lang="en-US" sz="2800" smtClean="0">
                <a:latin typeface="Arial" pitchFamily="34" charset="0"/>
                <a:cs typeface="Arial" pitchFamily="34" charset="0"/>
              </a:rPr>
              <a:t>Dressing</a:t>
            </a:r>
          </a:p>
          <a:p>
            <a:r>
              <a:rPr lang="en-US" sz="2800" smtClean="0">
                <a:latin typeface="Arial" pitchFamily="34" charset="0"/>
                <a:cs typeface="Arial" pitchFamily="34" charset="0"/>
              </a:rPr>
              <a:t>Communicating </a:t>
            </a:r>
          </a:p>
          <a:p>
            <a:r>
              <a:rPr lang="en-US" sz="2800" smtClean="0">
                <a:latin typeface="Arial" pitchFamily="34" charset="0"/>
                <a:cs typeface="Arial" pitchFamily="34" charset="0"/>
              </a:rPr>
              <a:t>Sleeping</a:t>
            </a:r>
          </a:p>
          <a:p>
            <a:r>
              <a:rPr lang="en-US" sz="2800" smtClean="0">
                <a:latin typeface="Arial" pitchFamily="34" charset="0"/>
                <a:cs typeface="Arial" pitchFamily="34" charset="0"/>
              </a:rPr>
              <a:t>Taking medications on time</a:t>
            </a:r>
          </a:p>
          <a:p>
            <a:r>
              <a:rPr lang="en-US" sz="2800" smtClean="0">
                <a:latin typeface="Arial" pitchFamily="34" charset="0"/>
                <a:cs typeface="Arial" pitchFamily="34" charset="0"/>
              </a:rPr>
              <a:t>Orientation to time, place, day, etc.</a:t>
            </a:r>
          </a:p>
          <a:p>
            <a:endParaRPr lang="en-US" smtClean="0">
              <a:latin typeface="Arial" pitchFamily="34" charset="0"/>
              <a:cs typeface="Arial" pitchFamily="34" charset="0"/>
            </a:endParaRPr>
          </a:p>
        </p:txBody>
      </p:sp>
      <p:sp>
        <p:nvSpPr>
          <p:cNvPr id="40964" name="Slide Number Placeholder 3"/>
          <p:cNvSpPr>
            <a:spLocks noGrp="1"/>
          </p:cNvSpPr>
          <p:nvPr>
            <p:ph type="sldNum" sz="quarter" idx="14"/>
          </p:nvPr>
        </p:nvSpPr>
        <p:spPr bwMode="auto">
          <a:xfrm>
            <a:off x="762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fld id="{C83A5E3B-BE34-4C8C-8450-5CA915C88EAE}" type="slidenum">
              <a:rPr lang="en-US" smtClean="0"/>
              <a:pPr/>
              <a:t>8</a:t>
            </a:fld>
            <a:endParaRPr lang="en-US" smtClean="0"/>
          </a:p>
        </p:txBody>
      </p:sp>
      <p:pic>
        <p:nvPicPr>
          <p:cNvPr id="40965" name="Picture 5" descr="Stephen Molintor talks to Red Cross volunteer nurse Patricia Carpenter in shelter at Missouri Southern State Univ. in Joplin, Mo, on May 24, 2011&#10;Photo: Bob Carey/American Red Cross&#10;">
            <a:hlinkClick r:id="rId3"/>
          </p:cNvPr>
          <p:cNvPicPr>
            <a:picLocks noChangeAspect="1" noChangeArrowheads="1"/>
          </p:cNvPicPr>
          <p:nvPr/>
        </p:nvPicPr>
        <p:blipFill>
          <a:blip r:embed="rId4"/>
          <a:srcRect/>
          <a:stretch>
            <a:fillRect/>
          </a:stretch>
        </p:blipFill>
        <p:spPr bwMode="auto">
          <a:xfrm>
            <a:off x="5867400" y="998538"/>
            <a:ext cx="3251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pPr eaLnBrk="1" hangingPunct="1"/>
            <a:r>
              <a:rPr lang="en-US" b="1" smtClean="0">
                <a:latin typeface="Times New Roman" pitchFamily="18" charset="0"/>
              </a:rPr>
              <a:t>Discussion Question</a:t>
            </a:r>
          </a:p>
        </p:txBody>
      </p:sp>
      <p:sp>
        <p:nvSpPr>
          <p:cNvPr id="41987" name="Rectangle 3"/>
          <p:cNvSpPr>
            <a:spLocks noGrp="1"/>
          </p:cNvSpPr>
          <p:nvPr>
            <p:ph type="body" idx="4294967295"/>
          </p:nvPr>
        </p:nvSpPr>
        <p:spPr/>
        <p:txBody>
          <a:bodyPr/>
          <a:lstStyle/>
          <a:p>
            <a:pPr eaLnBrk="1" hangingPunct="1">
              <a:buFont typeface="Wingdings" pitchFamily="2" charset="2"/>
              <a:buNone/>
            </a:pPr>
            <a:r>
              <a:rPr lang="en-US" smtClean="0">
                <a:latin typeface="Times New Roman" pitchFamily="18" charset="0"/>
                <a:cs typeface="Arial" pitchFamily="34" charset="0"/>
              </a:rPr>
              <a:t>	Who else do you think may require functional needs support services in a general population shelter?</a:t>
            </a:r>
          </a:p>
          <a:p>
            <a:pPr eaLnBrk="1" hangingPunct="1">
              <a:buFont typeface="Wingdings" pitchFamily="2" charset="2"/>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MasterOption1">
  <a:themeElements>
    <a:clrScheme name="Custom 2">
      <a:dk1>
        <a:srgbClr val="6D6E70"/>
      </a:dk1>
      <a:lt1>
        <a:sysClr val="window" lastClr="FFFFFF"/>
      </a:lt1>
      <a:dk2>
        <a:srgbClr val="6D6E70"/>
      </a:dk2>
      <a:lt2>
        <a:srgbClr val="F8F8F8"/>
      </a:lt2>
      <a:accent1>
        <a:srgbClr val="D33320"/>
      </a:accent1>
      <a:accent2>
        <a:srgbClr val="ED1B2E"/>
      </a:accent2>
      <a:accent3>
        <a:srgbClr val="6D6E70"/>
      </a:accent3>
      <a:accent4>
        <a:srgbClr val="9F9FA3"/>
      </a:accent4>
      <a:accent5>
        <a:srgbClr val="D7D7D8"/>
      </a:accent5>
      <a:accent6>
        <a:srgbClr val="000000"/>
      </a:accent6>
      <a:hlink>
        <a:srgbClr val="0091CD"/>
      </a:hlink>
      <a:folHlink>
        <a:srgbClr val="004B7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TemplateMasterOption1</Template>
  <TotalTime>490</TotalTime>
  <Words>5148</Words>
  <Application>Microsoft Office PowerPoint</Application>
  <PresentationFormat>On-screen Show (4:3)</PresentationFormat>
  <Paragraphs>597</Paragraphs>
  <Slides>53</Slides>
  <Notes>46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TemplateMasterOption1</vt:lpstr>
      <vt:lpstr>PowerPoint Presentation</vt:lpstr>
      <vt:lpstr>Presentation Objectives</vt:lpstr>
      <vt:lpstr>ADA Guiding Principles</vt:lpstr>
      <vt:lpstr>Accommodate Individuals with Functional and Access Needs</vt:lpstr>
      <vt:lpstr>People Requiring Functional Needs Support Services</vt:lpstr>
      <vt:lpstr>CMIST ++ defined</vt:lpstr>
      <vt:lpstr>Functional &amp; Access  Needs Includes</vt:lpstr>
      <vt:lpstr>Activities of Daily Living</vt:lpstr>
      <vt:lpstr>Discussion Question</vt:lpstr>
      <vt:lpstr>Conditions that Affect Mobility</vt:lpstr>
      <vt:lpstr>Temporary Physical Limitations</vt:lpstr>
      <vt:lpstr>Sensory and Communication Challenges</vt:lpstr>
      <vt:lpstr>Intellectual, Cognitive and/or Mental Health Disorders</vt:lpstr>
      <vt:lpstr>Chronic But Stable Conditions</vt:lpstr>
      <vt:lpstr>PowerPoint Presentation</vt:lpstr>
      <vt:lpstr>Red Cross Commitment</vt:lpstr>
      <vt:lpstr>Sheltering Philosophy</vt:lpstr>
      <vt:lpstr>Common Issues</vt:lpstr>
      <vt:lpstr>Shelter Planning</vt:lpstr>
      <vt:lpstr>Shelter Facility Survey –  Accessibility Assessment</vt:lpstr>
      <vt:lpstr>Applying ADA Basic Principles</vt:lpstr>
      <vt:lpstr>Applying ADA Basic Principles</vt:lpstr>
      <vt:lpstr>Shelter Layout</vt:lpstr>
      <vt:lpstr>Opening the Shelter</vt:lpstr>
      <vt:lpstr>When a Shelter Opens</vt:lpstr>
      <vt:lpstr>Assessment Continues  Beyond Registration</vt:lpstr>
      <vt:lpstr>Shelter Operations</vt:lpstr>
      <vt:lpstr>Communication Tools</vt:lpstr>
      <vt:lpstr>Service Animals</vt:lpstr>
      <vt:lpstr>What to Do When You Have Limited Health and Mental Health Staff?</vt:lpstr>
      <vt:lpstr>Suggestions for Mental Health</vt:lpstr>
      <vt:lpstr>Suggestions for Cognitive/Intellectual Disabilities</vt:lpstr>
      <vt:lpstr>Discussion Question</vt:lpstr>
      <vt:lpstr>Considerations for Referral</vt:lpstr>
      <vt:lpstr>Integrated Community Planning</vt:lpstr>
      <vt:lpstr>FEMA Guidance on Planning for   Integration of Functional Needs Support Services in General Population Shelters</vt:lpstr>
      <vt:lpstr>Integrated Community Planning Steps</vt:lpstr>
      <vt:lpstr>Identify Stakeholders</vt:lpstr>
      <vt:lpstr>Identify Stakeholders (cont.)</vt:lpstr>
      <vt:lpstr>Community Gap Analysis</vt:lpstr>
      <vt:lpstr>Identify Resources and  Establish Relationships</vt:lpstr>
      <vt:lpstr>Exercise</vt:lpstr>
      <vt:lpstr>Lessons learned from 2011 </vt:lpstr>
      <vt:lpstr>Alabama Tornados</vt:lpstr>
      <vt:lpstr>Alabama Tornadoes</vt:lpstr>
      <vt:lpstr>AL - Daily conference calls during response</vt:lpstr>
      <vt:lpstr>AL - Lessons Learned</vt:lpstr>
      <vt:lpstr>PowerPoint Presentation</vt:lpstr>
      <vt:lpstr>PowerPoint Presentation</vt:lpstr>
      <vt:lpstr>Key Considerations</vt:lpstr>
      <vt:lpstr>Key Considerations (cont.)</vt:lpstr>
      <vt:lpstr>Scenario Exercise</vt:lpstr>
      <vt:lpstr>For More Information</vt:lpstr>
    </vt:vector>
  </TitlesOfParts>
  <Company>American Red Cross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galifianakisk</dc:creator>
  <cp:lastModifiedBy>KS CCBH</cp:lastModifiedBy>
  <cp:revision>40</cp:revision>
  <dcterms:created xsi:type="dcterms:W3CDTF">2012-02-21T21:04:06Z</dcterms:created>
  <dcterms:modified xsi:type="dcterms:W3CDTF">2012-09-11T16:14:13Z</dcterms:modified>
</cp:coreProperties>
</file>